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7" r:id="rId5"/>
    <p:sldId id="269" r:id="rId6"/>
    <p:sldId id="270" r:id="rId7"/>
    <p:sldId id="286" r:id="rId8"/>
    <p:sldId id="2134804456" r:id="rId9"/>
    <p:sldId id="297" r:id="rId10"/>
    <p:sldId id="2134804461" r:id="rId11"/>
    <p:sldId id="260" r:id="rId12"/>
    <p:sldId id="2134804459" r:id="rId13"/>
    <p:sldId id="288" r:id="rId14"/>
    <p:sldId id="278" r:id="rId15"/>
    <p:sldId id="300" r:id="rId16"/>
    <p:sldId id="289" r:id="rId17"/>
    <p:sldId id="2134804460" r:id="rId18"/>
    <p:sldId id="274" r:id="rId19"/>
    <p:sldId id="277" r:id="rId20"/>
    <p:sldId id="2134804457" r:id="rId21"/>
    <p:sldId id="2134804458" r:id="rId22"/>
    <p:sldId id="2134804463" r:id="rId23"/>
    <p:sldId id="292" r:id="rId24"/>
    <p:sldId id="293" r:id="rId25"/>
    <p:sldId id="2134804464" r:id="rId26"/>
    <p:sldId id="2134804462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0D52C4-D3F7-4994-AC01-8E25FBB5CF9B}">
          <p14:sldIdLst>
            <p14:sldId id="257"/>
            <p14:sldId id="269"/>
            <p14:sldId id="270"/>
            <p14:sldId id="286"/>
            <p14:sldId id="2134804456"/>
            <p14:sldId id="297"/>
            <p14:sldId id="2134804461"/>
            <p14:sldId id="260"/>
            <p14:sldId id="2134804459"/>
            <p14:sldId id="288"/>
            <p14:sldId id="278"/>
            <p14:sldId id="300"/>
            <p14:sldId id="289"/>
            <p14:sldId id="2134804460"/>
            <p14:sldId id="274"/>
            <p14:sldId id="277"/>
            <p14:sldId id="2134804457"/>
            <p14:sldId id="2134804458"/>
            <p14:sldId id="2134804463"/>
            <p14:sldId id="292"/>
            <p14:sldId id="293"/>
            <p14:sldId id="2134804464"/>
            <p14:sldId id="213480446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4EF34-6E1A-427D-ADB7-4BC473499796}" v="134" dt="2025-01-28T17:57:04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88376" autoAdjust="0"/>
  </p:normalViewPr>
  <p:slideViewPr>
    <p:cSldViewPr snapToGrid="0">
      <p:cViewPr varScale="1">
        <p:scale>
          <a:sx n="53" d="100"/>
          <a:sy n="53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ker, Cheryl" userId="a858a9b2-79fa-44e8-8501-8316fbef7492" providerId="ADAL" clId="{3174EF34-6E1A-427D-ADB7-4BC473499796}"/>
    <pc:docChg chg="custSel delSld modSld modSection">
      <pc:chgData name="Rocker, Cheryl" userId="a858a9b2-79fa-44e8-8501-8316fbef7492" providerId="ADAL" clId="{3174EF34-6E1A-427D-ADB7-4BC473499796}" dt="2025-01-28T17:57:04.961" v="388" actId="20577"/>
      <pc:docMkLst>
        <pc:docMk/>
      </pc:docMkLst>
      <pc:sldChg chg="modSp mod">
        <pc:chgData name="Rocker, Cheryl" userId="a858a9b2-79fa-44e8-8501-8316fbef7492" providerId="ADAL" clId="{3174EF34-6E1A-427D-ADB7-4BC473499796}" dt="2025-01-21T21:29:40.952" v="0" actId="20577"/>
        <pc:sldMkLst>
          <pc:docMk/>
          <pc:sldMk cId="3015887199" sldId="257"/>
        </pc:sldMkLst>
        <pc:spChg chg="mod">
          <ac:chgData name="Rocker, Cheryl" userId="a858a9b2-79fa-44e8-8501-8316fbef7492" providerId="ADAL" clId="{3174EF34-6E1A-427D-ADB7-4BC473499796}" dt="2025-01-21T21:29:40.952" v="0" actId="20577"/>
          <ac:spMkLst>
            <pc:docMk/>
            <pc:sldMk cId="3015887199" sldId="257"/>
            <ac:spMk id="3" creationId="{365AE6E8-A794-BEBF-0987-A1EB73AF541B}"/>
          </ac:spMkLst>
        </pc:spChg>
      </pc:sldChg>
      <pc:sldChg chg="addSp modSp mod">
        <pc:chgData name="Rocker, Cheryl" userId="a858a9b2-79fa-44e8-8501-8316fbef7492" providerId="ADAL" clId="{3174EF34-6E1A-427D-ADB7-4BC473499796}" dt="2025-01-28T17:48:17.777" v="230" actId="1076"/>
        <pc:sldMkLst>
          <pc:docMk/>
          <pc:sldMk cId="3570243412" sldId="269"/>
        </pc:sldMkLst>
        <pc:spChg chg="mod">
          <ac:chgData name="Rocker, Cheryl" userId="a858a9b2-79fa-44e8-8501-8316fbef7492" providerId="ADAL" clId="{3174EF34-6E1A-427D-ADB7-4BC473499796}" dt="2025-01-28T17:47:31.344" v="226" actId="1076"/>
          <ac:spMkLst>
            <pc:docMk/>
            <pc:sldMk cId="3570243412" sldId="269"/>
            <ac:spMk id="2" creationId="{77A67E5C-90B7-3E39-E1C2-05A94F614BFF}"/>
          </ac:spMkLst>
        </pc:spChg>
        <pc:spChg chg="add mod">
          <ac:chgData name="Rocker, Cheryl" userId="a858a9b2-79fa-44e8-8501-8316fbef7492" providerId="ADAL" clId="{3174EF34-6E1A-427D-ADB7-4BC473499796}" dt="2025-01-28T17:48:17.777" v="230" actId="1076"/>
          <ac:spMkLst>
            <pc:docMk/>
            <pc:sldMk cId="3570243412" sldId="269"/>
            <ac:spMk id="5" creationId="{6BFF0F9F-CE7B-1589-C9EF-96AF49DDCB29}"/>
          </ac:spMkLst>
        </pc:spChg>
        <pc:graphicFrameChg chg="add mod">
          <ac:chgData name="Rocker, Cheryl" userId="a858a9b2-79fa-44e8-8501-8316fbef7492" providerId="ADAL" clId="{3174EF34-6E1A-427D-ADB7-4BC473499796}" dt="2025-01-28T17:48:03.640" v="227"/>
          <ac:graphicFrameMkLst>
            <pc:docMk/>
            <pc:sldMk cId="3570243412" sldId="269"/>
            <ac:graphicFrameMk id="3" creationId="{5A2B8183-8189-0487-50B1-CEB8720BE266}"/>
          </ac:graphicFrameMkLst>
        </pc:graphicFrameChg>
      </pc:sldChg>
      <pc:sldChg chg="modSp mod">
        <pc:chgData name="Rocker, Cheryl" userId="a858a9b2-79fa-44e8-8501-8316fbef7492" providerId="ADAL" clId="{3174EF34-6E1A-427D-ADB7-4BC473499796}" dt="2025-01-28T17:39:01.427" v="3" actId="27636"/>
        <pc:sldMkLst>
          <pc:docMk/>
          <pc:sldMk cId="3898825013" sldId="270"/>
        </pc:sldMkLst>
        <pc:spChg chg="mod">
          <ac:chgData name="Rocker, Cheryl" userId="a858a9b2-79fa-44e8-8501-8316fbef7492" providerId="ADAL" clId="{3174EF34-6E1A-427D-ADB7-4BC473499796}" dt="2025-01-28T17:39:01.427" v="3" actId="27636"/>
          <ac:spMkLst>
            <pc:docMk/>
            <pc:sldMk cId="3898825013" sldId="270"/>
            <ac:spMk id="3" creationId="{68DEE2B0-14BB-586A-5D83-31CB045E76D4}"/>
          </ac:spMkLst>
        </pc:spChg>
      </pc:sldChg>
      <pc:sldChg chg="del">
        <pc:chgData name="Rocker, Cheryl" userId="a858a9b2-79fa-44e8-8501-8316fbef7492" providerId="ADAL" clId="{3174EF34-6E1A-427D-ADB7-4BC473499796}" dt="2025-01-28T17:38:38.041" v="1" actId="2696"/>
        <pc:sldMkLst>
          <pc:docMk/>
          <pc:sldMk cId="3653955635" sldId="271"/>
        </pc:sldMkLst>
      </pc:sldChg>
      <pc:sldChg chg="modSp mod">
        <pc:chgData name="Rocker, Cheryl" userId="a858a9b2-79fa-44e8-8501-8316fbef7492" providerId="ADAL" clId="{3174EF34-6E1A-427D-ADB7-4BC473499796}" dt="2025-01-28T17:47:18.607" v="224" actId="6549"/>
        <pc:sldMkLst>
          <pc:docMk/>
          <pc:sldMk cId="2791734821" sldId="274"/>
        </pc:sldMkLst>
        <pc:spChg chg="mod">
          <ac:chgData name="Rocker, Cheryl" userId="a858a9b2-79fa-44e8-8501-8316fbef7492" providerId="ADAL" clId="{3174EF34-6E1A-427D-ADB7-4BC473499796}" dt="2025-01-28T17:47:18.607" v="224" actId="6549"/>
          <ac:spMkLst>
            <pc:docMk/>
            <pc:sldMk cId="2791734821" sldId="274"/>
            <ac:spMk id="3" creationId="{643DC9CB-70B0-F76F-FA29-7DD0883D21FB}"/>
          </ac:spMkLst>
        </pc:spChg>
      </pc:sldChg>
      <pc:sldChg chg="modSp mod">
        <pc:chgData name="Rocker, Cheryl" userId="a858a9b2-79fa-44e8-8501-8316fbef7492" providerId="ADAL" clId="{3174EF34-6E1A-427D-ADB7-4BC473499796}" dt="2025-01-28T17:43:57.423" v="103" actId="20577"/>
        <pc:sldMkLst>
          <pc:docMk/>
          <pc:sldMk cId="395771845" sldId="278"/>
        </pc:sldMkLst>
        <pc:spChg chg="mod">
          <ac:chgData name="Rocker, Cheryl" userId="a858a9b2-79fa-44e8-8501-8316fbef7492" providerId="ADAL" clId="{3174EF34-6E1A-427D-ADB7-4BC473499796}" dt="2025-01-28T17:43:57.423" v="103" actId="20577"/>
          <ac:spMkLst>
            <pc:docMk/>
            <pc:sldMk cId="395771845" sldId="278"/>
            <ac:spMk id="3" creationId="{39881B48-077E-896D-ABB1-A94A9AAFA50C}"/>
          </ac:spMkLst>
        </pc:spChg>
      </pc:sldChg>
      <pc:sldChg chg="modSp mod">
        <pc:chgData name="Rocker, Cheryl" userId="a858a9b2-79fa-44e8-8501-8316fbef7492" providerId="ADAL" clId="{3174EF34-6E1A-427D-ADB7-4BC473499796}" dt="2025-01-28T17:43:16.749" v="89" actId="20577"/>
        <pc:sldMkLst>
          <pc:docMk/>
          <pc:sldMk cId="1503072996" sldId="288"/>
        </pc:sldMkLst>
        <pc:spChg chg="mod">
          <ac:chgData name="Rocker, Cheryl" userId="a858a9b2-79fa-44e8-8501-8316fbef7492" providerId="ADAL" clId="{3174EF34-6E1A-427D-ADB7-4BC473499796}" dt="2025-01-28T17:43:16.749" v="89" actId="20577"/>
          <ac:spMkLst>
            <pc:docMk/>
            <pc:sldMk cId="1503072996" sldId="288"/>
            <ac:spMk id="3" creationId="{C29ADD5C-8FB5-5BA4-79DD-561160493B96}"/>
          </ac:spMkLst>
        </pc:spChg>
      </pc:sldChg>
      <pc:sldChg chg="modSp">
        <pc:chgData name="Rocker, Cheryl" userId="a858a9b2-79fa-44e8-8501-8316fbef7492" providerId="ADAL" clId="{3174EF34-6E1A-427D-ADB7-4BC473499796}" dt="2025-01-28T17:57:04.961" v="388" actId="20577"/>
        <pc:sldMkLst>
          <pc:docMk/>
          <pc:sldMk cId="3785005681" sldId="289"/>
        </pc:sldMkLst>
        <pc:graphicFrameChg chg="mod">
          <ac:chgData name="Rocker, Cheryl" userId="a858a9b2-79fa-44e8-8501-8316fbef7492" providerId="ADAL" clId="{3174EF34-6E1A-427D-ADB7-4BC473499796}" dt="2025-01-28T17:57:04.961" v="388" actId="20577"/>
          <ac:graphicFrameMkLst>
            <pc:docMk/>
            <pc:sldMk cId="3785005681" sldId="289"/>
            <ac:graphicFrameMk id="5" creationId="{87C4E732-60AD-2AD8-4E7A-BCEC72094BA5}"/>
          </ac:graphicFrameMkLst>
        </pc:graphicFrameChg>
      </pc:sldChg>
      <pc:sldChg chg="modNotesTx">
        <pc:chgData name="Rocker, Cheryl" userId="a858a9b2-79fa-44e8-8501-8316fbef7492" providerId="ADAL" clId="{3174EF34-6E1A-427D-ADB7-4BC473499796}" dt="2025-01-28T17:54:23.713" v="288" actId="20577"/>
        <pc:sldMkLst>
          <pc:docMk/>
          <pc:sldMk cId="1814429043" sldId="297"/>
        </pc:sldMkLst>
      </pc:sldChg>
      <pc:sldChg chg="modSp mod">
        <pc:chgData name="Rocker, Cheryl" userId="a858a9b2-79fa-44e8-8501-8316fbef7492" providerId="ADAL" clId="{3174EF34-6E1A-427D-ADB7-4BC473499796}" dt="2025-01-28T17:45:03.229" v="144" actId="20577"/>
        <pc:sldMkLst>
          <pc:docMk/>
          <pc:sldMk cId="843971282" sldId="300"/>
        </pc:sldMkLst>
        <pc:spChg chg="mod">
          <ac:chgData name="Rocker, Cheryl" userId="a858a9b2-79fa-44e8-8501-8316fbef7492" providerId="ADAL" clId="{3174EF34-6E1A-427D-ADB7-4BC473499796}" dt="2025-01-28T17:45:03.229" v="144" actId="20577"/>
          <ac:spMkLst>
            <pc:docMk/>
            <pc:sldMk cId="843971282" sldId="300"/>
            <ac:spMk id="4" creationId="{AF41DFB0-B82F-2BFC-8FF1-E98A68B86438}"/>
          </ac:spMkLst>
        </pc:spChg>
      </pc:sldChg>
      <pc:sldChg chg="modNotesTx">
        <pc:chgData name="Rocker, Cheryl" userId="a858a9b2-79fa-44e8-8501-8316fbef7492" providerId="ADAL" clId="{3174EF34-6E1A-427D-ADB7-4BC473499796}" dt="2025-01-28T17:40:11.846" v="4" actId="113"/>
        <pc:sldMkLst>
          <pc:docMk/>
          <pc:sldMk cId="2629876563" sldId="2134804456"/>
        </pc:sldMkLst>
      </pc:sldChg>
      <pc:sldChg chg="modSp mod">
        <pc:chgData name="Rocker, Cheryl" userId="a858a9b2-79fa-44e8-8501-8316fbef7492" providerId="ADAL" clId="{3174EF34-6E1A-427D-ADB7-4BC473499796}" dt="2025-01-28T17:46:28.350" v="178" actId="20577"/>
        <pc:sldMkLst>
          <pc:docMk/>
          <pc:sldMk cId="2539559328" sldId="2134804460"/>
        </pc:sldMkLst>
        <pc:spChg chg="mod">
          <ac:chgData name="Rocker, Cheryl" userId="a858a9b2-79fa-44e8-8501-8316fbef7492" providerId="ADAL" clId="{3174EF34-6E1A-427D-ADB7-4BC473499796}" dt="2025-01-28T17:46:28.350" v="178" actId="20577"/>
          <ac:spMkLst>
            <pc:docMk/>
            <pc:sldMk cId="2539559328" sldId="2134804460"/>
            <ac:spMk id="6" creationId="{B08E6EFD-9668-15E5-0526-60F802DE26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DD6BD-DDC4-4858-8A3E-A3961D0C8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9B612-A617-4D06-B8D3-5DD8EC8E3BBE}">
      <dgm:prSet/>
      <dgm:spPr/>
      <dgm:t>
        <a:bodyPr/>
        <a:lstStyle/>
        <a:p>
          <a:r>
            <a:rPr lang="en-US" b="1"/>
            <a:t>Tips:</a:t>
          </a:r>
          <a:endParaRPr lang="en-US"/>
        </a:p>
      </dgm:t>
    </dgm:pt>
    <dgm:pt modelId="{8408335C-CA48-4500-90D6-93EF9493615A}" type="parTrans" cxnId="{04CD1B46-F194-4840-9E38-49F068EF9B66}">
      <dgm:prSet/>
      <dgm:spPr/>
      <dgm:t>
        <a:bodyPr/>
        <a:lstStyle/>
        <a:p>
          <a:endParaRPr lang="en-US"/>
        </a:p>
      </dgm:t>
    </dgm:pt>
    <dgm:pt modelId="{7B172149-C785-40EA-B508-5D488CBE474B}" type="sibTrans" cxnId="{04CD1B46-F194-4840-9E38-49F068EF9B66}">
      <dgm:prSet/>
      <dgm:spPr/>
      <dgm:t>
        <a:bodyPr/>
        <a:lstStyle/>
        <a:p>
          <a:endParaRPr lang="en-US"/>
        </a:p>
      </dgm:t>
    </dgm:pt>
    <dgm:pt modelId="{0B3C0643-B76E-4F34-A16B-8D3F2CB7B940}">
      <dgm:prSet/>
      <dgm:spPr/>
      <dgm:t>
        <a:bodyPr/>
        <a:lstStyle/>
        <a:p>
          <a:r>
            <a:rPr lang="en-US" dirty="0"/>
            <a:t>Implement of a Difficult Catheter Care Kit to targeted units </a:t>
          </a:r>
        </a:p>
      </dgm:t>
    </dgm:pt>
    <dgm:pt modelId="{1AD03FF6-73DA-4A6B-A7EA-2C1447A000E2}" type="parTrans" cxnId="{63CA6F83-A5CE-4844-8EDA-A8D1090CA444}">
      <dgm:prSet/>
      <dgm:spPr/>
      <dgm:t>
        <a:bodyPr/>
        <a:lstStyle/>
        <a:p>
          <a:endParaRPr lang="en-US"/>
        </a:p>
      </dgm:t>
    </dgm:pt>
    <dgm:pt modelId="{D9BBF763-6A44-4B3E-8F19-559FADC0E626}" type="sibTrans" cxnId="{63CA6F83-A5CE-4844-8EDA-A8D1090CA444}">
      <dgm:prSet/>
      <dgm:spPr/>
      <dgm:t>
        <a:bodyPr/>
        <a:lstStyle/>
        <a:p>
          <a:endParaRPr lang="en-US"/>
        </a:p>
      </dgm:t>
    </dgm:pt>
    <dgm:pt modelId="{EF50E9F1-7675-41E9-8429-D33E94B8E3B2}">
      <dgm:prSet/>
      <dgm:spPr/>
      <dgm:t>
        <a:bodyPr/>
        <a:lstStyle/>
        <a:p>
          <a:r>
            <a:rPr lang="en-US" dirty="0"/>
            <a:t>Catheter blitz to (re)introduce toolkit</a:t>
          </a:r>
        </a:p>
      </dgm:t>
    </dgm:pt>
    <dgm:pt modelId="{BE86533B-B529-4DDE-B979-3B5657112EA6}" type="parTrans" cxnId="{57B5D76D-362E-403F-B616-1EF472BD86DD}">
      <dgm:prSet/>
      <dgm:spPr/>
      <dgm:t>
        <a:bodyPr/>
        <a:lstStyle/>
        <a:p>
          <a:endParaRPr lang="en-US"/>
        </a:p>
      </dgm:t>
    </dgm:pt>
    <dgm:pt modelId="{72800188-5AAC-4E92-835D-78DD2F20E370}" type="sibTrans" cxnId="{57B5D76D-362E-403F-B616-1EF472BD86DD}">
      <dgm:prSet/>
      <dgm:spPr/>
      <dgm:t>
        <a:bodyPr/>
        <a:lstStyle/>
        <a:p>
          <a:endParaRPr lang="en-US"/>
        </a:p>
      </dgm:t>
    </dgm:pt>
    <dgm:pt modelId="{3DCD80A7-8D3C-448E-94DB-F9033185B6A3}">
      <dgm:prSet/>
      <dgm:spPr/>
      <dgm:t>
        <a:bodyPr/>
        <a:lstStyle/>
        <a:p>
          <a:r>
            <a:rPr lang="en-US" dirty="0"/>
            <a:t>Monthly stakeholder meeting</a:t>
          </a:r>
        </a:p>
      </dgm:t>
    </dgm:pt>
    <dgm:pt modelId="{DA3E4389-397C-41AA-BABD-B8BD286F4560}" type="parTrans" cxnId="{D745DFAD-380C-4CAF-B291-34E618F4CB99}">
      <dgm:prSet/>
      <dgm:spPr/>
      <dgm:t>
        <a:bodyPr/>
        <a:lstStyle/>
        <a:p>
          <a:endParaRPr lang="en-US"/>
        </a:p>
      </dgm:t>
    </dgm:pt>
    <dgm:pt modelId="{6D38C398-4167-48F5-8045-F2BF99F259A8}" type="sibTrans" cxnId="{D745DFAD-380C-4CAF-B291-34E618F4CB99}">
      <dgm:prSet/>
      <dgm:spPr/>
      <dgm:t>
        <a:bodyPr/>
        <a:lstStyle/>
        <a:p>
          <a:endParaRPr lang="en-US"/>
        </a:p>
      </dgm:t>
    </dgm:pt>
    <dgm:pt modelId="{790CF321-BF67-4048-94D2-C19D531E1C86}">
      <dgm:prSet/>
      <dgm:spPr/>
      <dgm:t>
        <a:bodyPr/>
        <a:lstStyle/>
        <a:p>
          <a:r>
            <a:rPr lang="en-US" dirty="0"/>
            <a:t>Introduce project to ED</a:t>
          </a:r>
        </a:p>
      </dgm:t>
    </dgm:pt>
    <dgm:pt modelId="{C12A1279-503E-4654-970F-C89CB9E6A51F}" type="parTrans" cxnId="{EE906B01-EF62-4EA3-94DC-423450F1813A}">
      <dgm:prSet/>
      <dgm:spPr/>
      <dgm:t>
        <a:bodyPr/>
        <a:lstStyle/>
        <a:p>
          <a:endParaRPr lang="en-US"/>
        </a:p>
      </dgm:t>
    </dgm:pt>
    <dgm:pt modelId="{41B38EA5-2225-48D1-BEA7-3C3D9C850991}" type="sibTrans" cxnId="{EE906B01-EF62-4EA3-94DC-423450F1813A}">
      <dgm:prSet/>
      <dgm:spPr/>
      <dgm:t>
        <a:bodyPr/>
        <a:lstStyle/>
        <a:p>
          <a:endParaRPr lang="en-US"/>
        </a:p>
      </dgm:t>
    </dgm:pt>
    <dgm:pt modelId="{93AE5D0C-0826-4672-B101-83957047D705}">
      <dgm:prSet/>
      <dgm:spPr/>
      <dgm:t>
        <a:bodyPr/>
        <a:lstStyle/>
        <a:p>
          <a:r>
            <a:rPr lang="en-US" dirty="0"/>
            <a:t>Hang posters in surgical rooms, lounges, nursing station</a:t>
          </a:r>
        </a:p>
      </dgm:t>
    </dgm:pt>
    <dgm:pt modelId="{FC492D69-D7C6-4361-B5C2-88ED3AD4D819}" type="parTrans" cxnId="{7BA66A47-8CC0-4D11-8BD3-8117322AE189}">
      <dgm:prSet/>
      <dgm:spPr/>
      <dgm:t>
        <a:bodyPr/>
        <a:lstStyle/>
        <a:p>
          <a:endParaRPr lang="en-US"/>
        </a:p>
      </dgm:t>
    </dgm:pt>
    <dgm:pt modelId="{A6580191-DEF2-4174-BDE9-3F5A6FA60FB4}" type="sibTrans" cxnId="{7BA66A47-8CC0-4D11-8BD3-8117322AE189}">
      <dgm:prSet/>
      <dgm:spPr/>
      <dgm:t>
        <a:bodyPr/>
        <a:lstStyle/>
        <a:p>
          <a:endParaRPr lang="en-US"/>
        </a:p>
      </dgm:t>
    </dgm:pt>
    <dgm:pt modelId="{6F63D6C6-7BDB-4CC6-A939-24050CADEBAE}">
      <dgm:prSet/>
      <dgm:spPr/>
      <dgm:t>
        <a:bodyPr/>
        <a:lstStyle/>
        <a:p>
          <a:r>
            <a:rPr lang="en-US" dirty="0"/>
            <a:t>Keep Urinary Retention and Safe Catheter Insertion Algorithm and 10 Practical Tips for Safe Urinary Catheter Insertion Booklet at nurse stations</a:t>
          </a:r>
        </a:p>
      </dgm:t>
    </dgm:pt>
    <dgm:pt modelId="{EA93AB1E-D07E-43FB-A23C-5DE761B268AB}" type="parTrans" cxnId="{F8ACDC94-758A-4A91-B0B7-59CF7F79F78D}">
      <dgm:prSet/>
      <dgm:spPr/>
      <dgm:t>
        <a:bodyPr/>
        <a:lstStyle/>
        <a:p>
          <a:endParaRPr lang="en-US"/>
        </a:p>
      </dgm:t>
    </dgm:pt>
    <dgm:pt modelId="{0ABD3C45-E2F6-4C39-9E5D-516279B98BCF}" type="sibTrans" cxnId="{F8ACDC94-758A-4A91-B0B7-59CF7F79F78D}">
      <dgm:prSet/>
      <dgm:spPr/>
      <dgm:t>
        <a:bodyPr/>
        <a:lstStyle/>
        <a:p>
          <a:endParaRPr lang="en-US"/>
        </a:p>
      </dgm:t>
    </dgm:pt>
    <dgm:pt modelId="{283AFF58-7FFE-4F16-AA6E-20BF888F6C9B}">
      <dgm:prSet/>
      <dgm:spPr/>
      <dgm:t>
        <a:bodyPr/>
        <a:lstStyle/>
        <a:p>
          <a:r>
            <a:rPr lang="en-US" dirty="0"/>
            <a:t>Walk the units, is it still happening? Talk to frontline staff and educators</a:t>
          </a:r>
        </a:p>
      </dgm:t>
    </dgm:pt>
    <dgm:pt modelId="{E888C5BE-D90D-4B0E-86F4-628DA20FC6FB}" type="parTrans" cxnId="{90C9B08B-D0D0-4FC8-834E-84075DFE2710}">
      <dgm:prSet/>
      <dgm:spPr/>
      <dgm:t>
        <a:bodyPr/>
        <a:lstStyle/>
        <a:p>
          <a:endParaRPr lang="en-US"/>
        </a:p>
      </dgm:t>
    </dgm:pt>
    <dgm:pt modelId="{B3A04FDB-B5FF-434A-B2B0-32F0DC751A60}" type="sibTrans" cxnId="{90C9B08B-D0D0-4FC8-834E-84075DFE2710}">
      <dgm:prSet/>
      <dgm:spPr/>
      <dgm:t>
        <a:bodyPr/>
        <a:lstStyle/>
        <a:p>
          <a:endParaRPr lang="en-US"/>
        </a:p>
      </dgm:t>
    </dgm:pt>
    <dgm:pt modelId="{0BC0AC44-7149-4101-A766-D884A31904AE}">
      <dgm:prSet/>
      <dgm:spPr/>
      <dgm:t>
        <a:bodyPr/>
        <a:lstStyle/>
        <a:p>
          <a:r>
            <a:rPr lang="en-US" dirty="0"/>
            <a:t>For no </a:t>
          </a:r>
          <a:r>
            <a:rPr lang="en-US" dirty="0" err="1"/>
            <a:t>cath</a:t>
          </a:r>
          <a:r>
            <a:rPr lang="en-US" dirty="0"/>
            <a:t> with lap appy – have surgeons do a trial of no </a:t>
          </a:r>
          <a:r>
            <a:rPr lang="en-US" dirty="0" err="1"/>
            <a:t>cath</a:t>
          </a:r>
          <a:r>
            <a:rPr lang="en-US" dirty="0"/>
            <a:t> use; void before OR</a:t>
          </a:r>
        </a:p>
      </dgm:t>
    </dgm:pt>
    <dgm:pt modelId="{9F2C9414-9847-4C7C-8F3F-24311A77B4D6}" type="parTrans" cxnId="{A59F9B01-943B-4012-A2D2-CF2789F08394}">
      <dgm:prSet/>
      <dgm:spPr/>
      <dgm:t>
        <a:bodyPr/>
        <a:lstStyle/>
        <a:p>
          <a:endParaRPr lang="en-US"/>
        </a:p>
      </dgm:t>
    </dgm:pt>
    <dgm:pt modelId="{83603811-1014-419F-A3D1-BB95D5E85CC9}" type="sibTrans" cxnId="{A59F9B01-943B-4012-A2D2-CF2789F08394}">
      <dgm:prSet/>
      <dgm:spPr/>
      <dgm:t>
        <a:bodyPr/>
        <a:lstStyle/>
        <a:p>
          <a:endParaRPr lang="en-US"/>
        </a:p>
      </dgm:t>
    </dgm:pt>
    <dgm:pt modelId="{E1D39C6D-EEB7-4C1A-8C5F-2F2D3199E29B}" type="pres">
      <dgm:prSet presAssocID="{2BBDD6BD-DDC4-4858-8A3E-A3961D0C879A}" presName="linear" presStyleCnt="0">
        <dgm:presLayoutVars>
          <dgm:animLvl val="lvl"/>
          <dgm:resizeHandles val="exact"/>
        </dgm:presLayoutVars>
      </dgm:prSet>
      <dgm:spPr/>
    </dgm:pt>
    <dgm:pt modelId="{0833D396-7C3D-4E62-B07E-50FB96FD1517}" type="pres">
      <dgm:prSet presAssocID="{1AB9B612-A617-4D06-B8D3-5DD8EC8E3BBE}" presName="parentText" presStyleLbl="node1" presStyleIdx="0" presStyleCnt="1" custLinFactNeighborY="-4019">
        <dgm:presLayoutVars>
          <dgm:chMax val="0"/>
          <dgm:bulletEnabled val="1"/>
        </dgm:presLayoutVars>
      </dgm:prSet>
      <dgm:spPr/>
    </dgm:pt>
    <dgm:pt modelId="{1A4940EC-7DA3-4918-A889-FFC98D543299}" type="pres">
      <dgm:prSet presAssocID="{1AB9B612-A617-4D06-B8D3-5DD8EC8E3BB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E906B01-EF62-4EA3-94DC-423450F1813A}" srcId="{1AB9B612-A617-4D06-B8D3-5DD8EC8E3BBE}" destId="{790CF321-BF67-4048-94D2-C19D531E1C86}" srcOrd="4" destOrd="0" parTransId="{C12A1279-503E-4654-970F-C89CB9E6A51F}" sibTransId="{41B38EA5-2225-48D1-BEA7-3C3D9C850991}"/>
    <dgm:cxn modelId="{A59F9B01-943B-4012-A2D2-CF2789F08394}" srcId="{1AB9B612-A617-4D06-B8D3-5DD8EC8E3BBE}" destId="{0BC0AC44-7149-4101-A766-D884A31904AE}" srcOrd="7" destOrd="0" parTransId="{9F2C9414-9847-4C7C-8F3F-24311A77B4D6}" sibTransId="{83603811-1014-419F-A3D1-BB95D5E85CC9}"/>
    <dgm:cxn modelId="{41DE910B-BB0B-4D65-8599-E424B276D60D}" type="presOf" srcId="{0BC0AC44-7149-4101-A766-D884A31904AE}" destId="{1A4940EC-7DA3-4918-A889-FFC98D543299}" srcOrd="0" destOrd="7" presId="urn:microsoft.com/office/officeart/2005/8/layout/vList2"/>
    <dgm:cxn modelId="{D30C6823-CCFA-4EBE-A746-E22D87E4A756}" type="presOf" srcId="{283AFF58-7FFE-4F16-AA6E-20BF888F6C9B}" destId="{1A4940EC-7DA3-4918-A889-FFC98D543299}" srcOrd="0" destOrd="0" presId="urn:microsoft.com/office/officeart/2005/8/layout/vList2"/>
    <dgm:cxn modelId="{E02AD325-FBBD-4D89-8C2F-051188B8E491}" type="presOf" srcId="{2BBDD6BD-DDC4-4858-8A3E-A3961D0C879A}" destId="{E1D39C6D-EEB7-4C1A-8C5F-2F2D3199E29B}" srcOrd="0" destOrd="0" presId="urn:microsoft.com/office/officeart/2005/8/layout/vList2"/>
    <dgm:cxn modelId="{04CD1B46-F194-4840-9E38-49F068EF9B66}" srcId="{2BBDD6BD-DDC4-4858-8A3E-A3961D0C879A}" destId="{1AB9B612-A617-4D06-B8D3-5DD8EC8E3BBE}" srcOrd="0" destOrd="0" parTransId="{8408335C-CA48-4500-90D6-93EF9493615A}" sibTransId="{7B172149-C785-40EA-B508-5D488CBE474B}"/>
    <dgm:cxn modelId="{7BA66A47-8CC0-4D11-8BD3-8117322AE189}" srcId="{1AB9B612-A617-4D06-B8D3-5DD8EC8E3BBE}" destId="{93AE5D0C-0826-4672-B101-83957047D705}" srcOrd="5" destOrd="0" parTransId="{FC492D69-D7C6-4361-B5C2-88ED3AD4D819}" sibTransId="{A6580191-DEF2-4174-BDE9-3F5A6FA60FB4}"/>
    <dgm:cxn modelId="{B16D606B-8005-4267-AA34-8D7F5A845CE3}" type="presOf" srcId="{1AB9B612-A617-4D06-B8D3-5DD8EC8E3BBE}" destId="{0833D396-7C3D-4E62-B07E-50FB96FD1517}" srcOrd="0" destOrd="0" presId="urn:microsoft.com/office/officeart/2005/8/layout/vList2"/>
    <dgm:cxn modelId="{57B5D76D-362E-403F-B616-1EF472BD86DD}" srcId="{1AB9B612-A617-4D06-B8D3-5DD8EC8E3BBE}" destId="{EF50E9F1-7675-41E9-8429-D33E94B8E3B2}" srcOrd="2" destOrd="0" parTransId="{BE86533B-B529-4DDE-B979-3B5657112EA6}" sibTransId="{72800188-5AAC-4E92-835D-78DD2F20E370}"/>
    <dgm:cxn modelId="{63CA6F83-A5CE-4844-8EDA-A8D1090CA444}" srcId="{1AB9B612-A617-4D06-B8D3-5DD8EC8E3BBE}" destId="{0B3C0643-B76E-4F34-A16B-8D3F2CB7B940}" srcOrd="1" destOrd="0" parTransId="{1AD03FF6-73DA-4A6B-A7EA-2C1447A000E2}" sibTransId="{D9BBF763-6A44-4B3E-8F19-559FADC0E626}"/>
    <dgm:cxn modelId="{73DE3989-0683-4B2A-8365-6D94E9B996EA}" type="presOf" srcId="{3DCD80A7-8D3C-448E-94DB-F9033185B6A3}" destId="{1A4940EC-7DA3-4918-A889-FFC98D543299}" srcOrd="0" destOrd="3" presId="urn:microsoft.com/office/officeart/2005/8/layout/vList2"/>
    <dgm:cxn modelId="{90C9B08B-D0D0-4FC8-834E-84075DFE2710}" srcId="{1AB9B612-A617-4D06-B8D3-5DD8EC8E3BBE}" destId="{283AFF58-7FFE-4F16-AA6E-20BF888F6C9B}" srcOrd="0" destOrd="0" parTransId="{E888C5BE-D90D-4B0E-86F4-628DA20FC6FB}" sibTransId="{B3A04FDB-B5FF-434A-B2B0-32F0DC751A60}"/>
    <dgm:cxn modelId="{0A2E1A91-EBC2-46F9-BA33-BFAD3892A8F7}" type="presOf" srcId="{6F63D6C6-7BDB-4CC6-A939-24050CADEBAE}" destId="{1A4940EC-7DA3-4918-A889-FFC98D543299}" srcOrd="0" destOrd="6" presId="urn:microsoft.com/office/officeart/2005/8/layout/vList2"/>
    <dgm:cxn modelId="{F8ACDC94-758A-4A91-B0B7-59CF7F79F78D}" srcId="{1AB9B612-A617-4D06-B8D3-5DD8EC8E3BBE}" destId="{6F63D6C6-7BDB-4CC6-A939-24050CADEBAE}" srcOrd="6" destOrd="0" parTransId="{EA93AB1E-D07E-43FB-A23C-5DE761B268AB}" sibTransId="{0ABD3C45-E2F6-4C39-9E5D-516279B98BCF}"/>
    <dgm:cxn modelId="{3975519C-01DF-4EED-9930-E12A525AF3F2}" type="presOf" srcId="{790CF321-BF67-4048-94D2-C19D531E1C86}" destId="{1A4940EC-7DA3-4918-A889-FFC98D543299}" srcOrd="0" destOrd="4" presId="urn:microsoft.com/office/officeart/2005/8/layout/vList2"/>
    <dgm:cxn modelId="{D745DFAD-380C-4CAF-B291-34E618F4CB99}" srcId="{1AB9B612-A617-4D06-B8D3-5DD8EC8E3BBE}" destId="{3DCD80A7-8D3C-448E-94DB-F9033185B6A3}" srcOrd="3" destOrd="0" parTransId="{DA3E4389-397C-41AA-BABD-B8BD286F4560}" sibTransId="{6D38C398-4167-48F5-8045-F2BF99F259A8}"/>
    <dgm:cxn modelId="{83285EB0-5655-4F56-A30B-70C688A78D49}" type="presOf" srcId="{93AE5D0C-0826-4672-B101-83957047D705}" destId="{1A4940EC-7DA3-4918-A889-FFC98D543299}" srcOrd="0" destOrd="5" presId="urn:microsoft.com/office/officeart/2005/8/layout/vList2"/>
    <dgm:cxn modelId="{39CE83B6-F35C-4F22-993E-825A2140BC11}" type="presOf" srcId="{EF50E9F1-7675-41E9-8429-D33E94B8E3B2}" destId="{1A4940EC-7DA3-4918-A889-FFC98D543299}" srcOrd="0" destOrd="2" presId="urn:microsoft.com/office/officeart/2005/8/layout/vList2"/>
    <dgm:cxn modelId="{1F34FFF9-5F79-4BF3-9ACE-5AFBDE77F323}" type="presOf" srcId="{0B3C0643-B76E-4F34-A16B-8D3F2CB7B940}" destId="{1A4940EC-7DA3-4918-A889-FFC98D543299}" srcOrd="0" destOrd="1" presId="urn:microsoft.com/office/officeart/2005/8/layout/vList2"/>
    <dgm:cxn modelId="{F400553C-0F75-4BA1-A389-8712614E6EB6}" type="presParOf" srcId="{E1D39C6D-EEB7-4C1A-8C5F-2F2D3199E29B}" destId="{0833D396-7C3D-4E62-B07E-50FB96FD1517}" srcOrd="0" destOrd="0" presId="urn:microsoft.com/office/officeart/2005/8/layout/vList2"/>
    <dgm:cxn modelId="{4D707267-038D-45FA-B57D-57F67EC47EA5}" type="presParOf" srcId="{E1D39C6D-EEB7-4C1A-8C5F-2F2D3199E29B}" destId="{1A4940EC-7DA3-4918-A889-FFC98D5432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3D396-7C3D-4E62-B07E-50FB96FD1517}">
      <dsp:nvSpPr>
        <dsp:cNvPr id="0" name=""/>
        <dsp:cNvSpPr/>
      </dsp:nvSpPr>
      <dsp:spPr>
        <a:xfrm>
          <a:off x="0" y="122266"/>
          <a:ext cx="9782174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Tips:</a:t>
          </a:r>
          <a:endParaRPr lang="en-US" sz="2700" kern="1200"/>
        </a:p>
      </dsp:txBody>
      <dsp:txXfrm>
        <a:off x="30842" y="153108"/>
        <a:ext cx="9720490" cy="570116"/>
      </dsp:txXfrm>
    </dsp:sp>
    <dsp:sp modelId="{1A4940EC-7DA3-4918-A889-FFC98D543299}">
      <dsp:nvSpPr>
        <dsp:cNvPr id="0" name=""/>
        <dsp:cNvSpPr/>
      </dsp:nvSpPr>
      <dsp:spPr>
        <a:xfrm>
          <a:off x="0" y="886593"/>
          <a:ext cx="9782174" cy="329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58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Walk the units, is it still happening? Talk to frontline staff and educators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Implement of a Difficult Catheter Care Kit to targeted units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Catheter blitz to (re)introduce toolkit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Monthly stakeholder meeting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Introduce project to 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Hang posters in surgical rooms, lounges, nursing station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Keep Urinary Retention and Safe Catheter Insertion Algorithm and 10 Practical Tips for Safe Urinary Catheter Insertion Booklet at nurse stations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For no </a:t>
          </a:r>
          <a:r>
            <a:rPr lang="en-US" sz="2100" kern="1200" dirty="0" err="1"/>
            <a:t>cath</a:t>
          </a:r>
          <a:r>
            <a:rPr lang="en-US" sz="2100" kern="1200" dirty="0"/>
            <a:t> with lap appy – have surgeons do a trial of no </a:t>
          </a:r>
          <a:r>
            <a:rPr lang="en-US" sz="2100" kern="1200" dirty="0" err="1"/>
            <a:t>cath</a:t>
          </a:r>
          <a:r>
            <a:rPr lang="en-US" sz="2100" kern="1200" dirty="0"/>
            <a:t> use; void before OR</a:t>
          </a:r>
        </a:p>
      </dsp:txBody>
      <dsp:txXfrm>
        <a:off x="0" y="886593"/>
        <a:ext cx="9782174" cy="329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AB7F-8B24-264F-85C0-2E99C2F429E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9C255-5833-154E-BC47-DA98D4B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40FA-7745-E877-E459-CF786B346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4CBBB-77DC-4A8A-DDFB-6E2B88E1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DC3CB-E4FC-E505-EE03-43D2C7C1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on 1/14/2025: </a:t>
            </a:r>
            <a:r>
              <a:rPr lang="en-US" dirty="0"/>
              <a:t>updated SCQR meeting scoring, changed points for sampled &amp; incomplete/audit measures for sites that don't have audit, changed wording from “hospital” to “collaborative” in CWM, measure 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ACD2-1424-590F-8239-5FB4FCFB7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1/16 SUCCESS Summary document (measures 3a/b added)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DCCFE-5CE1-4901-08C7-E26224470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5D3C1-C4EB-0E7E-E5F1-F17733A4F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18E4D-DA31-6B86-823A-38BEEAEA5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contact us to let us know if you are interested in scheduling a site visit with our team that meets your needs, either in-person or virtual.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8CA2D-5694-B522-1B9D-6119A23FE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9C255-5833-154E-BC47-DA98D4B13C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on 1/14/2025: updated SCQR meeting scoring, changed points for sampled &amp; incomplete/audit measures for sites that don't have audit, changed wording from “hospital” to “collaborative” in CWM, measure 7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34AE20-A8F4-3BBD-1ABC-DDA2CCCBA3DB}"/>
              </a:ext>
            </a:extLst>
          </p:cNvPr>
          <p:cNvGrpSpPr/>
          <p:nvPr/>
        </p:nvGrpSpPr>
        <p:grpSpPr>
          <a:xfrm>
            <a:off x="1" y="23163"/>
            <a:ext cx="12192001" cy="6866469"/>
            <a:chOff x="0" y="-8467"/>
            <a:chExt cx="12192001" cy="6866471"/>
          </a:xfrm>
        </p:grpSpPr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FEAA03D2-5105-AC12-B75F-DD6D76837E48}"/>
                </a:ext>
              </a:extLst>
            </p:cNvPr>
            <p:cNvSpPr/>
            <p:nvPr/>
          </p:nvSpPr>
          <p:spPr>
            <a:xfrm>
              <a:off x="11216217" y="-8467"/>
              <a:ext cx="97260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58D4A13C-2A0F-FB5C-0492-5C9AB76E2C9B}"/>
                </a:ext>
              </a:extLst>
            </p:cNvPr>
            <p:cNvSpPr/>
            <p:nvPr/>
          </p:nvSpPr>
          <p:spPr>
            <a:xfrm>
              <a:off x="11387137" y="-8467"/>
              <a:ext cx="80486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9938C0FA-CBF0-C9AF-98CC-9C43449D8E27}"/>
                </a:ext>
              </a:extLst>
            </p:cNvPr>
            <p:cNvSpPr/>
            <p:nvPr/>
          </p:nvSpPr>
          <p:spPr>
            <a:xfrm>
              <a:off x="10687222" y="3048000"/>
              <a:ext cx="1504779" cy="3810001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AFB3E74B-5857-CDC3-54D9-E31B614414D5}"/>
                </a:ext>
              </a:extLst>
            </p:cNvPr>
            <p:cNvSpPr/>
            <p:nvPr/>
          </p:nvSpPr>
          <p:spPr>
            <a:xfrm>
              <a:off x="11390311" y="-8467"/>
              <a:ext cx="79851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3360CA98-B509-1D33-04B3-1FAED0628B7F}"/>
                </a:ext>
              </a:extLst>
            </p:cNvPr>
            <p:cNvSpPr/>
            <p:nvPr/>
          </p:nvSpPr>
          <p:spPr>
            <a:xfrm>
              <a:off x="11174233" y="71437"/>
              <a:ext cx="948804" cy="6786564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AD9DC62E-F70B-DC53-E334-A6CD74107487}"/>
                </a:ext>
              </a:extLst>
            </p:cNvPr>
            <p:cNvSpPr/>
            <p:nvPr/>
          </p:nvSpPr>
          <p:spPr>
            <a:xfrm>
              <a:off x="11694053" y="-8467"/>
              <a:ext cx="494769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5328B96-9D2A-C38F-0053-1A1CC6312994}"/>
                </a:ext>
              </a:extLst>
            </p:cNvPr>
            <p:cNvSpPr/>
            <p:nvPr/>
          </p:nvSpPr>
          <p:spPr>
            <a:xfrm>
              <a:off x="10973781" y="4866377"/>
              <a:ext cx="1215047" cy="1991627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0A78599-EC2C-7374-AF11-7CD0182FFF8F}"/>
                </a:ext>
              </a:extLst>
            </p:cNvPr>
            <p:cNvSpPr/>
            <p:nvPr/>
          </p:nvSpPr>
          <p:spPr>
            <a:xfrm>
              <a:off x="0" y="4013201"/>
              <a:ext cx="448733" cy="2813171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653BB4-A8B2-002D-5F90-90ECC2E694BD}"/>
              </a:ext>
            </a:extLst>
          </p:cNvPr>
          <p:cNvCxnSpPr>
            <a:cxnSpLocks/>
          </p:cNvCxnSpPr>
          <p:nvPr/>
        </p:nvCxnSpPr>
        <p:spPr>
          <a:xfrm>
            <a:off x="24939" y="23163"/>
            <a:ext cx="12123038" cy="0"/>
          </a:xfrm>
          <a:prstGeom prst="line">
            <a:avLst/>
          </a:prstGeom>
          <a:ln w="76200" cap="sq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17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94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40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18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44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1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7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6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62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8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6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DD7FB1-E67C-C700-32AB-E1156FEA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924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2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23163"/>
            <a:ext cx="12192001" cy="6866469"/>
            <a:chOff x="0" y="-8467"/>
            <a:chExt cx="12192001" cy="6866471"/>
          </a:xfrm>
        </p:grpSpPr>
        <p:sp>
          <p:nvSpPr>
            <p:cNvPr id="22" name="Rectangle 23"/>
            <p:cNvSpPr/>
            <p:nvPr/>
          </p:nvSpPr>
          <p:spPr>
            <a:xfrm>
              <a:off x="11216217" y="-8467"/>
              <a:ext cx="97260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11387137" y="-8467"/>
              <a:ext cx="80486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0687222" y="3048000"/>
              <a:ext cx="1504779" cy="3810001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11390311" y="-8467"/>
              <a:ext cx="79851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1174233" y="71437"/>
              <a:ext cx="948804" cy="6786564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1694053" y="-8467"/>
              <a:ext cx="494769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973781" y="4866377"/>
              <a:ext cx="1215047" cy="1991627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1"/>
              <a:ext cx="448733" cy="2813171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BD2E-EB6C-40AD-84A3-6D3FFCD3FD9C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81E570-3D21-4C7F-97C4-6FF287995C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B10095E-81CB-CFC9-69E5-AD8AA35EBD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4344" y="6245505"/>
            <a:ext cx="1791683" cy="61249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DB917F3-8D4F-D12D-57B9-968F10A984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0119" y="6280618"/>
            <a:ext cx="1367136" cy="5542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75E142-CA65-CB41-ED17-B963086E8AD6}"/>
              </a:ext>
            </a:extLst>
          </p:cNvPr>
          <p:cNvCxnSpPr>
            <a:cxnSpLocks/>
          </p:cNvCxnSpPr>
          <p:nvPr/>
        </p:nvCxnSpPr>
        <p:spPr>
          <a:xfrm>
            <a:off x="24939" y="23163"/>
            <a:ext cx="12123038" cy="0"/>
          </a:xfrm>
          <a:prstGeom prst="line">
            <a:avLst/>
          </a:prstGeom>
          <a:ln w="76200" cap="sq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D828C800-6E71-EC60-1AF6-7C14E4CDE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7694" r="7070" b="7536"/>
          <a:stretch/>
        </p:blipFill>
        <p:spPr>
          <a:xfrm>
            <a:off x="3043310" y="5945185"/>
            <a:ext cx="911939" cy="889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A621AC-4D84-89B8-2243-E9D31D7330B6}"/>
              </a:ext>
            </a:extLst>
          </p:cNvPr>
          <p:cNvSpPr txBox="1"/>
          <p:nvPr userDrawn="1"/>
        </p:nvSpPr>
        <p:spPr>
          <a:xfrm>
            <a:off x="4544823" y="6304002"/>
            <a:ext cx="198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Scan this QR code with your smartphone’s camera to access the SUCCESS webpage!</a:t>
            </a:r>
          </a:p>
        </p:txBody>
      </p:sp>
    </p:spTree>
    <p:extLst>
      <p:ext uri="{BB962C8B-B14F-4D97-AF65-F5344CB8AC3E}">
        <p14:creationId xmlns:p14="http://schemas.microsoft.com/office/powerpoint/2010/main" val="15899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sqc.org/succes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sqc.org/succes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package" Target="../embeddings/Microsoft_Excel_Worksheet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rocker@med.umich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ccessproject@umich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qc.org/quality-improvement/2025-msqc-quality-initiativ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qc.org/_files/ugd/d5fc0a_d65a99d90a98459a9db46ab4d0422176.xlsx?dn=Copy%20of%20SUCCESS-CPT-Code-Categories-process-measures-data-dictionary-7.30.2024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DCDE-1B0E-2D11-7477-F24589840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22" y="835017"/>
            <a:ext cx="6297456" cy="321582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/>
              <a:t>Kickoff for Surgical Urinary Catheter Care Enhancement Safety Study (SUCCESS)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E6E8-A794-BEBF-0987-A1EB73AF5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423" y="4050833"/>
            <a:ext cx="5047390" cy="199052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</a:rPr>
              <a:t>2025 Quality Improvement Project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accent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</a:rPr>
              <a:t>January 28, </a:t>
            </a:r>
            <a:r>
              <a:rPr lang="en-US" sz="2400" dirty="0">
                <a:solidFill>
                  <a:schemeClr val="accent6"/>
                </a:solidFill>
              </a:rPr>
              <a:t>2025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1FC951-48ED-CA22-09AA-12F055476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00" y="1635382"/>
            <a:ext cx="3765692" cy="12897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4921260-80DE-3435-FD97-E7EB51CF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85" y="3170317"/>
            <a:ext cx="3765692" cy="15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4BAC-F177-EFEA-C34D-42891C70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7" y="462051"/>
            <a:ext cx="4268376" cy="899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SUCCESS Data Feedback Report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DD5C-8FB5-5BA4-79DD-5611604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11" y="2067951"/>
            <a:ext cx="3774279" cy="372324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>
                <a:solidFill>
                  <a:schemeClr val="accent6"/>
                </a:solidFill>
              </a:rPr>
              <a:t>Pushed to your hospital’s Dropbox monthly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Distribute your SUCCESS data to leaders and frontline clinicians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Share data at meetings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Will be updated to include list of case review cases</a:t>
            </a:r>
          </a:p>
          <a:p>
            <a:pPr marL="457188" lvl="1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2D289-0AE6-7ABF-8F56-4C5AC24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38" y="1760764"/>
            <a:ext cx="5117961" cy="45304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97CB0-2CE7-B636-219E-5B3F71BF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91" y="462051"/>
            <a:ext cx="4820494" cy="434564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0307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0A05-99CC-8040-9100-1170B0DD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85008"/>
            <a:ext cx="10344560" cy="997607"/>
          </a:xfrm>
        </p:spPr>
        <p:txBody>
          <a:bodyPr>
            <a:normAutofit fontScale="90000"/>
          </a:bodyPr>
          <a:lstStyle/>
          <a:p>
            <a:r>
              <a:rPr lang="en-US" dirty="0"/>
              <a:t>4. Refine your Urinary Care Pathway </a:t>
            </a:r>
            <a:r>
              <a:rPr lang="en-US" sz="2000" dirty="0"/>
              <a:t>(4 points) </a:t>
            </a:r>
            <a:br>
              <a:rPr lang="en-US" sz="2000" dirty="0"/>
            </a:br>
            <a:r>
              <a:rPr lang="en-US" dirty="0"/>
              <a:t>(Example from 2023) 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E57A3B5D-A61A-E12A-DF75-5E5F82ED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9" y="1282614"/>
            <a:ext cx="10101359" cy="500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881B48-077E-896D-ABB1-A94A9AAFA50C}"/>
              </a:ext>
            </a:extLst>
          </p:cNvPr>
          <p:cNvSpPr txBox="1"/>
          <p:nvPr/>
        </p:nvSpPr>
        <p:spPr>
          <a:xfrm>
            <a:off x="1960699" y="2090172"/>
            <a:ext cx="454611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Include narrative of how any processes and toolkit elements were modified from 2024 and include updated care pathway in project tracking sheet</a:t>
            </a:r>
          </a:p>
        </p:txBody>
      </p:sp>
    </p:spTree>
    <p:extLst>
      <p:ext uri="{BB962C8B-B14F-4D97-AF65-F5344CB8AC3E}">
        <p14:creationId xmlns:p14="http://schemas.microsoft.com/office/powerpoint/2010/main" val="39577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4BAC-F177-EFEA-C34D-42891C70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6" y="462051"/>
            <a:ext cx="7888672" cy="899718"/>
          </a:xfrm>
        </p:spPr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sz="3600" dirty="0"/>
              <a:t>Perform quality review for these cases </a:t>
            </a:r>
            <a:r>
              <a:rPr lang="en-US" sz="2000" dirty="0"/>
              <a:t>(10 points)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DD5C-8FB5-5BA4-79DD-5611604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559193"/>
            <a:ext cx="11016808" cy="418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rom 1/1/2025 to 12/1/2025 OR dates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accent6"/>
                </a:solidFill>
              </a:rPr>
              <a:t>a. Patients in Category A who have an indwelling urinary catheter placed in OR.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accent6"/>
                </a:solidFill>
              </a:rPr>
              <a:t>b. Retention is assigned for patients who had a urinary catheter (ISC or indwelling) placed when &lt; 300 ml is documented via a bladder scanner or the catheter use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accent6"/>
                </a:solidFill>
              </a:rPr>
              <a:t>c. Patients who return to ED with Retention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accent6"/>
                </a:solidFill>
              </a:rPr>
              <a:t>d. Patients who were discharged with an indwelling catheter or need for ISC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accent6"/>
                </a:solidFill>
              </a:rPr>
              <a:t>e. Patients who have Urinary Catheter-Related Trauma assi</a:t>
            </a:r>
            <a:r>
              <a:rPr lang="en-US" sz="2200" dirty="0">
                <a:solidFill>
                  <a:schemeClr val="accent6"/>
                </a:solidFill>
              </a:rPr>
              <a:t>gned</a:t>
            </a:r>
            <a:endParaRPr lang="en-US" sz="2200" b="0" i="0" u="none" strike="noStrike" baseline="0" dirty="0">
              <a:solidFill>
                <a:schemeClr val="accent6"/>
              </a:solidFill>
            </a:endParaRP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1DFB0-B82F-2BFC-8FF1-E98A68B86438}"/>
              </a:ext>
            </a:extLst>
          </p:cNvPr>
          <p:cNvSpPr txBox="1"/>
          <p:nvPr/>
        </p:nvSpPr>
        <p:spPr>
          <a:xfrm>
            <a:off x="953589" y="4737702"/>
            <a:ext cx="994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Case tracking sheet and instructions for finding cases is available (It includes conditional formatting for measure fallouts or cases that need to be reviewed (the cell turns pink)).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Quality review case list will be added to raw data report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sz="1800" dirty="0">
                <a:solidFill>
                  <a:srgbClr val="92D050"/>
                </a:solidFill>
              </a:rPr>
              <a:t>tart doing concurrent case review and add  cases to tracking sheet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4BAC-F177-EFEA-C34D-42891C70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6" y="462051"/>
            <a:ext cx="8655739" cy="899718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 Implementing/Refining the Toolkit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C4E732-60AD-2AD8-4E7A-BCEC72094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017975"/>
              </p:ext>
            </p:extLst>
          </p:nvPr>
        </p:nvGraphicFramePr>
        <p:xfrm>
          <a:off x="581026" y="1361769"/>
          <a:ext cx="9782174" cy="443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00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6DCF6-6DA8-5A01-BAC9-5564BFB1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2450-D165-B8B8-55DB-704A70F9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9946144" cy="1320800"/>
          </a:xfrm>
        </p:spPr>
        <p:txBody>
          <a:bodyPr/>
          <a:lstStyle/>
          <a:p>
            <a:r>
              <a:rPr lang="en-US" sz="3600" dirty="0"/>
              <a:t>Site visits, SUCCESS Stakeholder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4021-6F97-D932-A5F3-B8A6500E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469"/>
            <a:ext cx="3920792" cy="2551110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Site visits</a:t>
            </a:r>
          </a:p>
          <a:p>
            <a:pPr marL="0" lvl="1" indent="0">
              <a:buNone/>
            </a:pPr>
            <a:r>
              <a:rPr lang="en-US" sz="1800" dirty="0"/>
              <a:t>If you didn’t have a site visit yet, let our team know if you are interested in scheduling a site visit that meets your needs (in-person or virtual)</a:t>
            </a:r>
            <a:endParaRPr lang="en-US" dirty="0"/>
          </a:p>
        </p:txBody>
      </p:sp>
      <p:pic>
        <p:nvPicPr>
          <p:cNvPr id="4" name="Picture 3" descr="A group of women standing in an office&#10;&#10;Description automatically generated">
            <a:extLst>
              <a:ext uri="{FF2B5EF4-FFF2-40B4-BE49-F238E27FC236}">
                <a16:creationId xmlns:a16="http://schemas.microsoft.com/office/drawing/2014/main" id="{EBB0D5C4-271C-C6B8-6420-A0CA6DAC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8" y="3422136"/>
            <a:ext cx="2099788" cy="21741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8E6EFD-9668-15E5-0526-60F802DE269B}"/>
              </a:ext>
            </a:extLst>
          </p:cNvPr>
          <p:cNvSpPr txBox="1">
            <a:spLocks/>
          </p:cNvSpPr>
          <p:nvPr/>
        </p:nvSpPr>
        <p:spPr>
          <a:xfrm>
            <a:off x="5459326" y="1473772"/>
            <a:ext cx="6114027" cy="255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 3" charset="2"/>
              <a:buNone/>
            </a:pPr>
            <a:r>
              <a:rPr lang="en-US" sz="2400" dirty="0">
                <a:solidFill>
                  <a:srgbClr val="002060"/>
                </a:solidFill>
              </a:rPr>
              <a:t>SUCCESS Stakeholder Committee</a:t>
            </a:r>
          </a:p>
          <a:p>
            <a:pPr marL="0" lvl="1" indent="0">
              <a:buFont typeface="Wingdings 3" charset="2"/>
              <a:buNone/>
            </a:pPr>
            <a:r>
              <a:rPr lang="en-US" sz="1800" dirty="0"/>
              <a:t>Open for new members</a:t>
            </a:r>
          </a:p>
          <a:p>
            <a:pPr marL="0" lvl="1" indent="0">
              <a:buFont typeface="Wingdings 3" charset="2"/>
              <a:buNone/>
            </a:pPr>
            <a:r>
              <a:rPr lang="en-US" sz="1800" dirty="0"/>
              <a:t>Must be SC </a:t>
            </a:r>
            <a:r>
              <a:rPr lang="en-US" sz="1800" u="sng" dirty="0"/>
              <a:t>and</a:t>
            </a:r>
            <a:r>
              <a:rPr lang="en-US" sz="1800" dirty="0"/>
              <a:t> SCQR</a:t>
            </a:r>
          </a:p>
          <a:p>
            <a:pPr marL="0" lvl="1" indent="0">
              <a:buFont typeface="Wingdings 3" charset="2"/>
              <a:buNone/>
            </a:pPr>
            <a:r>
              <a:rPr lang="en-US" sz="1800" dirty="0"/>
              <a:t>Must join 2 meetings in 2025 for P4P participation points</a:t>
            </a:r>
          </a:p>
          <a:p>
            <a:pPr marL="0" lvl="1" indent="0">
              <a:buFont typeface="Wingdings 3" charset="2"/>
              <a:buNone/>
            </a:pPr>
            <a:r>
              <a:rPr lang="en-US" sz="1800" dirty="0"/>
              <a:t>Current Members:</a:t>
            </a:r>
          </a:p>
          <a:p>
            <a:pPr marL="0" lvl="1" indent="0">
              <a:buFont typeface="Wingdings 3" charset="2"/>
              <a:buNone/>
            </a:pPr>
            <a:endParaRPr lang="en-US" sz="1800" dirty="0"/>
          </a:p>
          <a:p>
            <a:pPr marL="0" lvl="1" indent="0">
              <a:buFont typeface="Wingdings 3" charset="2"/>
              <a:buNone/>
            </a:pPr>
            <a:endParaRPr lang="en-US" sz="1800" dirty="0"/>
          </a:p>
          <a:p>
            <a:pPr marL="0" lvl="1" indent="0">
              <a:buFont typeface="Wingdings 3" charset="2"/>
              <a:buNone/>
            </a:pPr>
            <a:endParaRPr lang="en-US" sz="1800" dirty="0"/>
          </a:p>
          <a:p>
            <a:pPr marL="0" lvl="1" indent="0">
              <a:buFont typeface="Wingdings 3" charset="2"/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150248-48B1-E7AF-5DD5-16F133E15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25675"/>
              </p:ext>
            </p:extLst>
          </p:nvPr>
        </p:nvGraphicFramePr>
        <p:xfrm>
          <a:off x="5936974" y="3591339"/>
          <a:ext cx="5141843" cy="1645920"/>
        </p:xfrm>
        <a:graphic>
          <a:graphicData uri="http://schemas.openxmlformats.org/drawingml/2006/table">
            <a:tbl>
              <a:tblPr/>
              <a:tblGrid>
                <a:gridCol w="1510748">
                  <a:extLst>
                    <a:ext uri="{9D8B030D-6E8A-4147-A177-3AD203B41FA5}">
                      <a16:colId xmlns:a16="http://schemas.microsoft.com/office/drawing/2014/main" val="3941806301"/>
                    </a:ext>
                  </a:extLst>
                </a:gridCol>
                <a:gridCol w="722164">
                  <a:extLst>
                    <a:ext uri="{9D8B030D-6E8A-4147-A177-3AD203B41FA5}">
                      <a16:colId xmlns:a16="http://schemas.microsoft.com/office/drawing/2014/main" val="1106255499"/>
                    </a:ext>
                  </a:extLst>
                </a:gridCol>
                <a:gridCol w="2908931">
                  <a:extLst>
                    <a:ext uri="{9D8B030D-6E8A-4147-A177-3AD203B41FA5}">
                      <a16:colId xmlns:a16="http://schemas.microsoft.com/office/drawing/2014/main" val="367786807"/>
                    </a:ext>
                  </a:extLst>
                </a:gridCol>
              </a:tblGrid>
              <a:tr h="382103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Marina Kane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SCQR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Corewell Health William Beaumont Univ-Royal Oak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348538"/>
                  </a:ext>
                </a:extLst>
              </a:tr>
              <a:tr h="382103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John Bauman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Corewell Health William Beaumont Univ-Royal Oak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960520"/>
                  </a:ext>
                </a:extLst>
              </a:tr>
              <a:tr h="382103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Jen Wolf/</a:t>
                      </a:r>
                    </a:p>
                    <a:p>
                      <a:pPr rtl="0" fontAlgn="b"/>
                      <a:r>
                        <a:rPr lang="en-US" sz="1400" dirty="0">
                          <a:effectLst/>
                        </a:rPr>
                        <a:t>Dawne Robertson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SCQR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Michigan Medicine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56896"/>
                  </a:ext>
                </a:extLst>
              </a:tr>
              <a:tr h="174491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Dr. Fergusen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SC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Michigan Medicine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0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5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AC5C-AB3E-2368-D105-72CDC4E0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43847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C9CB-70B0-F76F-FA29-7DD0883D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018"/>
            <a:ext cx="10561913" cy="416094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Download the P4P Scorecard with date of 1/14/2025 and SUCCESS project Summary with date of 1/16/2025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Re-Assemble your multidisciplinary team, convene before March 31, 2025. Get 2 other meetings on calendars.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Bookmark the project website: </a:t>
            </a:r>
            <a:r>
              <a:rPr lang="en-US" sz="2000" dirty="0">
                <a:hlinkClick r:id="rId2"/>
              </a:rPr>
              <a:t>https://msqc.org/success/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Download project tracking sheet, start using it 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Download case review tracking sheet, start doing concurrent case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Walk the units, do toolkit elements need refining?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Examine care pathway - any modifications needed – should be hospital specific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Let Cheryl know about site visit, SUCCESS Stakeholder Advisory Board interest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73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AFF6-2D29-71D3-646E-A13D72E6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Webpage: </a:t>
            </a:r>
            <a:r>
              <a:rPr lang="en-US" sz="3600" dirty="0">
                <a:hlinkClick r:id="rId2"/>
              </a:rPr>
              <a:t>https://msqc.org/success/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EFAD-009E-172A-F60C-69F96EA8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6" y="2160590"/>
            <a:ext cx="3509654" cy="388077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All project materials can be found on the SUCCESS Webpage, including printable Toolkit resources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E4F7548-B8C1-F0D9-83AA-54FC17A82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10" y="2021306"/>
            <a:ext cx="5882916" cy="398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774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57D-B040-EAC4-6455-625C0833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398928"/>
          </a:xfrm>
        </p:spPr>
        <p:txBody>
          <a:bodyPr anchor="b">
            <a:normAutofit fontScale="90000"/>
          </a:bodyPr>
          <a:lstStyle/>
          <a:p>
            <a:r>
              <a:rPr lang="en-US" sz="4200" dirty="0"/>
              <a:t>What else is on the P4P Scorecard?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B3AD-F229-E5AD-7A7B-3170292F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867990"/>
            <a:ext cx="5126446" cy="42991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SCQR/SC </a:t>
            </a:r>
            <a:r>
              <a:rPr lang="en-US" sz="2400" b="1" dirty="0">
                <a:solidFill>
                  <a:schemeClr val="accent6"/>
                </a:solidFill>
              </a:rPr>
              <a:t>Collaborative Meetings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SCQR </a:t>
            </a:r>
            <a:r>
              <a:rPr lang="en-US" sz="2400" b="1" dirty="0">
                <a:solidFill>
                  <a:schemeClr val="accent6"/>
                </a:solidFill>
              </a:rPr>
              <a:t>Conference Calls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SCQR/SC </a:t>
            </a:r>
            <a:r>
              <a:rPr lang="en-US" sz="2400" b="1" dirty="0">
                <a:solidFill>
                  <a:schemeClr val="accent6"/>
                </a:solidFill>
              </a:rPr>
              <a:t>Engagement</a:t>
            </a:r>
            <a:r>
              <a:rPr lang="en-US" sz="2400" dirty="0">
                <a:solidFill>
                  <a:schemeClr val="accent6"/>
                </a:solidFill>
              </a:rPr>
              <a:t> (see requirements document on MSQC 2025 QI webpage)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Completeness of Data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accent6"/>
                </a:solidFill>
              </a:rPr>
              <a:t>Sampled and incomplete </a:t>
            </a:r>
            <a:r>
              <a:rPr lang="en-US" sz="1800" u="sng" dirty="0">
                <a:solidFill>
                  <a:schemeClr val="accent6"/>
                </a:solidFill>
              </a:rPr>
              <a:t>&lt;</a:t>
            </a:r>
            <a:r>
              <a:rPr lang="en-US" sz="1800" dirty="0">
                <a:solidFill>
                  <a:schemeClr val="accent6"/>
                </a:solidFill>
              </a:rPr>
              <a:t> 0.5%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    and/or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6"/>
                </a:solidFill>
              </a:rPr>
              <a:t>Case abstraction </a:t>
            </a:r>
            <a:r>
              <a:rPr lang="en-US" sz="1800" b="1" dirty="0">
                <a:solidFill>
                  <a:schemeClr val="accent6"/>
                </a:solidFill>
              </a:rPr>
              <a:t>Audit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u="sng" dirty="0">
                <a:solidFill>
                  <a:schemeClr val="accent6"/>
                </a:solidFill>
              </a:rPr>
              <a:t>&gt;</a:t>
            </a:r>
            <a:r>
              <a:rPr lang="en-US" sz="1800" dirty="0">
                <a:solidFill>
                  <a:schemeClr val="accent6"/>
                </a:solidFill>
              </a:rPr>
              <a:t> 95%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accent6"/>
                </a:solidFill>
              </a:rPr>
              <a:t>Follow Up rate </a:t>
            </a:r>
            <a:r>
              <a:rPr lang="en-US" sz="1800" u="sng" dirty="0">
                <a:solidFill>
                  <a:schemeClr val="accent6"/>
                </a:solidFill>
              </a:rPr>
              <a:t>&gt;</a:t>
            </a:r>
            <a:r>
              <a:rPr lang="en-US" sz="1800" dirty="0">
                <a:solidFill>
                  <a:schemeClr val="accent6"/>
                </a:solidFill>
              </a:rPr>
              <a:t> 80% x 4 quarters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48E6A-C520-EF83-0C2B-16F1CC09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77" r="176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928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57D-B040-EAC4-6455-625C0833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528354"/>
          </a:xfrm>
        </p:spPr>
        <p:txBody>
          <a:bodyPr anchor="ctr">
            <a:normAutofit/>
          </a:bodyPr>
          <a:lstStyle/>
          <a:p>
            <a:r>
              <a:rPr lang="en-US" dirty="0"/>
              <a:t>What else is on the P4P Scorecard?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B3AD-F229-E5AD-7A7B-3170292F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200" b="1" dirty="0">
                <a:solidFill>
                  <a:schemeClr val="accent6"/>
                </a:solidFill>
              </a:rPr>
              <a:t>Bonus points </a:t>
            </a:r>
            <a:r>
              <a:rPr lang="en-US" sz="2200" dirty="0">
                <a:solidFill>
                  <a:schemeClr val="accent6"/>
                </a:solidFill>
              </a:rPr>
              <a:t>(applicable to participation points)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CWM</a:t>
            </a:r>
            <a:r>
              <a:rPr lang="en-US" sz="2200" dirty="0">
                <a:solidFill>
                  <a:schemeClr val="accent6"/>
                </a:solidFill>
              </a:rPr>
              <a:t> – collaborative and hospital measures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Document cancer variables </a:t>
            </a:r>
            <a:r>
              <a:rPr lang="en-US" sz="2200" dirty="0">
                <a:solidFill>
                  <a:schemeClr val="accent6"/>
                </a:solidFill>
              </a:rPr>
              <a:t>(see “documentation report” Dropbox QI folder for report)</a:t>
            </a:r>
          </a:p>
        </p:txBody>
      </p:sp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17CC8A0-41DB-CC1E-1EB3-D0ECB63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2306494"/>
            <a:ext cx="5468112" cy="3595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3412D-0F93-48D3-FB8E-D01F46D8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2795839"/>
            <a:ext cx="5468112" cy="32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1DAD5-23BA-DA69-0EE8-E6266870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79" y="2404535"/>
            <a:ext cx="6805123" cy="1024466"/>
          </a:xfrm>
        </p:spPr>
        <p:txBody>
          <a:bodyPr/>
          <a:lstStyle/>
          <a:p>
            <a:pPr algn="ctr"/>
            <a:r>
              <a:rPr lang="en-US" dirty="0"/>
              <a:t>Review SUCCESS Data</a:t>
            </a:r>
          </a:p>
        </p:txBody>
      </p:sp>
    </p:spTree>
    <p:extLst>
      <p:ext uri="{BB962C8B-B14F-4D97-AF65-F5344CB8AC3E}">
        <p14:creationId xmlns:p14="http://schemas.microsoft.com/office/powerpoint/2010/main" val="1213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A67E5C-90B7-3E39-E1C2-05A94F61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895" y="414142"/>
            <a:ext cx="7766936" cy="17530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000" dirty="0"/>
              <a:t>Welcome 2025 SUCCESS 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F0F9F-CE7B-1589-C9EF-96AF49DDCB29}"/>
              </a:ext>
            </a:extLst>
          </p:cNvPr>
          <p:cNvSpPr txBox="1"/>
          <p:nvPr/>
        </p:nvSpPr>
        <p:spPr>
          <a:xfrm>
            <a:off x="2255343" y="2254688"/>
            <a:ext cx="612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Corewell Health Beaumont Grosse Pointe Hospital</a:t>
            </a:r>
          </a:p>
          <a:p>
            <a:r>
              <a:rPr lang="en-US" dirty="0"/>
              <a:t>Corewell Health Beaumont Troy Hospital</a:t>
            </a:r>
          </a:p>
          <a:p>
            <a:r>
              <a:rPr lang="en-US" dirty="0"/>
              <a:t>Corewell Health Dearborn Hospital</a:t>
            </a:r>
          </a:p>
          <a:p>
            <a:r>
              <a:rPr lang="en-US" dirty="0"/>
              <a:t>Corewell Health Farmington Hills Hospital</a:t>
            </a:r>
          </a:p>
          <a:p>
            <a:r>
              <a:rPr lang="en-US" dirty="0"/>
              <a:t>Corewell Health Taylor Hospital</a:t>
            </a:r>
          </a:p>
          <a:p>
            <a:r>
              <a:rPr lang="en-US" dirty="0"/>
              <a:t>Corewell Health Trenton Hospital</a:t>
            </a:r>
          </a:p>
          <a:p>
            <a:r>
              <a:rPr lang="en-US" dirty="0"/>
              <a:t>Corewell Health Wayne Hospital</a:t>
            </a:r>
          </a:p>
          <a:p>
            <a:r>
              <a:rPr lang="en-US" dirty="0"/>
              <a:t>Corewell Health William Beaumont University Hospital</a:t>
            </a:r>
          </a:p>
          <a:p>
            <a:r>
              <a:rPr lang="en-US" dirty="0"/>
              <a:t>Detroit Receiving Hospital</a:t>
            </a:r>
          </a:p>
          <a:p>
            <a:r>
              <a:rPr lang="en-US" dirty="0"/>
              <a:t>Henry Ford Macomb Hospital</a:t>
            </a:r>
          </a:p>
          <a:p>
            <a:r>
              <a:rPr lang="en-US" dirty="0"/>
              <a:t>Henry Ford Rochester Hospital</a:t>
            </a:r>
          </a:p>
          <a:p>
            <a:r>
              <a:rPr lang="en-US" dirty="0"/>
              <a:t>Henry Ford Wyandotte Hospital</a:t>
            </a:r>
          </a:p>
          <a:p>
            <a:r>
              <a:rPr lang="en-US" dirty="0"/>
              <a:t>Marshfield Medical Center - Dickinson</a:t>
            </a:r>
          </a:p>
          <a:p>
            <a:r>
              <a:rPr lang="en-US" dirty="0"/>
              <a:t>Michigan Medicine</a:t>
            </a:r>
          </a:p>
          <a:p>
            <a:r>
              <a:rPr lang="en-US" dirty="0"/>
              <a:t>Oaklawn</a:t>
            </a:r>
          </a:p>
          <a:p>
            <a:r>
              <a:rPr lang="en-US" dirty="0"/>
              <a:t>Sinai-Grace Hospital</a:t>
            </a:r>
          </a:p>
        </p:txBody>
      </p:sp>
    </p:spTree>
    <p:extLst>
      <p:ext uri="{BB962C8B-B14F-4D97-AF65-F5344CB8AC3E}">
        <p14:creationId xmlns:p14="http://schemas.microsoft.com/office/powerpoint/2010/main" val="357024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3C692-24B4-5151-11D1-576CFB69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28" y="454733"/>
            <a:ext cx="8818143" cy="3217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CF38F-4868-66A6-75D8-EFED32855624}"/>
              </a:ext>
            </a:extLst>
          </p:cNvPr>
          <p:cNvSpPr txBox="1"/>
          <p:nvPr/>
        </p:nvSpPr>
        <p:spPr>
          <a:xfrm>
            <a:off x="363106" y="1985706"/>
            <a:ext cx="1659442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Total cases in each category </a:t>
            </a:r>
            <a:r>
              <a:rPr lang="en-US" u="sng" dirty="0"/>
              <a:t>with</a:t>
            </a:r>
            <a:r>
              <a:rPr lang="en-US" dirty="0"/>
              <a:t> a catheter</a:t>
            </a: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D7045778-430C-055C-A00D-6036A9347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6" b="26918"/>
          <a:stretch/>
        </p:blipFill>
        <p:spPr>
          <a:xfrm>
            <a:off x="603857" y="4607488"/>
            <a:ext cx="9792332" cy="217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82C63B2-FECA-F485-CCA4-34468CEBE783}"/>
              </a:ext>
            </a:extLst>
          </p:cNvPr>
          <p:cNvSpPr/>
          <p:nvPr/>
        </p:nvSpPr>
        <p:spPr>
          <a:xfrm>
            <a:off x="1908312" y="2272938"/>
            <a:ext cx="2219551" cy="364246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49B182-26FB-5F33-CF77-4B7B47401278}"/>
              </a:ext>
            </a:extLst>
          </p:cNvPr>
          <p:cNvSpPr/>
          <p:nvPr/>
        </p:nvSpPr>
        <p:spPr>
          <a:xfrm>
            <a:off x="4061620" y="2213398"/>
            <a:ext cx="1084218" cy="4833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65EC3B-8A61-755B-C5A0-E81F6FDCBA37}"/>
              </a:ext>
            </a:extLst>
          </p:cNvPr>
          <p:cNvSpPr txBox="1"/>
          <p:nvPr/>
        </p:nvSpPr>
        <p:spPr>
          <a:xfrm>
            <a:off x="5386542" y="682455"/>
            <a:ext cx="3391697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Total cases in each category (with or without a catheter)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5CC38-9D5D-DF40-2868-D36B92A0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56" y="1840105"/>
            <a:ext cx="8646287" cy="3455887"/>
          </a:xfrm>
          <a:prstGeom prst="rect">
            <a:avLst/>
          </a:prstGeom>
        </p:spPr>
      </p:pic>
      <p:sp>
        <p:nvSpPr>
          <p:cNvPr id="8" name="Right Arrow 4">
            <a:extLst>
              <a:ext uri="{FF2B5EF4-FFF2-40B4-BE49-F238E27FC236}">
                <a16:creationId xmlns:a16="http://schemas.microsoft.com/office/drawing/2014/main" id="{D78B981B-87BF-6728-0064-353AE955A3C8}"/>
              </a:ext>
            </a:extLst>
          </p:cNvPr>
          <p:cNvSpPr/>
          <p:nvPr/>
        </p:nvSpPr>
        <p:spPr>
          <a:xfrm rot="4874878">
            <a:off x="6706400" y="1672848"/>
            <a:ext cx="972587" cy="322158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35E295-ADE8-7E08-BDCB-0B64CC32EAA1}"/>
              </a:ext>
            </a:extLst>
          </p:cNvPr>
          <p:cNvSpPr/>
          <p:nvPr/>
        </p:nvSpPr>
        <p:spPr>
          <a:xfrm>
            <a:off x="6095999" y="2192233"/>
            <a:ext cx="1545771" cy="368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5489-0A00-4C47-2DE2-B9D9A21F5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83CB8-3A73-B67B-EC99-E6B1631D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56" y="329529"/>
            <a:ext cx="7253301" cy="642062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8045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5A709-7AFF-D76B-D0B0-0869C170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1476-A957-BDD8-AE9A-15B3C48D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Data Demo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A9CC70D-644E-0553-E3F2-DCCC598D4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55235"/>
              </p:ext>
            </p:extLst>
          </p:nvPr>
        </p:nvGraphicFramePr>
        <p:xfrm>
          <a:off x="4088296" y="2148716"/>
          <a:ext cx="1517374" cy="12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525" progId="Excel.Sheet.12">
                  <p:embed/>
                </p:oleObj>
              </mc:Choice>
              <mc:Fallback>
                <p:oleObj name="Worksheet" showAsIcon="1" r:id="rId2" imgW="914400" imgH="771525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A9CC70D-644E-0553-E3F2-DCCC598D47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8296" y="2148716"/>
                        <a:ext cx="1517374" cy="12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F40A883-D6A5-6437-451E-72A8EEC6E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7280"/>
              </p:ext>
            </p:extLst>
          </p:nvPr>
        </p:nvGraphicFramePr>
        <p:xfrm>
          <a:off x="1106556" y="2148716"/>
          <a:ext cx="1517374" cy="12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525" progId="Excel.Sheet.12">
                  <p:embed/>
                </p:oleObj>
              </mc:Choice>
              <mc:Fallback>
                <p:oleObj name="Worksheet" showAsIcon="1" r:id="rId4" imgW="914400" imgH="771525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F40A883-D6A5-6437-451E-72A8EEC6E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6556" y="2148716"/>
                        <a:ext cx="1517374" cy="12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4B2C6F-32D6-FB62-DCD5-C91C5B8CDBC4}"/>
              </a:ext>
            </a:extLst>
          </p:cNvPr>
          <p:cNvSpPr txBox="1"/>
          <p:nvPr/>
        </p:nvSpPr>
        <p:spPr>
          <a:xfrm>
            <a:off x="1106556" y="3299791"/>
            <a:ext cx="179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CPT code-Categories (7/30/2024)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0B2EC-80D2-FDF7-8882-182C4CA8EA38}"/>
              </a:ext>
            </a:extLst>
          </p:cNvPr>
          <p:cNvSpPr txBox="1"/>
          <p:nvPr/>
        </p:nvSpPr>
        <p:spPr>
          <a:xfrm>
            <a:off x="4088296" y="3299791"/>
            <a:ext cx="1795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SUCCESS raw data file</a:t>
            </a:r>
          </a:p>
        </p:txBody>
      </p:sp>
    </p:spTree>
    <p:extLst>
      <p:ext uri="{BB962C8B-B14F-4D97-AF65-F5344CB8AC3E}">
        <p14:creationId xmlns:p14="http://schemas.microsoft.com/office/powerpoint/2010/main" val="215811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5AB7E3B3-0018-1321-0BAC-CD3D1902A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64BAC-F177-EFEA-C34D-42891C70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4800"/>
              <a:t>Thank You!</a:t>
            </a:r>
            <a:br>
              <a:rPr lang="en-US" sz="4800"/>
            </a:br>
            <a:br>
              <a:rPr lang="en-US" sz="4800"/>
            </a:br>
            <a:r>
              <a:rPr lang="en-US" sz="4800"/>
              <a:t>Questions?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06212-E7C5-E0B1-623F-A0EC2DDE73EB}"/>
              </a:ext>
            </a:extLst>
          </p:cNvPr>
          <p:cNvSpPr txBox="1"/>
          <p:nvPr/>
        </p:nvSpPr>
        <p:spPr>
          <a:xfrm>
            <a:off x="1753444" y="4395291"/>
            <a:ext cx="3003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Contact Cheryl Rocker </a:t>
            </a:r>
            <a:r>
              <a:rPr lang="en-US" sz="1800" dirty="0">
                <a:hlinkClick r:id="rId4"/>
              </a:rPr>
              <a:t>ccrocker@med.umich.edu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98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900-AF47-08C3-E9C2-7D03F344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Housekeeping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48C25CCE-16D6-94E8-ED3C-4C2CC6DAF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185" r="30995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E2B0-14BB-586A-5D83-31CB045E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1666755"/>
            <a:ext cx="8475511" cy="41725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SUCCESS team has a listserv where project participants can ask each other questions: </a:t>
            </a:r>
            <a:r>
              <a:rPr lang="en-US" sz="2400" dirty="0">
                <a:hlinkClick r:id="rId3"/>
              </a:rPr>
              <a:t>successproject@umich.edu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Let us know if you and your Surgeon Champion are interested in serving on the SUCCESS Stakeholder Advisory Board. Must attend 2 meetings for P4P.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These slides and the recording will be available on the MSQC 2025 QI webpage after the meeting: </a:t>
            </a:r>
            <a:r>
              <a:rPr lang="en-US" sz="2400" dirty="0">
                <a:hlinkClick r:id="rId4"/>
              </a:rPr>
              <a:t>https://www.msqc.org/quality-improvement/2025-msqc-quality-initiatives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hite puzzle with one red piece">
            <a:extLst>
              <a:ext uri="{FF2B5EF4-FFF2-40B4-BE49-F238E27FC236}">
                <a16:creationId xmlns:a16="http://schemas.microsoft.com/office/drawing/2014/main" id="{8AF5A7B4-4056-DBB5-8E88-25847227D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633" b="845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52900-AF47-08C3-E9C2-7D03F344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E2B0-14BB-586A-5D83-31CB045E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7238025" cy="3882362"/>
          </a:xfrm>
        </p:spPr>
        <p:txBody>
          <a:bodyPr>
            <a:normAutofit/>
          </a:bodyPr>
          <a:lstStyle/>
          <a:p>
            <a:r>
              <a:rPr lang="en-US" sz="2400" dirty="0"/>
              <a:t>Webinar Participants will be able to: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Share with others what the SUCCESS project is about</a:t>
            </a:r>
          </a:p>
          <a:p>
            <a:pPr marL="914388" lvl="1" indent="-457200">
              <a:buSzPct val="90000"/>
              <a:buFont typeface="+mj-lt"/>
              <a:buAutoNum type="arabicPeriod"/>
            </a:pPr>
            <a:r>
              <a:rPr lang="en-US" sz="2400" dirty="0"/>
              <a:t>Identify SUCCESS project tools, resources, and expectations for 2025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List the next steps for the SUCCESS project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Understand the other requirements of the 2025 P4P</a:t>
            </a: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2B1C-7185-FF65-F83A-AAA5A4DD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B4C5C1-F787-C7CC-24B1-A0364E953BB0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B3E5EC-B48C-D35E-D2AA-484EDE1D1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F1A899-D6C2-327C-894C-EF98F0D1A6B5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4DB10-F5EE-9C0A-CE76-11A28421553E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66888-4D56-D83D-FC3E-64A81359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2025 P4P Scorecard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72FB-8D5D-077A-31EB-D12A8C29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8" y="1443306"/>
            <a:ext cx="11033051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3A59C-A291-47D5-CF60-2FE9B96CB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0A010-22CE-741B-6AB8-7742341AB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873" y="1211040"/>
            <a:ext cx="3067743" cy="5050695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0268A3C5-8836-CF8F-D251-F4B6334BC343}"/>
              </a:ext>
            </a:extLst>
          </p:cNvPr>
          <p:cNvSpPr/>
          <p:nvPr/>
        </p:nvSpPr>
        <p:spPr>
          <a:xfrm>
            <a:off x="3343275" y="1524000"/>
            <a:ext cx="247650" cy="2657475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69EA39B-3172-4A5F-EC85-D835AF585477}"/>
              </a:ext>
            </a:extLst>
          </p:cNvPr>
          <p:cNvSpPr/>
          <p:nvPr/>
        </p:nvSpPr>
        <p:spPr>
          <a:xfrm>
            <a:off x="3343275" y="4262170"/>
            <a:ext cx="247650" cy="190241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F894C-4989-74BE-38C2-B0C150B6767E}"/>
              </a:ext>
            </a:extLst>
          </p:cNvPr>
          <p:cNvSpPr txBox="1"/>
          <p:nvPr/>
        </p:nvSpPr>
        <p:spPr>
          <a:xfrm>
            <a:off x="1628775" y="2571750"/>
            <a:ext cx="157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Participation</a:t>
            </a:r>
          </a:p>
          <a:p>
            <a:r>
              <a:rPr lang="en-US" dirty="0"/>
              <a:t>30 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33351-339B-8F84-A391-AB5E573A6AA0}"/>
              </a:ext>
            </a:extLst>
          </p:cNvPr>
          <p:cNvSpPr txBox="1"/>
          <p:nvPr/>
        </p:nvSpPr>
        <p:spPr>
          <a:xfrm>
            <a:off x="1609725" y="4781550"/>
            <a:ext cx="157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Improvement</a:t>
            </a:r>
          </a:p>
          <a:p>
            <a:r>
              <a:rPr lang="en-US" dirty="0"/>
              <a:t>70 pts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946839-146C-6F6B-AEF1-6CAF42F08781}"/>
              </a:ext>
            </a:extLst>
          </p:cNvPr>
          <p:cNvSpPr/>
          <p:nvPr/>
        </p:nvSpPr>
        <p:spPr>
          <a:xfrm>
            <a:off x="3929898" y="5474963"/>
            <a:ext cx="2552700" cy="685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B67F-4EA6-6077-246F-D95B4068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SUCCESS QI Project Goals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635D-5A13-08CC-DBF4-BD189588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30400"/>
            <a:ext cx="10104546" cy="4517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1. Capture all SUCCESS </a:t>
            </a:r>
            <a:r>
              <a:rPr lang="en-US" sz="2000" u="sng" dirty="0">
                <a:solidFill>
                  <a:schemeClr val="accent6"/>
                </a:solidFill>
              </a:rPr>
              <a:t>data</a:t>
            </a:r>
            <a:r>
              <a:rPr lang="en-US" sz="2000" dirty="0">
                <a:solidFill>
                  <a:schemeClr val="accent6"/>
                </a:solidFill>
              </a:rPr>
              <a:t> in Workstation (3 points)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2. Three (3) Multidisciplinary </a:t>
            </a:r>
            <a:r>
              <a:rPr lang="en-US" sz="2000" u="sng" dirty="0">
                <a:solidFill>
                  <a:schemeClr val="accent6"/>
                </a:solidFill>
              </a:rPr>
              <a:t>meetings</a:t>
            </a:r>
            <a:r>
              <a:rPr lang="en-US" sz="2000" dirty="0">
                <a:solidFill>
                  <a:schemeClr val="accent6"/>
                </a:solidFill>
              </a:rPr>
              <a:t> including Kickoff by 3/31 (8 points)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3. Meet 5 </a:t>
            </a:r>
            <a:r>
              <a:rPr lang="en-US" sz="2000" u="sng" dirty="0">
                <a:solidFill>
                  <a:schemeClr val="accent6"/>
                </a:solidFill>
              </a:rPr>
              <a:t>process/outcome measures</a:t>
            </a:r>
            <a:r>
              <a:rPr lang="en-US" sz="2000" dirty="0">
                <a:solidFill>
                  <a:schemeClr val="accent6"/>
                </a:solidFill>
              </a:rPr>
              <a:t> (4 points each)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4. Refine the MSQC SUCCESS urinary </a:t>
            </a:r>
            <a:r>
              <a:rPr lang="en-US" sz="2000" u="sng" dirty="0">
                <a:solidFill>
                  <a:schemeClr val="accent6"/>
                </a:solidFill>
              </a:rPr>
              <a:t>care pathway</a:t>
            </a:r>
            <a:r>
              <a:rPr lang="en-US" sz="2000" dirty="0">
                <a:solidFill>
                  <a:schemeClr val="accent6"/>
                </a:solidFill>
              </a:rPr>
              <a:t> (4 points)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5. </a:t>
            </a:r>
            <a:r>
              <a:rPr lang="en-US" sz="2000" u="sng" dirty="0">
                <a:solidFill>
                  <a:schemeClr val="accent6"/>
                </a:solidFill>
              </a:rPr>
              <a:t>Quality review</a:t>
            </a:r>
            <a:r>
              <a:rPr lang="en-US" sz="2000" dirty="0">
                <a:solidFill>
                  <a:schemeClr val="accent6"/>
                </a:solidFill>
              </a:rPr>
              <a:t> of designated cases (10 points)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Submit 2025 SUCCESS Project Summary to the MSQC no later than January 16, 2026.</a:t>
            </a:r>
          </a:p>
          <a:p>
            <a:pPr marL="457188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2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D97F-A62A-7913-6A55-923F7D12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B45E-FE39-7959-B65B-A609FF9C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Capture all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5B1B-334F-EC58-10E4-CFD42A01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48414"/>
            <a:ext cx="9083114" cy="42929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j-lt"/>
              </a:rPr>
              <a:t>Review the </a:t>
            </a:r>
            <a:r>
              <a:rPr lang="en-US" sz="2000" u="sng" dirty="0">
                <a:solidFill>
                  <a:srgbClr val="0B2F5B"/>
                </a:solidFill>
                <a:effectLst/>
                <a:latin typeface="+mj-lt"/>
                <a:hlinkClick r:id="rId2"/>
              </a:rPr>
              <a:t>SUCCESS Categories by CPT code, 2024 Process Measure Specs and SUCCESS data dictionary</a:t>
            </a:r>
            <a:r>
              <a:rPr lang="en-US" sz="2000" u="sng" dirty="0">
                <a:effectLst/>
                <a:latin typeface="+mj-lt"/>
                <a:hlinkClick r:id="rId2"/>
              </a:rPr>
              <a:t> 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(updated 7/30/2024) document 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See 2024 QI Process Measure Specs sheet, last column:</a:t>
            </a:r>
          </a:p>
          <a:p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Look for "0" in column K. These are cases that do not have the required variables entered. 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Commonly missed is the epidural variable, column Q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if catheter used (column S) = 1 (Yes) then the following should not be blank: 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r>
              <a:rPr lang="en-US" sz="2000" b="0" i="0" u="none" strike="noStrike" dirty="0" err="1">
                <a:solidFill>
                  <a:schemeClr val="accent6"/>
                </a:solidFill>
                <a:effectLst/>
                <a:latin typeface="+mj-lt"/>
              </a:rPr>
              <a:t>catheter_discont_location_e</a:t>
            </a:r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 (column V)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r>
              <a:rPr lang="en-US" sz="2000" b="0" i="0" u="none" strike="noStrike" dirty="0" err="1">
                <a:solidFill>
                  <a:schemeClr val="accent6"/>
                </a:solidFill>
                <a:effectLst/>
                <a:latin typeface="+mj-lt"/>
              </a:rPr>
              <a:t>discharged_with_catheter_b</a:t>
            </a:r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 (column X)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r>
              <a:rPr lang="en-US" sz="2000" b="0" i="0" u="none" strike="noStrike" dirty="0" err="1">
                <a:solidFill>
                  <a:schemeClr val="accent6"/>
                </a:solidFill>
                <a:effectLst/>
                <a:latin typeface="+mj-lt"/>
              </a:rPr>
              <a:t>urinary_cath_trauma</a:t>
            </a:r>
            <a: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  <a:t> (column AE)</a:t>
            </a:r>
            <a:br>
              <a:rPr lang="en-US" sz="2000" b="0" i="0" u="none" strike="noStrike" dirty="0">
                <a:solidFill>
                  <a:schemeClr val="accent6"/>
                </a:solidFill>
                <a:effectLst/>
                <a:latin typeface="+mj-lt"/>
              </a:rPr>
            </a:br>
            <a:endParaRPr lang="en-US" sz="2000" b="0" i="0" u="none" strike="noStrike" dirty="0">
              <a:solidFill>
                <a:schemeClr val="accent6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(Columns are subject to change if edits are made to raw data report in 2025)</a:t>
            </a:r>
          </a:p>
        </p:txBody>
      </p:sp>
    </p:spTree>
    <p:extLst>
      <p:ext uri="{BB962C8B-B14F-4D97-AF65-F5344CB8AC3E}">
        <p14:creationId xmlns:p14="http://schemas.microsoft.com/office/powerpoint/2010/main" val="36059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269CEA1-D19E-09EF-D293-9A9A324F4959}"/>
              </a:ext>
            </a:extLst>
          </p:cNvPr>
          <p:cNvSpPr txBox="1">
            <a:spLocks/>
          </p:cNvSpPr>
          <p:nvPr/>
        </p:nvSpPr>
        <p:spPr>
          <a:xfrm>
            <a:off x="974741" y="889425"/>
            <a:ext cx="5186573" cy="128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 Multidisciplinary Meeting </a:t>
            </a:r>
            <a:r>
              <a:rPr lang="en-US" sz="1800" dirty="0"/>
              <a:t>(8 points total)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20B7D7-A51A-BB7B-31DE-BBAA62DBBD32}"/>
              </a:ext>
            </a:extLst>
          </p:cNvPr>
          <p:cNvSpPr txBox="1">
            <a:spLocks/>
          </p:cNvSpPr>
          <p:nvPr/>
        </p:nvSpPr>
        <p:spPr>
          <a:xfrm>
            <a:off x="909427" y="2172941"/>
            <a:ext cx="6662626" cy="3665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6"/>
                </a:solidFill>
              </a:rPr>
              <a:t>Kickoff: Meet with key stakeholders by March 31, 2025, to review project requirements. (4 pts)</a:t>
            </a:r>
          </a:p>
          <a:p>
            <a:pPr lvl="1"/>
            <a:r>
              <a:rPr lang="en-US" sz="7600" dirty="0">
                <a:solidFill>
                  <a:schemeClr val="accent6"/>
                </a:solidFill>
              </a:rPr>
              <a:t>This is a working meeting. Review data and case review analysis from 2024. Include PRO data. Plan for what you should focus on in 2025. </a:t>
            </a:r>
            <a:endParaRPr lang="en-US" sz="2200" b="0" i="0" u="none" strike="noStrike" baseline="0" dirty="0">
              <a:solidFill>
                <a:schemeClr val="accent6"/>
              </a:solidFill>
            </a:endParaRPr>
          </a:p>
          <a:p>
            <a:endParaRPr lang="en-US" sz="2800" b="0" i="0" u="none" strike="noStrike" baseline="0" dirty="0">
              <a:solidFill>
                <a:schemeClr val="accent6"/>
              </a:solidFill>
            </a:endParaRPr>
          </a:p>
          <a:p>
            <a:r>
              <a:rPr lang="en-US" sz="8000" b="0" i="0" u="none" strike="noStrike" baseline="0" dirty="0">
                <a:solidFill>
                  <a:schemeClr val="accent6"/>
                </a:solidFill>
              </a:rPr>
              <a:t>Two (2) additional multidisciplinary meetings before December 1, 2025, which include a review of SUCCESS data and a quality review for cases in Goal </a:t>
            </a:r>
            <a:r>
              <a:rPr lang="en-US" sz="8000" dirty="0">
                <a:solidFill>
                  <a:schemeClr val="accent6"/>
                </a:solidFill>
              </a:rPr>
              <a:t>5 (2 pts each)</a:t>
            </a:r>
            <a:endParaRPr lang="en-US" sz="8000" b="0" i="0" u="none" strike="noStrike" baseline="0" dirty="0">
              <a:solidFill>
                <a:schemeClr val="accent6"/>
              </a:solidFill>
            </a:endParaRPr>
          </a:p>
          <a:p>
            <a:endParaRPr lang="en-US" sz="2800" b="0" i="0" u="none" strike="noStrike" baseline="0" dirty="0">
              <a:solidFill>
                <a:schemeClr val="accent6"/>
              </a:solidFill>
            </a:endParaRPr>
          </a:p>
          <a:p>
            <a:r>
              <a:rPr lang="en-US" sz="8000" b="0" i="0" u="none" strike="noStrike" baseline="0" dirty="0">
                <a:solidFill>
                  <a:schemeClr val="accent6"/>
                </a:solidFill>
              </a:rPr>
              <a:t>Submit minutes, slides, and attendees with roles with your 2025 Project Summary </a:t>
            </a:r>
          </a:p>
          <a:p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sz="20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56D7764-65A0-B616-D15E-95A957070C56}"/>
              </a:ext>
            </a:extLst>
          </p:cNvPr>
          <p:cNvSpPr txBox="1">
            <a:spLocks/>
          </p:cNvSpPr>
          <p:nvPr/>
        </p:nvSpPr>
        <p:spPr>
          <a:xfrm>
            <a:off x="7487478" y="718958"/>
            <a:ext cx="3795095" cy="5119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Suggested invited participants</a:t>
            </a:r>
          </a:p>
          <a:p>
            <a:pPr lvl="1"/>
            <a:r>
              <a:rPr lang="en-US" dirty="0"/>
              <a:t>Executive leadership team</a:t>
            </a:r>
          </a:p>
          <a:p>
            <a:pPr lvl="1"/>
            <a:r>
              <a:rPr lang="en-US" dirty="0"/>
              <a:t>Surgeon leadership</a:t>
            </a:r>
          </a:p>
          <a:p>
            <a:pPr lvl="1"/>
            <a:r>
              <a:rPr lang="en-US" dirty="0"/>
              <a:t>Surgeons (general &amp; urology)</a:t>
            </a:r>
          </a:p>
          <a:p>
            <a:pPr lvl="1"/>
            <a:r>
              <a:rPr lang="en-US" dirty="0"/>
              <a:t>Anesthesiology </a:t>
            </a:r>
          </a:p>
          <a:p>
            <a:pPr lvl="1"/>
            <a:r>
              <a:rPr lang="en-US" dirty="0"/>
              <a:t>Nursing supervisors for ER, perioperative, PACU, and surgical units</a:t>
            </a:r>
          </a:p>
          <a:p>
            <a:pPr lvl="1"/>
            <a:r>
              <a:rPr lang="en-US" dirty="0"/>
              <a:t>Director, quality department 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Director, nursing education</a:t>
            </a:r>
          </a:p>
          <a:p>
            <a:pPr lvl="1"/>
            <a:r>
              <a:rPr lang="en-US" dirty="0"/>
              <a:t>Administrative director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r>
              <a:rPr lang="en-US" dirty="0"/>
              <a:t>Patient experience officer </a:t>
            </a:r>
          </a:p>
        </p:txBody>
      </p:sp>
    </p:spTree>
    <p:extLst>
      <p:ext uri="{BB962C8B-B14F-4D97-AF65-F5344CB8AC3E}">
        <p14:creationId xmlns:p14="http://schemas.microsoft.com/office/powerpoint/2010/main" val="22937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F8B2-EB1E-2330-F232-54571BB7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3. Meet 5 process/outcome measures</a:t>
            </a:r>
            <a:br>
              <a:rPr lang="en-US" sz="3600" dirty="0"/>
            </a:br>
            <a:r>
              <a:rPr lang="en-US" sz="2000" dirty="0">
                <a:solidFill>
                  <a:schemeClr val="tx1"/>
                </a:solidFill>
              </a:rPr>
              <a:t>(20 points total, 4 points each measure)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33CF-429C-154A-ACFB-2E0C9BE7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8414"/>
            <a:ext cx="11024336" cy="4292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Measurement period 1/1/2025 - 12/31/2025 OR dates: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Catheter use measures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a1. Indwelling catheters are </a:t>
            </a:r>
            <a:r>
              <a:rPr lang="en-US" u="sng" dirty="0">
                <a:solidFill>
                  <a:schemeClr val="accent6"/>
                </a:solidFill>
              </a:rPr>
              <a:t>not</a:t>
            </a:r>
            <a:r>
              <a:rPr lang="en-US" dirty="0">
                <a:solidFill>
                  <a:schemeClr val="accent6"/>
                </a:solidFill>
              </a:rPr>
              <a:t> used intraoperatively for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90% of Category A* cases (excluding lap appy)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a2. Indwelling catheters are </a:t>
            </a:r>
            <a:r>
              <a:rPr lang="en-US" u="sng" dirty="0">
                <a:solidFill>
                  <a:schemeClr val="accent6"/>
                </a:solidFill>
              </a:rPr>
              <a:t>not</a:t>
            </a:r>
            <a:r>
              <a:rPr lang="en-US" dirty="0">
                <a:solidFill>
                  <a:schemeClr val="accent6"/>
                </a:solidFill>
              </a:rPr>
              <a:t> used intraoperatively for &gt; 50% of Category A* cases (lap appy only)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b. Indwelling catheters, if used, are removed in OR for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90 % of Category B* cases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Urinary retention diagnosis and management measures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c. Bladder scan volume is documented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90 % of the time before urinary catheterization, if used, for POUR was performed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d. No urinary catheter is used for bladder scan volumes &lt; 300 ml for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90 % of cases with POUR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e. ISC was performed as opposed to an indwelling catheter (unless volume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500) for </a:t>
            </a:r>
            <a:r>
              <a:rPr lang="en-US" u="sng" dirty="0">
                <a:solidFill>
                  <a:schemeClr val="accent6"/>
                </a:solidFill>
              </a:rPr>
              <a:t>&gt;</a:t>
            </a:r>
            <a:r>
              <a:rPr lang="en-US" dirty="0">
                <a:solidFill>
                  <a:schemeClr val="accent6"/>
                </a:solidFill>
              </a:rPr>
              <a:t> 90 % of cases with POUR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85221-D861-1654-2F05-07BC0C96B0BA}"/>
              </a:ext>
            </a:extLst>
          </p:cNvPr>
          <p:cNvSpPr/>
          <p:nvPr/>
        </p:nvSpPr>
        <p:spPr>
          <a:xfrm>
            <a:off x="3498573" y="2544417"/>
            <a:ext cx="3498575" cy="7818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Custom 35">
      <a:dk1>
        <a:srgbClr val="124163"/>
      </a:dk1>
      <a:lt1>
        <a:sysClr val="window" lastClr="FFFFFF"/>
      </a:lt1>
      <a:dk2>
        <a:srgbClr val="578793"/>
      </a:dk2>
      <a:lt2>
        <a:srgbClr val="CEDBE6"/>
      </a:lt2>
      <a:accent1>
        <a:srgbClr val="124163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1C6294"/>
      </a:accent6>
      <a:hlink>
        <a:srgbClr val="6B9F25"/>
      </a:hlink>
      <a:folHlink>
        <a:srgbClr val="FFC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D994ABD96064DA8016B2ECE817A0B" ma:contentTypeVersion="20" ma:contentTypeDescription="Create a new document." ma:contentTypeScope="" ma:versionID="475a97b9eeb0ec9f03235692d610e329">
  <xsd:schema xmlns:xsd="http://www.w3.org/2001/XMLSchema" xmlns:xs="http://www.w3.org/2001/XMLSchema" xmlns:p="http://schemas.microsoft.com/office/2006/metadata/properties" xmlns:ns1="http://schemas.microsoft.com/sharepoint/v3" xmlns:ns3="a860af5b-2336-4705-b140-461451c3c7c7" xmlns:ns4="306afcbd-438f-412a-8765-1c0f5828e461" targetNamespace="http://schemas.microsoft.com/office/2006/metadata/properties" ma:root="true" ma:fieldsID="9ea3f16be81e17b334d811a098a3e3bf" ns1:_="" ns3:_="" ns4:_="">
    <xsd:import namespace="http://schemas.microsoft.com/sharepoint/v3"/>
    <xsd:import namespace="a860af5b-2336-4705-b140-461451c3c7c7"/>
    <xsd:import namespace="306afcbd-438f-412a-8765-1c0f5828e4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af5b-2336-4705-b140-461451c3c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afcbd-438f-412a-8765-1c0f5828e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a860af5b-2336-4705-b140-461451c3c7c7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D34B7C-8CED-48C3-A725-A3085EB8E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9A31F-3229-4C63-B733-95ADFD457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60af5b-2336-4705-b140-461451c3c7c7"/>
    <ds:schemaRef ds:uri="306afcbd-438f-412a-8765-1c0f5828e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C13711-840D-4A93-B94D-37316910AFFB}">
  <ds:schemaRefs>
    <ds:schemaRef ds:uri="http://schemas.microsoft.com/office/2006/metadata/properties"/>
    <ds:schemaRef ds:uri="http://schemas.microsoft.com/office/2006/documentManagement/types"/>
    <ds:schemaRef ds:uri="a860af5b-2336-4705-b140-461451c3c7c7"/>
    <ds:schemaRef ds:uri="306afcbd-438f-412a-8765-1c0f5828e461"/>
    <ds:schemaRef ds:uri="http://www.w3.org/XML/1998/namespace"/>
    <ds:schemaRef ds:uri="http://schemas.microsoft.com/sharepoint/v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SUCCESS Information briefing presentation tempate.06.13.22</Template>
  <TotalTime>5538</TotalTime>
  <Words>1601</Words>
  <Application>Microsoft Office PowerPoint</Application>
  <PresentationFormat>Widescreen</PresentationFormat>
  <Paragraphs>187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Wingdings 3</vt:lpstr>
      <vt:lpstr>Facet</vt:lpstr>
      <vt:lpstr>Worksheet</vt:lpstr>
      <vt:lpstr>Kickoff for Surgical Urinary Catheter Care Enhancement Safety Study (SUCCESS)</vt:lpstr>
      <vt:lpstr>Welcome 2025 SUCCESS Participants</vt:lpstr>
      <vt:lpstr>Housekeeping</vt:lpstr>
      <vt:lpstr>Objectives</vt:lpstr>
      <vt:lpstr>2025 P4P Scorecard</vt:lpstr>
      <vt:lpstr>2025 SUCCESS QI Project Goals Overview</vt:lpstr>
      <vt:lpstr>1. Capture all data</vt:lpstr>
      <vt:lpstr>PowerPoint Presentation</vt:lpstr>
      <vt:lpstr>3. Meet 5 process/outcome measures (20 points total, 4 points each measure)  </vt:lpstr>
      <vt:lpstr>SUCCESS Data Feedback Report </vt:lpstr>
      <vt:lpstr>4. Refine your Urinary Care Pathway (4 points)  (Example from 2023) </vt:lpstr>
      <vt:lpstr>5. Perform quality review for these cases (10 points) </vt:lpstr>
      <vt:lpstr>Continue Implementing/Refining the Toolkit</vt:lpstr>
      <vt:lpstr>Site visits, SUCCESS Stakeholder Committee</vt:lpstr>
      <vt:lpstr>Next Steps</vt:lpstr>
      <vt:lpstr>SUCCESS Webpage: https://msqc.org/success/ </vt:lpstr>
      <vt:lpstr>What else is on the P4P Scorecard? </vt:lpstr>
      <vt:lpstr>What else is on the P4P Scorecard? </vt:lpstr>
      <vt:lpstr>Review SUCCESS Data</vt:lpstr>
      <vt:lpstr>PowerPoint Presentation</vt:lpstr>
      <vt:lpstr>PowerPoint Presentation</vt:lpstr>
      <vt:lpstr>PowerPoint Presentation</vt:lpstr>
      <vt:lpstr>Raw Data Demo </vt:lpstr>
      <vt:lpstr>Thank You!  Questions?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MSQC</dc:creator>
  <cp:lastModifiedBy>Rocker, Cheryl</cp:lastModifiedBy>
  <cp:revision>172</cp:revision>
  <dcterms:created xsi:type="dcterms:W3CDTF">2022-12-15T16:47:04Z</dcterms:created>
  <dcterms:modified xsi:type="dcterms:W3CDTF">2025-01-28T17:57:13Z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0x010100527D994ABD96064DA8016B2ECE817A0B</vt:lpwstr>
  </property>
</Properties>
</file>