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1199" r:id="rId4"/>
    <p:sldId id="1200" r:id="rId5"/>
    <p:sldId id="263" r:id="rId6"/>
    <p:sldId id="372" r:id="rId7"/>
    <p:sldId id="259" r:id="rId8"/>
    <p:sldId id="261" r:id="rId9"/>
    <p:sldId id="354" r:id="rId10"/>
    <p:sldId id="260" r:id="rId11"/>
    <p:sldId id="2133" r:id="rId12"/>
    <p:sldId id="2134" r:id="rId13"/>
    <p:sldId id="2135" r:id="rId14"/>
    <p:sldId id="272" r:id="rId15"/>
    <p:sldId id="2139" r:id="rId16"/>
    <p:sldId id="2134804455" r:id="rId17"/>
    <p:sldId id="2134804453" r:id="rId18"/>
    <p:sldId id="2134804451" r:id="rId19"/>
    <p:sldId id="2134804447" r:id="rId20"/>
    <p:sldId id="2134804456" r:id="rId21"/>
    <p:sldId id="2134804460" r:id="rId22"/>
    <p:sldId id="2134804461" r:id="rId23"/>
    <p:sldId id="2134804462" r:id="rId24"/>
    <p:sldId id="2134804463" r:id="rId25"/>
    <p:sldId id="2134804457" r:id="rId26"/>
    <p:sldId id="2134804458" r:id="rId27"/>
    <p:sldId id="298" r:id="rId28"/>
    <p:sldId id="299" r:id="rId29"/>
    <p:sldId id="11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63F"/>
    <a:srgbClr val="152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0" autoAdjust="0"/>
    <p:restoredTop sz="94660"/>
  </p:normalViewPr>
  <p:slideViewPr>
    <p:cSldViewPr snapToGrid="0">
      <p:cViewPr varScale="1">
        <p:scale>
          <a:sx n="78" d="100"/>
          <a:sy n="78" d="100"/>
        </p:scale>
        <p:origin x="696"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9D0DB-8000-442B-9C08-15F8BCC0E900}"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F6BC5-3DF1-47FA-920F-4CB536847EBF}" type="slidenum">
              <a:rPr lang="en-US" smtClean="0"/>
              <a:t>‹#›</a:t>
            </a:fld>
            <a:endParaRPr lang="en-US"/>
          </a:p>
        </p:txBody>
      </p:sp>
    </p:spTree>
    <p:extLst>
      <p:ext uri="{BB962C8B-B14F-4D97-AF65-F5344CB8AC3E}">
        <p14:creationId xmlns:p14="http://schemas.microsoft.com/office/powerpoint/2010/main" val="776451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a:t>
            </a:r>
          </a:p>
        </p:txBody>
      </p:sp>
      <p:sp>
        <p:nvSpPr>
          <p:cNvPr id="4" name="Slide Number Placeholder 3"/>
          <p:cNvSpPr>
            <a:spLocks noGrp="1"/>
          </p:cNvSpPr>
          <p:nvPr>
            <p:ph type="sldNum" sz="quarter" idx="5"/>
          </p:nvPr>
        </p:nvSpPr>
        <p:spPr/>
        <p:txBody>
          <a:bodyPr/>
          <a:lstStyle/>
          <a:p>
            <a:fld id="{44DF6BC5-3DF1-47FA-920F-4CB536847EBF}" type="slidenum">
              <a:rPr lang="en-US" smtClean="0"/>
              <a:t>11</a:t>
            </a:fld>
            <a:endParaRPr lang="en-US"/>
          </a:p>
        </p:txBody>
      </p:sp>
    </p:spTree>
    <p:extLst>
      <p:ext uri="{BB962C8B-B14F-4D97-AF65-F5344CB8AC3E}">
        <p14:creationId xmlns:p14="http://schemas.microsoft.com/office/powerpoint/2010/main" val="3376875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F8DCC-DDD7-F25D-D57C-2CCC976AD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A0EA3-1750-7E00-55DE-7D3086F71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937CE-AB66-1A6E-7C81-9883546149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AFFF98-E9B5-FBB9-9A39-A67540727CC0}"/>
              </a:ext>
            </a:extLst>
          </p:cNvPr>
          <p:cNvSpPr>
            <a:spLocks noGrp="1"/>
          </p:cNvSpPr>
          <p:nvPr>
            <p:ph type="sldNum" sz="quarter" idx="5"/>
          </p:nvPr>
        </p:nvSpPr>
        <p:spPr/>
        <p:txBody>
          <a:bodyPr/>
          <a:lstStyle/>
          <a:p>
            <a:fld id="{44DF6BC5-3DF1-47FA-920F-4CB536847EBF}" type="slidenum">
              <a:rPr lang="en-US" smtClean="0"/>
              <a:t>22</a:t>
            </a:fld>
            <a:endParaRPr lang="en-US"/>
          </a:p>
        </p:txBody>
      </p:sp>
    </p:spTree>
    <p:extLst>
      <p:ext uri="{BB962C8B-B14F-4D97-AF65-F5344CB8AC3E}">
        <p14:creationId xmlns:p14="http://schemas.microsoft.com/office/powerpoint/2010/main" val="2963132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8E6F3-D9C1-E6F5-BB77-E5D3D42E1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CBCC5-77D4-7775-C671-026569CD5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58A52-5D38-ABD7-A61C-DDAD33DBADBF}"/>
              </a:ext>
            </a:extLst>
          </p:cNvPr>
          <p:cNvSpPr>
            <a:spLocks noGrp="1"/>
          </p:cNvSpPr>
          <p:nvPr>
            <p:ph type="body" idx="1"/>
          </p:nvPr>
        </p:nvSpPr>
        <p:spPr/>
        <p:txBody>
          <a:bodyPr/>
          <a:lstStyle/>
          <a:p>
            <a:r>
              <a:rPr lang="en-US" dirty="0"/>
              <a:t>The surgeon lead will help the SCQR disseminate information at the hospital, be active in developing and implementing a multidisciplinary engagement, and be engaged with MSQC </a:t>
            </a:r>
          </a:p>
        </p:txBody>
      </p:sp>
      <p:sp>
        <p:nvSpPr>
          <p:cNvPr id="4" name="Slide Number Placeholder 3">
            <a:extLst>
              <a:ext uri="{FF2B5EF4-FFF2-40B4-BE49-F238E27FC236}">
                <a16:creationId xmlns:a16="http://schemas.microsoft.com/office/drawing/2014/main" id="{38A9A1E2-8226-8716-D85F-A5DE61EF0590}"/>
              </a:ext>
            </a:extLst>
          </p:cNvPr>
          <p:cNvSpPr>
            <a:spLocks noGrp="1"/>
          </p:cNvSpPr>
          <p:nvPr>
            <p:ph type="sldNum" sz="quarter" idx="5"/>
          </p:nvPr>
        </p:nvSpPr>
        <p:spPr/>
        <p:txBody>
          <a:bodyPr/>
          <a:lstStyle/>
          <a:p>
            <a:fld id="{06693083-E7E1-4F24-ACC0-4418977B0BE8}" type="slidenum">
              <a:rPr lang="en-US" smtClean="0"/>
              <a:t>23</a:t>
            </a:fld>
            <a:endParaRPr lang="en-US"/>
          </a:p>
        </p:txBody>
      </p:sp>
    </p:spTree>
    <p:extLst>
      <p:ext uri="{BB962C8B-B14F-4D97-AF65-F5344CB8AC3E}">
        <p14:creationId xmlns:p14="http://schemas.microsoft.com/office/powerpoint/2010/main" val="95643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6B742-AD4B-9BF6-3509-80EF5E14C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CD26E-F1B9-2950-D244-9ACC481BC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C1D05-E1D5-0FC2-759C-FEB4E2F35E66}"/>
              </a:ext>
            </a:extLst>
          </p:cNvPr>
          <p:cNvSpPr>
            <a:spLocks noGrp="1"/>
          </p:cNvSpPr>
          <p:nvPr>
            <p:ph type="body" idx="1"/>
          </p:nvPr>
        </p:nvSpPr>
        <p:spPr/>
        <p:txBody>
          <a:bodyPr/>
          <a:lstStyle/>
          <a:p>
            <a:r>
              <a:rPr lang="en-US" dirty="0"/>
              <a:t>The surgeon lead will help the SCQR disseminate information at the hospital, be active in developing and implementing a multidisciplinary engagement, and be engaged with MSQC </a:t>
            </a:r>
          </a:p>
        </p:txBody>
      </p:sp>
      <p:sp>
        <p:nvSpPr>
          <p:cNvPr id="4" name="Slide Number Placeholder 3">
            <a:extLst>
              <a:ext uri="{FF2B5EF4-FFF2-40B4-BE49-F238E27FC236}">
                <a16:creationId xmlns:a16="http://schemas.microsoft.com/office/drawing/2014/main" id="{2438106F-EDAE-2B99-E80F-40EF8AA39A06}"/>
              </a:ext>
            </a:extLst>
          </p:cNvPr>
          <p:cNvSpPr>
            <a:spLocks noGrp="1"/>
          </p:cNvSpPr>
          <p:nvPr>
            <p:ph type="sldNum" sz="quarter" idx="5"/>
          </p:nvPr>
        </p:nvSpPr>
        <p:spPr/>
        <p:txBody>
          <a:bodyPr/>
          <a:lstStyle/>
          <a:p>
            <a:fld id="{06693083-E7E1-4F24-ACC0-4418977B0BE8}" type="slidenum">
              <a:rPr lang="en-US" smtClean="0"/>
              <a:t>24</a:t>
            </a:fld>
            <a:endParaRPr lang="en-US"/>
          </a:p>
        </p:txBody>
      </p:sp>
    </p:spTree>
    <p:extLst>
      <p:ext uri="{BB962C8B-B14F-4D97-AF65-F5344CB8AC3E}">
        <p14:creationId xmlns:p14="http://schemas.microsoft.com/office/powerpoint/2010/main" val="266922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on 1/14/2025: updated SCQR meeting scoring, changed points for sampled &amp; incomplete/audit measures for sites that don't have audit, changed wording from “hospital” to “collaborative” in CWM, measure 7 </a:t>
            </a:r>
          </a:p>
          <a:p>
            <a:endParaRPr lang="en-US" dirty="0"/>
          </a:p>
        </p:txBody>
      </p:sp>
      <p:sp>
        <p:nvSpPr>
          <p:cNvPr id="4" name="Slide Number Placeholder 3"/>
          <p:cNvSpPr>
            <a:spLocks noGrp="1"/>
          </p:cNvSpPr>
          <p:nvPr>
            <p:ph type="sldNum" sz="quarter" idx="5"/>
          </p:nvPr>
        </p:nvSpPr>
        <p:spPr/>
        <p:txBody>
          <a:bodyPr/>
          <a:lstStyle/>
          <a:p>
            <a:fld id="{06693083-E7E1-4F24-ACC0-4418977B0BE8}" type="slidenum">
              <a:rPr lang="en-US" smtClean="0"/>
              <a:t>25</a:t>
            </a:fld>
            <a:endParaRPr lang="en-US"/>
          </a:p>
        </p:txBody>
      </p:sp>
    </p:spTree>
    <p:extLst>
      <p:ext uri="{BB962C8B-B14F-4D97-AF65-F5344CB8AC3E}">
        <p14:creationId xmlns:p14="http://schemas.microsoft.com/office/powerpoint/2010/main" val="3261913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93083-E7E1-4F24-ACC0-4418977B0BE8}" type="slidenum">
              <a:rPr lang="en-US" smtClean="0"/>
              <a:t>26</a:t>
            </a:fld>
            <a:endParaRPr lang="en-US"/>
          </a:p>
        </p:txBody>
      </p:sp>
    </p:spTree>
    <p:extLst>
      <p:ext uri="{BB962C8B-B14F-4D97-AF65-F5344CB8AC3E}">
        <p14:creationId xmlns:p14="http://schemas.microsoft.com/office/powerpoint/2010/main" val="1320795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061D8-D5D1-4A19-B98F-A97A0C5D81B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7744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35F70-1F36-3FED-253F-8E281927F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74748-B2A3-352F-7296-1B4809B1F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D3389-1E2C-7154-8B12-7D7D48EA82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91439F-36EA-0759-62E2-448DD3B01626}"/>
              </a:ext>
            </a:extLst>
          </p:cNvPr>
          <p:cNvSpPr>
            <a:spLocks noGrp="1"/>
          </p:cNvSpPr>
          <p:nvPr>
            <p:ph type="sldNum" sz="quarter" idx="5"/>
          </p:nvPr>
        </p:nvSpPr>
        <p:spPr/>
        <p:txBody>
          <a:bodyPr/>
          <a:lstStyle/>
          <a:p>
            <a:fld id="{06693083-E7E1-4F24-ACC0-4418977B0BE8}" type="slidenum">
              <a:rPr lang="en-US" smtClean="0"/>
              <a:t>14</a:t>
            </a:fld>
            <a:endParaRPr lang="en-US"/>
          </a:p>
        </p:txBody>
      </p:sp>
    </p:spTree>
    <p:extLst>
      <p:ext uri="{BB962C8B-B14F-4D97-AF65-F5344CB8AC3E}">
        <p14:creationId xmlns:p14="http://schemas.microsoft.com/office/powerpoint/2010/main" val="397716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EE653-909B-0F36-DE0E-0DE5FB06D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70754-A119-40DD-9564-74DD6382E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CA8B6-C76C-40D8-DD2D-1DE2E00854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CD381A-0984-BF36-0013-68954D778DCE}"/>
              </a:ext>
            </a:extLst>
          </p:cNvPr>
          <p:cNvSpPr>
            <a:spLocks noGrp="1"/>
          </p:cNvSpPr>
          <p:nvPr>
            <p:ph type="sldNum" sz="quarter" idx="5"/>
          </p:nvPr>
        </p:nvSpPr>
        <p:spPr/>
        <p:txBody>
          <a:bodyPr/>
          <a:lstStyle/>
          <a:p>
            <a:fld id="{06693083-E7E1-4F24-ACC0-4418977B0BE8}" type="slidenum">
              <a:rPr lang="en-US" smtClean="0"/>
              <a:t>15</a:t>
            </a:fld>
            <a:endParaRPr lang="en-US"/>
          </a:p>
        </p:txBody>
      </p:sp>
    </p:spTree>
    <p:extLst>
      <p:ext uri="{BB962C8B-B14F-4D97-AF65-F5344CB8AC3E}">
        <p14:creationId xmlns:p14="http://schemas.microsoft.com/office/powerpoint/2010/main" val="1328973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92114-95CB-8A64-7ED0-54387A40E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5FFC0-C577-3D59-B308-3BD326E80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94B38-976B-D623-2100-C8855B9987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51418D-BC47-1B6B-9EE0-FBB4DE8775E4}"/>
              </a:ext>
            </a:extLst>
          </p:cNvPr>
          <p:cNvSpPr>
            <a:spLocks noGrp="1"/>
          </p:cNvSpPr>
          <p:nvPr>
            <p:ph type="sldNum" sz="quarter" idx="5"/>
          </p:nvPr>
        </p:nvSpPr>
        <p:spPr/>
        <p:txBody>
          <a:bodyPr/>
          <a:lstStyle/>
          <a:p>
            <a:fld id="{06693083-E7E1-4F24-ACC0-4418977B0BE8}" type="slidenum">
              <a:rPr lang="en-US" smtClean="0"/>
              <a:t>16</a:t>
            </a:fld>
            <a:endParaRPr lang="en-US"/>
          </a:p>
        </p:txBody>
      </p:sp>
    </p:spTree>
    <p:extLst>
      <p:ext uri="{BB962C8B-B14F-4D97-AF65-F5344CB8AC3E}">
        <p14:creationId xmlns:p14="http://schemas.microsoft.com/office/powerpoint/2010/main" val="99636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F3606-44BE-815A-15BB-84740EC44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8DEB9-DB09-2965-6339-C968FF384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5453A-597B-4182-3710-DCEF1E30BEBC}"/>
              </a:ext>
            </a:extLst>
          </p:cNvPr>
          <p:cNvSpPr>
            <a:spLocks noGrp="1"/>
          </p:cNvSpPr>
          <p:nvPr>
            <p:ph type="body" idx="1"/>
          </p:nvPr>
        </p:nvSpPr>
        <p:spPr/>
        <p:txBody>
          <a:bodyPr/>
          <a:lstStyle/>
          <a:p>
            <a:r>
              <a:rPr lang="en-US" dirty="0"/>
              <a:t>The surgeon lead will help the SCQR disseminate information at the hospital, be active in developing and implementing a multidisciplinary engagement, and be engaged with MSQC </a:t>
            </a:r>
          </a:p>
        </p:txBody>
      </p:sp>
      <p:sp>
        <p:nvSpPr>
          <p:cNvPr id="4" name="Slide Number Placeholder 3">
            <a:extLst>
              <a:ext uri="{FF2B5EF4-FFF2-40B4-BE49-F238E27FC236}">
                <a16:creationId xmlns:a16="http://schemas.microsoft.com/office/drawing/2014/main" id="{4BD8006F-9982-9580-1DAF-4FBB12C3E542}"/>
              </a:ext>
            </a:extLst>
          </p:cNvPr>
          <p:cNvSpPr>
            <a:spLocks noGrp="1"/>
          </p:cNvSpPr>
          <p:nvPr>
            <p:ph type="sldNum" sz="quarter" idx="5"/>
          </p:nvPr>
        </p:nvSpPr>
        <p:spPr/>
        <p:txBody>
          <a:bodyPr/>
          <a:lstStyle/>
          <a:p>
            <a:fld id="{06693083-E7E1-4F24-ACC0-4418977B0BE8}" type="slidenum">
              <a:rPr lang="en-US" smtClean="0"/>
              <a:t>17</a:t>
            </a:fld>
            <a:endParaRPr lang="en-US"/>
          </a:p>
        </p:txBody>
      </p:sp>
    </p:spTree>
    <p:extLst>
      <p:ext uri="{BB962C8B-B14F-4D97-AF65-F5344CB8AC3E}">
        <p14:creationId xmlns:p14="http://schemas.microsoft.com/office/powerpoint/2010/main" val="354070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84052-F79F-28DC-D5A0-BB0C358D8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0F8D4-9EC3-808C-9BBB-D875F17BF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FF741-7266-F228-4B0F-B8E021E54AAF}"/>
              </a:ext>
            </a:extLst>
          </p:cNvPr>
          <p:cNvSpPr>
            <a:spLocks noGrp="1"/>
          </p:cNvSpPr>
          <p:nvPr>
            <p:ph type="body" idx="1"/>
          </p:nvPr>
        </p:nvSpPr>
        <p:spPr/>
        <p:txBody>
          <a:bodyPr/>
          <a:lstStyle/>
          <a:p>
            <a:r>
              <a:rPr lang="en-US" dirty="0"/>
              <a:t>The surgeon lead will help the SCQR disseminate information at the hospital, be active in developing and implementing a multidisciplinary engagement, and be engaged with MSQC </a:t>
            </a:r>
          </a:p>
        </p:txBody>
      </p:sp>
      <p:sp>
        <p:nvSpPr>
          <p:cNvPr id="4" name="Slide Number Placeholder 3">
            <a:extLst>
              <a:ext uri="{FF2B5EF4-FFF2-40B4-BE49-F238E27FC236}">
                <a16:creationId xmlns:a16="http://schemas.microsoft.com/office/drawing/2014/main" id="{FF0B9993-1323-149C-15ED-F3B088600BC2}"/>
              </a:ext>
            </a:extLst>
          </p:cNvPr>
          <p:cNvSpPr>
            <a:spLocks noGrp="1"/>
          </p:cNvSpPr>
          <p:nvPr>
            <p:ph type="sldNum" sz="quarter" idx="5"/>
          </p:nvPr>
        </p:nvSpPr>
        <p:spPr/>
        <p:txBody>
          <a:bodyPr/>
          <a:lstStyle/>
          <a:p>
            <a:fld id="{06693083-E7E1-4F24-ACC0-4418977B0BE8}" type="slidenum">
              <a:rPr lang="en-US" smtClean="0"/>
              <a:t>18</a:t>
            </a:fld>
            <a:endParaRPr lang="en-US"/>
          </a:p>
        </p:txBody>
      </p:sp>
    </p:spTree>
    <p:extLst>
      <p:ext uri="{BB962C8B-B14F-4D97-AF65-F5344CB8AC3E}">
        <p14:creationId xmlns:p14="http://schemas.microsoft.com/office/powerpoint/2010/main" val="1597786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B67C2-38E3-7B2C-AE3B-D33DAB879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DDF82-6367-67B9-CFDC-A61A8EE58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86A30-9CBE-1849-88CA-00DCB21592A6}"/>
              </a:ext>
            </a:extLst>
          </p:cNvPr>
          <p:cNvSpPr>
            <a:spLocks noGrp="1"/>
          </p:cNvSpPr>
          <p:nvPr>
            <p:ph type="body" idx="1"/>
          </p:nvPr>
        </p:nvSpPr>
        <p:spPr/>
        <p:txBody>
          <a:bodyPr/>
          <a:lstStyle/>
          <a:p>
            <a:r>
              <a:rPr lang="en-US" dirty="0"/>
              <a:t>dtelem@gmail.com 123456</a:t>
            </a:r>
          </a:p>
        </p:txBody>
      </p:sp>
      <p:sp>
        <p:nvSpPr>
          <p:cNvPr id="4" name="Slide Number Placeholder 3">
            <a:extLst>
              <a:ext uri="{FF2B5EF4-FFF2-40B4-BE49-F238E27FC236}">
                <a16:creationId xmlns:a16="http://schemas.microsoft.com/office/drawing/2014/main" id="{D0F7E830-2313-7F61-36E7-6E0EADBBD35A}"/>
              </a:ext>
            </a:extLst>
          </p:cNvPr>
          <p:cNvSpPr>
            <a:spLocks noGrp="1"/>
          </p:cNvSpPr>
          <p:nvPr>
            <p:ph type="sldNum" sz="quarter" idx="5"/>
          </p:nvPr>
        </p:nvSpPr>
        <p:spPr/>
        <p:txBody>
          <a:bodyPr/>
          <a:lstStyle/>
          <a:p>
            <a:fld id="{44DF6BC5-3DF1-47FA-920F-4CB536847EBF}" type="slidenum">
              <a:rPr lang="en-US" smtClean="0"/>
              <a:t>19</a:t>
            </a:fld>
            <a:endParaRPr lang="en-US"/>
          </a:p>
        </p:txBody>
      </p:sp>
    </p:spTree>
    <p:extLst>
      <p:ext uri="{BB962C8B-B14F-4D97-AF65-F5344CB8AC3E}">
        <p14:creationId xmlns:p14="http://schemas.microsoft.com/office/powerpoint/2010/main" val="227867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4606-D8FA-B27C-A0C4-B72A7CEA6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18FCF-98C2-C28B-E71D-941F9270A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E1732-249C-D0E6-1338-6407CE056513}"/>
              </a:ext>
            </a:extLst>
          </p:cNvPr>
          <p:cNvSpPr>
            <a:spLocks noGrp="1"/>
          </p:cNvSpPr>
          <p:nvPr>
            <p:ph type="body" idx="1"/>
          </p:nvPr>
        </p:nvSpPr>
        <p:spPr/>
        <p:txBody>
          <a:bodyPr/>
          <a:lstStyle/>
          <a:p>
            <a:r>
              <a:rPr lang="en-US" dirty="0"/>
              <a:t>dana12345</a:t>
            </a:r>
          </a:p>
        </p:txBody>
      </p:sp>
      <p:sp>
        <p:nvSpPr>
          <p:cNvPr id="4" name="Slide Number Placeholder 3">
            <a:extLst>
              <a:ext uri="{FF2B5EF4-FFF2-40B4-BE49-F238E27FC236}">
                <a16:creationId xmlns:a16="http://schemas.microsoft.com/office/drawing/2014/main" id="{3D4F5EF5-BD50-D55D-F640-78E8C21250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F6BC5-3DF1-47FA-920F-4CB536847E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72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51765-1190-4DAB-E885-26167460D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0786A-9D4B-7F2C-8156-11F5ADAB2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3A284-EAB4-029B-81EA-7F8E03E12353}"/>
              </a:ext>
            </a:extLst>
          </p:cNvPr>
          <p:cNvSpPr>
            <a:spLocks noGrp="1"/>
          </p:cNvSpPr>
          <p:nvPr>
            <p:ph type="body" idx="1"/>
          </p:nvPr>
        </p:nvSpPr>
        <p:spPr/>
        <p:txBody>
          <a:bodyPr/>
          <a:lstStyle/>
          <a:p>
            <a:r>
              <a:rPr lang="en-US" dirty="0"/>
              <a:t>dana12345</a:t>
            </a:r>
          </a:p>
        </p:txBody>
      </p:sp>
      <p:sp>
        <p:nvSpPr>
          <p:cNvPr id="4" name="Slide Number Placeholder 3">
            <a:extLst>
              <a:ext uri="{FF2B5EF4-FFF2-40B4-BE49-F238E27FC236}">
                <a16:creationId xmlns:a16="http://schemas.microsoft.com/office/drawing/2014/main" id="{73475A55-70B4-0266-91B3-A6131FC532FE}"/>
              </a:ext>
            </a:extLst>
          </p:cNvPr>
          <p:cNvSpPr>
            <a:spLocks noGrp="1"/>
          </p:cNvSpPr>
          <p:nvPr>
            <p:ph type="sldNum" sz="quarter" idx="5"/>
          </p:nvPr>
        </p:nvSpPr>
        <p:spPr/>
        <p:txBody>
          <a:bodyPr/>
          <a:lstStyle/>
          <a:p>
            <a:fld id="{44DF6BC5-3DF1-47FA-920F-4CB536847EBF}" type="slidenum">
              <a:rPr lang="en-US" smtClean="0"/>
              <a:t>21</a:t>
            </a:fld>
            <a:endParaRPr lang="en-US"/>
          </a:p>
        </p:txBody>
      </p:sp>
    </p:spTree>
    <p:extLst>
      <p:ext uri="{BB962C8B-B14F-4D97-AF65-F5344CB8AC3E}">
        <p14:creationId xmlns:p14="http://schemas.microsoft.com/office/powerpoint/2010/main" val="1203218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3" name="Picture 42" descr="A picture containing person, indoor&#10;&#10;Description automatically generated">
            <a:extLst>
              <a:ext uri="{FF2B5EF4-FFF2-40B4-BE49-F238E27FC236}">
                <a16:creationId xmlns:a16="http://schemas.microsoft.com/office/drawing/2014/main" id="{DAF2D8CF-D213-FA65-D9F8-1EF4534F3F1E}"/>
              </a:ext>
            </a:extLst>
          </p:cNvPr>
          <p:cNvPicPr>
            <a:picLocks noChangeAspect="1"/>
          </p:cNvPicPr>
          <p:nvPr userDrawn="1"/>
        </p:nvPicPr>
        <p:blipFill>
          <a:blip r:embed="rId2">
            <a:duotone>
              <a:prstClr val="black"/>
              <a:srgbClr val="152E55">
                <a:tint val="45000"/>
                <a:satMod val="400000"/>
              </a:srgbClr>
            </a:duotone>
            <a:alphaModFix amt="70000"/>
            <a:extLst>
              <a:ext uri="{28A0092B-C50C-407E-A947-70E740481C1C}">
                <a14:useLocalDpi xmlns:a14="http://schemas.microsoft.com/office/drawing/2010/main" val="0"/>
              </a:ext>
            </a:extLst>
          </a:blip>
          <a:srcRect t="17048" r="17212" b="14482"/>
          <a:stretch>
            <a:fillRect/>
          </a:stretch>
        </p:blipFill>
        <p:spPr>
          <a:xfrm>
            <a:off x="6662040" y="0"/>
            <a:ext cx="5529961" cy="6858000"/>
          </a:xfrm>
          <a:custGeom>
            <a:avLst/>
            <a:gdLst>
              <a:gd name="connsiteX0" fmla="*/ 0 w 5529961"/>
              <a:gd name="connsiteY0" fmla="*/ 0 h 6858000"/>
              <a:gd name="connsiteX1" fmla="*/ 5529961 w 5529961"/>
              <a:gd name="connsiteY1" fmla="*/ 0 h 6858000"/>
              <a:gd name="connsiteX2" fmla="*/ 5529961 w 5529961"/>
              <a:gd name="connsiteY2" fmla="*/ 6858000 h 6858000"/>
              <a:gd name="connsiteX3" fmla="*/ 0 w 55299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29961" h="6858000">
                <a:moveTo>
                  <a:pt x="0" y="0"/>
                </a:moveTo>
                <a:lnTo>
                  <a:pt x="5529961" y="0"/>
                </a:lnTo>
                <a:lnTo>
                  <a:pt x="5529961" y="6858000"/>
                </a:lnTo>
                <a:lnTo>
                  <a:pt x="0" y="6858000"/>
                </a:lnTo>
                <a:close/>
              </a:path>
            </a:pathLst>
          </a:custGeom>
        </p:spPr>
      </p:pic>
      <p:sp>
        <p:nvSpPr>
          <p:cNvPr id="41" name="Freeform: Shape 40">
            <a:extLst>
              <a:ext uri="{FF2B5EF4-FFF2-40B4-BE49-F238E27FC236}">
                <a16:creationId xmlns:a16="http://schemas.microsoft.com/office/drawing/2014/main" id="{9CF07049-D3BB-F13E-3286-B924F2CD9C18}"/>
              </a:ext>
            </a:extLst>
          </p:cNvPr>
          <p:cNvSpPr/>
          <p:nvPr userDrawn="1"/>
        </p:nvSpPr>
        <p:spPr>
          <a:xfrm rot="529340">
            <a:off x="5630947" y="-149469"/>
            <a:ext cx="1397020" cy="7156938"/>
          </a:xfrm>
          <a:custGeom>
            <a:avLst/>
            <a:gdLst>
              <a:gd name="connsiteX0" fmla="*/ 0 w 1397020"/>
              <a:gd name="connsiteY0" fmla="*/ 216828 h 7156938"/>
              <a:gd name="connsiteX1" fmla="*/ 1397020 w 1397020"/>
              <a:gd name="connsiteY1" fmla="*/ 0 h 7156938"/>
              <a:gd name="connsiteX2" fmla="*/ 1397020 w 1397020"/>
              <a:gd name="connsiteY2" fmla="*/ 6940111 h 7156938"/>
              <a:gd name="connsiteX3" fmla="*/ 0 w 1397020"/>
              <a:gd name="connsiteY3" fmla="*/ 7156938 h 7156938"/>
            </a:gdLst>
            <a:ahLst/>
            <a:cxnLst>
              <a:cxn ang="0">
                <a:pos x="connsiteX0" y="connsiteY0"/>
              </a:cxn>
              <a:cxn ang="0">
                <a:pos x="connsiteX1" y="connsiteY1"/>
              </a:cxn>
              <a:cxn ang="0">
                <a:pos x="connsiteX2" y="connsiteY2"/>
              </a:cxn>
              <a:cxn ang="0">
                <a:pos x="connsiteX3" y="connsiteY3"/>
              </a:cxn>
            </a:cxnLst>
            <a:rect l="l" t="t" r="r" b="b"/>
            <a:pathLst>
              <a:path w="1397020" h="7156938">
                <a:moveTo>
                  <a:pt x="0" y="216828"/>
                </a:moveTo>
                <a:lnTo>
                  <a:pt x="1397020" y="0"/>
                </a:lnTo>
                <a:lnTo>
                  <a:pt x="1397020" y="6940111"/>
                </a:lnTo>
                <a:lnTo>
                  <a:pt x="0" y="71569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33C1239-6242-146E-EFA9-0E69C55EF6C0}"/>
              </a:ext>
            </a:extLst>
          </p:cNvPr>
          <p:cNvSpPr>
            <a:spLocks noGrp="1"/>
          </p:cNvSpPr>
          <p:nvPr>
            <p:ph type="ctrTitle"/>
          </p:nvPr>
        </p:nvSpPr>
        <p:spPr>
          <a:xfrm>
            <a:off x="676912" y="2489419"/>
            <a:ext cx="5661285" cy="2204998"/>
          </a:xfrm>
        </p:spPr>
        <p:txBody>
          <a:bodyPr anchor="b"/>
          <a:lstStyle>
            <a:lvl1pPr algn="ctr">
              <a:defRPr sz="6000">
                <a:solidFill>
                  <a:srgbClr val="152E55"/>
                </a:solidFill>
              </a:defRPr>
            </a:lvl1pPr>
          </a:lstStyle>
          <a:p>
            <a:r>
              <a:rPr lang="en-US" dirty="0"/>
              <a:t>Click to edit Master title style</a:t>
            </a:r>
          </a:p>
        </p:txBody>
      </p:sp>
      <p:sp>
        <p:nvSpPr>
          <p:cNvPr id="3" name="Subtitle 2">
            <a:extLst>
              <a:ext uri="{FF2B5EF4-FFF2-40B4-BE49-F238E27FC236}">
                <a16:creationId xmlns:a16="http://schemas.microsoft.com/office/drawing/2014/main" id="{F2C7F558-5D2B-D188-8774-B8FB635FFF3E}"/>
              </a:ext>
            </a:extLst>
          </p:cNvPr>
          <p:cNvSpPr>
            <a:spLocks noGrp="1"/>
          </p:cNvSpPr>
          <p:nvPr>
            <p:ph type="subTitle" idx="1"/>
          </p:nvPr>
        </p:nvSpPr>
        <p:spPr>
          <a:xfrm>
            <a:off x="676911" y="4889251"/>
            <a:ext cx="5661286" cy="1655762"/>
          </a:xfrm>
        </p:spPr>
        <p:txBody>
          <a:bodyPr/>
          <a:lstStyle>
            <a:lvl1pPr marL="0" indent="0" algn="ctr">
              <a:buNone/>
              <a:defRPr sz="2400">
                <a:solidFill>
                  <a:srgbClr val="8CC63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1" name="Freeform: Shape 50">
            <a:extLst>
              <a:ext uri="{FF2B5EF4-FFF2-40B4-BE49-F238E27FC236}">
                <a16:creationId xmlns:a16="http://schemas.microsoft.com/office/drawing/2014/main" id="{0E4F5E86-7A07-4F58-7795-76AEDB2FB5FA}"/>
              </a:ext>
            </a:extLst>
          </p:cNvPr>
          <p:cNvSpPr/>
          <p:nvPr userDrawn="1"/>
        </p:nvSpPr>
        <p:spPr>
          <a:xfrm rot="528861">
            <a:off x="6979829" y="-61175"/>
            <a:ext cx="260472" cy="6980351"/>
          </a:xfrm>
          <a:custGeom>
            <a:avLst/>
            <a:gdLst>
              <a:gd name="connsiteX0" fmla="*/ 0 w 260472"/>
              <a:gd name="connsiteY0" fmla="*/ 40390 h 6980351"/>
              <a:gd name="connsiteX1" fmla="*/ 260472 w 260472"/>
              <a:gd name="connsiteY1" fmla="*/ 0 h 6980351"/>
              <a:gd name="connsiteX2" fmla="*/ 260472 w 260472"/>
              <a:gd name="connsiteY2" fmla="*/ 6939961 h 6980351"/>
              <a:gd name="connsiteX3" fmla="*/ 0 w 260472"/>
              <a:gd name="connsiteY3" fmla="*/ 6980351 h 6980351"/>
            </a:gdLst>
            <a:ahLst/>
            <a:cxnLst>
              <a:cxn ang="0">
                <a:pos x="connsiteX0" y="connsiteY0"/>
              </a:cxn>
              <a:cxn ang="0">
                <a:pos x="connsiteX1" y="connsiteY1"/>
              </a:cxn>
              <a:cxn ang="0">
                <a:pos x="connsiteX2" y="connsiteY2"/>
              </a:cxn>
              <a:cxn ang="0">
                <a:pos x="connsiteX3" y="connsiteY3"/>
              </a:cxn>
            </a:cxnLst>
            <a:rect l="l" t="t" r="r" b="b"/>
            <a:pathLst>
              <a:path w="260472" h="6980351">
                <a:moveTo>
                  <a:pt x="0" y="40390"/>
                </a:moveTo>
                <a:lnTo>
                  <a:pt x="260472" y="0"/>
                </a:lnTo>
                <a:lnTo>
                  <a:pt x="260472" y="6939961"/>
                </a:lnTo>
                <a:lnTo>
                  <a:pt x="0" y="6980351"/>
                </a:lnTo>
                <a:close/>
              </a:path>
            </a:pathLst>
          </a:custGeom>
          <a:solidFill>
            <a:srgbClr val="152E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72FE0350-BD0E-C6D4-7456-E7B688BFF6F4}"/>
              </a:ext>
            </a:extLst>
          </p:cNvPr>
          <p:cNvSpPr/>
          <p:nvPr userDrawn="1"/>
        </p:nvSpPr>
        <p:spPr>
          <a:xfrm rot="528861">
            <a:off x="7217156" y="-48736"/>
            <a:ext cx="98190" cy="6979344"/>
          </a:xfrm>
          <a:custGeom>
            <a:avLst/>
            <a:gdLst>
              <a:gd name="connsiteX0" fmla="*/ 0 w 98190"/>
              <a:gd name="connsiteY0" fmla="*/ 15226 h 6979344"/>
              <a:gd name="connsiteX1" fmla="*/ 98190 w 98190"/>
              <a:gd name="connsiteY1" fmla="*/ 0 h 6979344"/>
              <a:gd name="connsiteX2" fmla="*/ 98190 w 98190"/>
              <a:gd name="connsiteY2" fmla="*/ 6964118 h 6979344"/>
              <a:gd name="connsiteX3" fmla="*/ 0 w 98190"/>
              <a:gd name="connsiteY3" fmla="*/ 6979344 h 6979344"/>
            </a:gdLst>
            <a:ahLst/>
            <a:cxnLst>
              <a:cxn ang="0">
                <a:pos x="connsiteX0" y="connsiteY0"/>
              </a:cxn>
              <a:cxn ang="0">
                <a:pos x="connsiteX1" y="connsiteY1"/>
              </a:cxn>
              <a:cxn ang="0">
                <a:pos x="connsiteX2" y="connsiteY2"/>
              </a:cxn>
              <a:cxn ang="0">
                <a:pos x="connsiteX3" y="connsiteY3"/>
              </a:cxn>
            </a:cxnLst>
            <a:rect l="l" t="t" r="r" b="b"/>
            <a:pathLst>
              <a:path w="98190" h="6979344">
                <a:moveTo>
                  <a:pt x="0" y="15226"/>
                </a:moveTo>
                <a:lnTo>
                  <a:pt x="98190" y="0"/>
                </a:lnTo>
                <a:lnTo>
                  <a:pt x="98190" y="6964118"/>
                </a:lnTo>
                <a:lnTo>
                  <a:pt x="0" y="6979344"/>
                </a:lnTo>
                <a:close/>
              </a:path>
            </a:pathLst>
          </a:cu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Logo&#10;&#10;Description automatically generated">
            <a:extLst>
              <a:ext uri="{FF2B5EF4-FFF2-40B4-BE49-F238E27FC236}">
                <a16:creationId xmlns:a16="http://schemas.microsoft.com/office/drawing/2014/main" id="{303719A5-770E-B04F-99B0-CFF2C72B76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723" y="714243"/>
            <a:ext cx="6095998" cy="1580342"/>
          </a:xfrm>
          <a:prstGeom prst="rect">
            <a:avLst/>
          </a:prstGeom>
        </p:spPr>
      </p:pic>
    </p:spTree>
    <p:extLst>
      <p:ext uri="{BB962C8B-B14F-4D97-AF65-F5344CB8AC3E}">
        <p14:creationId xmlns:p14="http://schemas.microsoft.com/office/powerpoint/2010/main" val="1713703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E35A-E3B4-9F20-4F44-890681734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81E673-749D-3173-4CEA-C694D2F12E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5C0DB-34F4-E2D6-D12A-7077EC367222}"/>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5" name="Footer Placeholder 4">
            <a:extLst>
              <a:ext uri="{FF2B5EF4-FFF2-40B4-BE49-F238E27FC236}">
                <a16:creationId xmlns:a16="http://schemas.microsoft.com/office/drawing/2014/main" id="{C4FE804E-BB51-9060-CCE9-14C441AB74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AA60FF-6792-E4C0-FA3A-DE61D2B04213}"/>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398068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2784D-EAC1-04F7-1979-E16652F999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F885BD-6FB0-65F6-727A-744714E72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FAA9E-77B9-031D-885E-C5188EB41888}"/>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5" name="Footer Placeholder 4">
            <a:extLst>
              <a:ext uri="{FF2B5EF4-FFF2-40B4-BE49-F238E27FC236}">
                <a16:creationId xmlns:a16="http://schemas.microsoft.com/office/drawing/2014/main" id="{250B2499-1D7B-ADA2-7438-0B33818D3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0062E-9429-2CC2-7354-8035CD245EC9}"/>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1249938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D699D4-2F86-4FA6-A3E5-51C44802A0B3}"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852875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699D4-2F86-4FA6-A3E5-51C44802A0B3}"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1599400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D699D4-2F86-4FA6-A3E5-51C44802A0B3}"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128175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D699D4-2F86-4FA6-A3E5-51C44802A0B3}"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1173058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699D4-2F86-4FA6-A3E5-51C44802A0B3}"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2100662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D699D4-2F86-4FA6-A3E5-51C44802A0B3}"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3965507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699D4-2F86-4FA6-A3E5-51C44802A0B3}"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2198059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D699D4-2F86-4FA6-A3E5-51C44802A0B3}"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178370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8EAD-378D-517C-FE87-31CEA28725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65537F-FDEB-FC38-2956-1EC734210C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9D5787F1-0514-2E72-824C-D72DB9FA3887}"/>
              </a:ext>
            </a:extLst>
          </p:cNvPr>
          <p:cNvSpPr/>
          <p:nvPr userDrawn="1"/>
        </p:nvSpPr>
        <p:spPr>
          <a:xfrm>
            <a:off x="0" y="6252210"/>
            <a:ext cx="12192000" cy="605790"/>
          </a:xfrm>
          <a:prstGeom prst="rect">
            <a:avLst/>
          </a:prstGeom>
          <a:gradFill flip="none" rotWithShape="1">
            <a:gsLst>
              <a:gs pos="1700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17E06C-4FF3-96AE-A7C2-5721B1085698}"/>
              </a:ext>
            </a:extLst>
          </p:cNvPr>
          <p:cNvSpPr/>
          <p:nvPr userDrawn="1"/>
        </p:nvSpPr>
        <p:spPr>
          <a:xfrm>
            <a:off x="0" y="6210300"/>
            <a:ext cx="12192000" cy="102870"/>
          </a:xfrm>
          <a:prstGeom prst="rect">
            <a:avLst/>
          </a:prstGeom>
          <a:pattFill prst="dkDnDiag">
            <a:fgClr>
              <a:srgbClr val="8CC63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E5C25B18-366F-5B79-B95E-9D10FCF535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906" b="42372"/>
          <a:stretch/>
        </p:blipFill>
        <p:spPr>
          <a:xfrm>
            <a:off x="102477" y="6378763"/>
            <a:ext cx="1387366" cy="434663"/>
          </a:xfrm>
          <a:prstGeom prst="rect">
            <a:avLst/>
          </a:prstGeom>
        </p:spPr>
      </p:pic>
    </p:spTree>
    <p:extLst>
      <p:ext uri="{BB962C8B-B14F-4D97-AF65-F5344CB8AC3E}">
        <p14:creationId xmlns:p14="http://schemas.microsoft.com/office/powerpoint/2010/main" val="463553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D699D4-2F86-4FA6-A3E5-51C44802A0B3}"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2859848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699D4-2F86-4FA6-A3E5-51C44802A0B3}"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803897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D699D4-2F86-4FA6-A3E5-51C44802A0B3}"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41705-338A-43F6-ABDE-406514C77F51}" type="slidenum">
              <a:rPr lang="en-US" smtClean="0"/>
              <a:t>‹#›</a:t>
            </a:fld>
            <a:endParaRPr lang="en-US"/>
          </a:p>
        </p:txBody>
      </p:sp>
    </p:spTree>
    <p:extLst>
      <p:ext uri="{BB962C8B-B14F-4D97-AF65-F5344CB8AC3E}">
        <p14:creationId xmlns:p14="http://schemas.microsoft.com/office/powerpoint/2010/main" val="2567972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EC8419-FF6E-CE25-CBDB-54705BC41D54}"/>
              </a:ext>
            </a:extLst>
          </p:cNvPr>
          <p:cNvPicPr>
            <a:picLocks noChangeAspect="1"/>
          </p:cNvPicPr>
          <p:nvPr userDrawn="1"/>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1679"/>
                    </a14:imgEffect>
                    <a14:imgEffect>
                      <a14:saturation sat="75000"/>
                    </a14:imgEffect>
                  </a14:imgLayer>
                </a14:imgProps>
              </a:ext>
              <a:ext uri="{28A0092B-C50C-407E-A947-70E740481C1C}">
                <a14:useLocalDpi xmlns:a14="http://schemas.microsoft.com/office/drawing/2010/main" val="0"/>
              </a:ext>
            </a:extLst>
          </a:blip>
          <a:srcRect l="1895" t="-20" r="41581" b="87983"/>
          <a:stretch/>
        </p:blipFill>
        <p:spPr>
          <a:xfrm>
            <a:off x="7295487" y="714243"/>
            <a:ext cx="4896513" cy="825500"/>
          </a:xfrm>
          <a:custGeom>
            <a:avLst/>
            <a:gdLst>
              <a:gd name="connsiteX0" fmla="*/ 0 w 5529961"/>
              <a:gd name="connsiteY0" fmla="*/ 0 h 6858000"/>
              <a:gd name="connsiteX1" fmla="*/ 5529961 w 5529961"/>
              <a:gd name="connsiteY1" fmla="*/ 0 h 6858000"/>
              <a:gd name="connsiteX2" fmla="*/ 5529961 w 5529961"/>
              <a:gd name="connsiteY2" fmla="*/ 6858000 h 6858000"/>
              <a:gd name="connsiteX3" fmla="*/ 0 w 55299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29961" h="6858000">
                <a:moveTo>
                  <a:pt x="0" y="0"/>
                </a:moveTo>
                <a:lnTo>
                  <a:pt x="5529961" y="0"/>
                </a:lnTo>
                <a:lnTo>
                  <a:pt x="5529961" y="6858000"/>
                </a:lnTo>
                <a:lnTo>
                  <a:pt x="0" y="6858000"/>
                </a:lnTo>
                <a:close/>
              </a:path>
            </a:pathLst>
          </a:custGeom>
        </p:spPr>
      </p:pic>
      <p:pic>
        <p:nvPicPr>
          <p:cNvPr id="5" name="Picture 4">
            <a:extLst>
              <a:ext uri="{FF2B5EF4-FFF2-40B4-BE49-F238E27FC236}">
                <a16:creationId xmlns:a16="http://schemas.microsoft.com/office/drawing/2014/main" id="{A519794B-CE03-4D12-7A69-BA2A29946E5F}"/>
              </a:ext>
            </a:extLst>
          </p:cNvPr>
          <p:cNvPicPr>
            <a:picLocks noChangeAspect="1"/>
          </p:cNvPicPr>
          <p:nvPr userDrawn="1"/>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1679"/>
                    </a14:imgEffect>
                    <a14:imgEffect>
                      <a14:saturation sat="75000"/>
                    </a14:imgEffect>
                  </a14:imgLayer>
                </a14:imgProps>
              </a:ext>
              <a:ext uri="{28A0092B-C50C-407E-A947-70E740481C1C}">
                <a14:useLocalDpi xmlns:a14="http://schemas.microsoft.com/office/drawing/2010/main" val="0"/>
              </a:ext>
            </a:extLst>
          </a:blip>
          <a:srcRect l="1895" t="-20" r="46000" b="87983"/>
          <a:stretch/>
        </p:blipFill>
        <p:spPr>
          <a:xfrm>
            <a:off x="7678325" y="-24866"/>
            <a:ext cx="4513675" cy="825500"/>
          </a:xfrm>
          <a:custGeom>
            <a:avLst/>
            <a:gdLst>
              <a:gd name="connsiteX0" fmla="*/ 0 w 5529961"/>
              <a:gd name="connsiteY0" fmla="*/ 0 h 6858000"/>
              <a:gd name="connsiteX1" fmla="*/ 5529961 w 5529961"/>
              <a:gd name="connsiteY1" fmla="*/ 0 h 6858000"/>
              <a:gd name="connsiteX2" fmla="*/ 5529961 w 5529961"/>
              <a:gd name="connsiteY2" fmla="*/ 6858000 h 6858000"/>
              <a:gd name="connsiteX3" fmla="*/ 0 w 55299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29961" h="6858000">
                <a:moveTo>
                  <a:pt x="0" y="0"/>
                </a:moveTo>
                <a:lnTo>
                  <a:pt x="5529961" y="0"/>
                </a:lnTo>
                <a:lnTo>
                  <a:pt x="5529961" y="6858000"/>
                </a:lnTo>
                <a:lnTo>
                  <a:pt x="0" y="6858000"/>
                </a:lnTo>
                <a:close/>
              </a:path>
            </a:pathLst>
          </a:custGeom>
        </p:spPr>
      </p:pic>
      <p:pic>
        <p:nvPicPr>
          <p:cNvPr id="43" name="Picture 42">
            <a:extLst>
              <a:ext uri="{FF2B5EF4-FFF2-40B4-BE49-F238E27FC236}">
                <a16:creationId xmlns:a16="http://schemas.microsoft.com/office/drawing/2014/main" id="{DAF2D8CF-D213-FA65-D9F8-1EF4534F3F1E}"/>
              </a:ext>
            </a:extLst>
          </p:cNvPr>
          <p:cNvPicPr>
            <a:picLocks noChangeAspect="1"/>
          </p:cNvPicPr>
          <p:nvPr userDrawn="1"/>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1679"/>
                    </a14:imgEffect>
                    <a14:imgEffect>
                      <a14:saturation sat="75000"/>
                    </a14:imgEffect>
                  </a14:imgLayer>
                </a14:imgProps>
              </a:ext>
              <a:ext uri="{28A0092B-C50C-407E-A947-70E740481C1C}">
                <a14:useLocalDpi xmlns:a14="http://schemas.microsoft.com/office/drawing/2010/main" val="0"/>
              </a:ext>
            </a:extLst>
          </a:blip>
          <a:srcRect l="-763" t="-22079" r="36926" b="21134"/>
          <a:stretch/>
        </p:blipFill>
        <p:spPr>
          <a:xfrm>
            <a:off x="6662040" y="-9728"/>
            <a:ext cx="5529961" cy="6922780"/>
          </a:xfrm>
          <a:custGeom>
            <a:avLst/>
            <a:gdLst>
              <a:gd name="connsiteX0" fmla="*/ 0 w 5529961"/>
              <a:gd name="connsiteY0" fmla="*/ 0 h 6858000"/>
              <a:gd name="connsiteX1" fmla="*/ 5529961 w 5529961"/>
              <a:gd name="connsiteY1" fmla="*/ 0 h 6858000"/>
              <a:gd name="connsiteX2" fmla="*/ 5529961 w 5529961"/>
              <a:gd name="connsiteY2" fmla="*/ 6858000 h 6858000"/>
              <a:gd name="connsiteX3" fmla="*/ 0 w 55299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29961" h="6858000">
                <a:moveTo>
                  <a:pt x="0" y="0"/>
                </a:moveTo>
                <a:lnTo>
                  <a:pt x="5529961" y="0"/>
                </a:lnTo>
                <a:lnTo>
                  <a:pt x="5529961" y="6858000"/>
                </a:lnTo>
                <a:lnTo>
                  <a:pt x="0" y="6858000"/>
                </a:lnTo>
                <a:close/>
              </a:path>
            </a:pathLst>
          </a:custGeom>
        </p:spPr>
      </p:pic>
      <p:sp>
        <p:nvSpPr>
          <p:cNvPr id="41" name="Freeform: Shape 40">
            <a:extLst>
              <a:ext uri="{FF2B5EF4-FFF2-40B4-BE49-F238E27FC236}">
                <a16:creationId xmlns:a16="http://schemas.microsoft.com/office/drawing/2014/main" id="{9CF07049-D3BB-F13E-3286-B924F2CD9C18}"/>
              </a:ext>
            </a:extLst>
          </p:cNvPr>
          <p:cNvSpPr/>
          <p:nvPr userDrawn="1"/>
        </p:nvSpPr>
        <p:spPr>
          <a:xfrm rot="529340">
            <a:off x="5630947" y="-149469"/>
            <a:ext cx="1397020" cy="7156938"/>
          </a:xfrm>
          <a:custGeom>
            <a:avLst/>
            <a:gdLst>
              <a:gd name="connsiteX0" fmla="*/ 0 w 1397020"/>
              <a:gd name="connsiteY0" fmla="*/ 216828 h 7156938"/>
              <a:gd name="connsiteX1" fmla="*/ 1397020 w 1397020"/>
              <a:gd name="connsiteY1" fmla="*/ 0 h 7156938"/>
              <a:gd name="connsiteX2" fmla="*/ 1397020 w 1397020"/>
              <a:gd name="connsiteY2" fmla="*/ 6940111 h 7156938"/>
              <a:gd name="connsiteX3" fmla="*/ 0 w 1397020"/>
              <a:gd name="connsiteY3" fmla="*/ 7156938 h 7156938"/>
            </a:gdLst>
            <a:ahLst/>
            <a:cxnLst>
              <a:cxn ang="0">
                <a:pos x="connsiteX0" y="connsiteY0"/>
              </a:cxn>
              <a:cxn ang="0">
                <a:pos x="connsiteX1" y="connsiteY1"/>
              </a:cxn>
              <a:cxn ang="0">
                <a:pos x="connsiteX2" y="connsiteY2"/>
              </a:cxn>
              <a:cxn ang="0">
                <a:pos x="connsiteX3" y="connsiteY3"/>
              </a:cxn>
            </a:cxnLst>
            <a:rect l="l" t="t" r="r" b="b"/>
            <a:pathLst>
              <a:path w="1397020" h="7156938">
                <a:moveTo>
                  <a:pt x="0" y="216828"/>
                </a:moveTo>
                <a:lnTo>
                  <a:pt x="1397020" y="0"/>
                </a:lnTo>
                <a:lnTo>
                  <a:pt x="1397020" y="6940111"/>
                </a:lnTo>
                <a:lnTo>
                  <a:pt x="0" y="71569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33C1239-6242-146E-EFA9-0E69C55EF6C0}"/>
              </a:ext>
            </a:extLst>
          </p:cNvPr>
          <p:cNvSpPr>
            <a:spLocks noGrp="1"/>
          </p:cNvSpPr>
          <p:nvPr>
            <p:ph type="ctrTitle"/>
          </p:nvPr>
        </p:nvSpPr>
        <p:spPr>
          <a:xfrm>
            <a:off x="676912" y="2489419"/>
            <a:ext cx="5661285" cy="2204998"/>
          </a:xfrm>
        </p:spPr>
        <p:txBody>
          <a:bodyPr anchor="b"/>
          <a:lstStyle>
            <a:lvl1pPr algn="ctr">
              <a:defRPr sz="6000">
                <a:solidFill>
                  <a:srgbClr val="152E55"/>
                </a:solidFill>
              </a:defRPr>
            </a:lvl1pPr>
          </a:lstStyle>
          <a:p>
            <a:r>
              <a:rPr lang="en-US" dirty="0"/>
              <a:t>Click to edit Master title style</a:t>
            </a:r>
          </a:p>
        </p:txBody>
      </p:sp>
      <p:sp>
        <p:nvSpPr>
          <p:cNvPr id="3" name="Subtitle 2">
            <a:extLst>
              <a:ext uri="{FF2B5EF4-FFF2-40B4-BE49-F238E27FC236}">
                <a16:creationId xmlns:a16="http://schemas.microsoft.com/office/drawing/2014/main" id="{F2C7F558-5D2B-D188-8774-B8FB635FFF3E}"/>
              </a:ext>
            </a:extLst>
          </p:cNvPr>
          <p:cNvSpPr>
            <a:spLocks noGrp="1"/>
          </p:cNvSpPr>
          <p:nvPr>
            <p:ph type="subTitle" idx="1"/>
          </p:nvPr>
        </p:nvSpPr>
        <p:spPr>
          <a:xfrm>
            <a:off x="676911" y="4889251"/>
            <a:ext cx="5661286" cy="1655762"/>
          </a:xfrm>
        </p:spPr>
        <p:txBody>
          <a:bodyPr/>
          <a:lstStyle>
            <a:lvl1pPr marL="0" indent="0" algn="ctr">
              <a:buNone/>
              <a:defRPr sz="2400">
                <a:solidFill>
                  <a:srgbClr val="8CC63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1" name="Freeform: Shape 50">
            <a:extLst>
              <a:ext uri="{FF2B5EF4-FFF2-40B4-BE49-F238E27FC236}">
                <a16:creationId xmlns:a16="http://schemas.microsoft.com/office/drawing/2014/main" id="{0E4F5E86-7A07-4F58-7795-76AEDB2FB5FA}"/>
              </a:ext>
            </a:extLst>
          </p:cNvPr>
          <p:cNvSpPr/>
          <p:nvPr userDrawn="1"/>
        </p:nvSpPr>
        <p:spPr>
          <a:xfrm rot="528861">
            <a:off x="6979829" y="-61175"/>
            <a:ext cx="260472" cy="6980351"/>
          </a:xfrm>
          <a:custGeom>
            <a:avLst/>
            <a:gdLst>
              <a:gd name="connsiteX0" fmla="*/ 0 w 260472"/>
              <a:gd name="connsiteY0" fmla="*/ 40390 h 6980351"/>
              <a:gd name="connsiteX1" fmla="*/ 260472 w 260472"/>
              <a:gd name="connsiteY1" fmla="*/ 0 h 6980351"/>
              <a:gd name="connsiteX2" fmla="*/ 260472 w 260472"/>
              <a:gd name="connsiteY2" fmla="*/ 6939961 h 6980351"/>
              <a:gd name="connsiteX3" fmla="*/ 0 w 260472"/>
              <a:gd name="connsiteY3" fmla="*/ 6980351 h 6980351"/>
            </a:gdLst>
            <a:ahLst/>
            <a:cxnLst>
              <a:cxn ang="0">
                <a:pos x="connsiteX0" y="connsiteY0"/>
              </a:cxn>
              <a:cxn ang="0">
                <a:pos x="connsiteX1" y="connsiteY1"/>
              </a:cxn>
              <a:cxn ang="0">
                <a:pos x="connsiteX2" y="connsiteY2"/>
              </a:cxn>
              <a:cxn ang="0">
                <a:pos x="connsiteX3" y="connsiteY3"/>
              </a:cxn>
            </a:cxnLst>
            <a:rect l="l" t="t" r="r" b="b"/>
            <a:pathLst>
              <a:path w="260472" h="6980351">
                <a:moveTo>
                  <a:pt x="0" y="40390"/>
                </a:moveTo>
                <a:lnTo>
                  <a:pt x="260472" y="0"/>
                </a:lnTo>
                <a:lnTo>
                  <a:pt x="260472" y="6939961"/>
                </a:lnTo>
                <a:lnTo>
                  <a:pt x="0" y="6980351"/>
                </a:lnTo>
                <a:close/>
              </a:path>
            </a:pathLst>
          </a:custGeom>
          <a:solidFill>
            <a:srgbClr val="152E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72FE0350-BD0E-C6D4-7456-E7B688BFF6F4}"/>
              </a:ext>
            </a:extLst>
          </p:cNvPr>
          <p:cNvSpPr/>
          <p:nvPr userDrawn="1"/>
        </p:nvSpPr>
        <p:spPr>
          <a:xfrm rot="528861">
            <a:off x="7217156" y="-58464"/>
            <a:ext cx="98190" cy="6979344"/>
          </a:xfrm>
          <a:custGeom>
            <a:avLst/>
            <a:gdLst>
              <a:gd name="connsiteX0" fmla="*/ 0 w 98190"/>
              <a:gd name="connsiteY0" fmla="*/ 15226 h 6979344"/>
              <a:gd name="connsiteX1" fmla="*/ 98190 w 98190"/>
              <a:gd name="connsiteY1" fmla="*/ 0 h 6979344"/>
              <a:gd name="connsiteX2" fmla="*/ 98190 w 98190"/>
              <a:gd name="connsiteY2" fmla="*/ 6964118 h 6979344"/>
              <a:gd name="connsiteX3" fmla="*/ 0 w 98190"/>
              <a:gd name="connsiteY3" fmla="*/ 6979344 h 6979344"/>
            </a:gdLst>
            <a:ahLst/>
            <a:cxnLst>
              <a:cxn ang="0">
                <a:pos x="connsiteX0" y="connsiteY0"/>
              </a:cxn>
              <a:cxn ang="0">
                <a:pos x="connsiteX1" y="connsiteY1"/>
              </a:cxn>
              <a:cxn ang="0">
                <a:pos x="connsiteX2" y="connsiteY2"/>
              </a:cxn>
              <a:cxn ang="0">
                <a:pos x="connsiteX3" y="connsiteY3"/>
              </a:cxn>
            </a:cxnLst>
            <a:rect l="l" t="t" r="r" b="b"/>
            <a:pathLst>
              <a:path w="98190" h="6979344">
                <a:moveTo>
                  <a:pt x="0" y="15226"/>
                </a:moveTo>
                <a:lnTo>
                  <a:pt x="98190" y="0"/>
                </a:lnTo>
                <a:lnTo>
                  <a:pt x="98190" y="6964118"/>
                </a:lnTo>
                <a:lnTo>
                  <a:pt x="0" y="6979344"/>
                </a:lnTo>
                <a:close/>
              </a:path>
            </a:pathLst>
          </a:cu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04579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8EAD-378D-517C-FE87-31CEA28725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65537F-FDEB-FC38-2956-1EC734210C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9D5787F1-0514-2E72-824C-D72DB9FA3887}"/>
              </a:ext>
            </a:extLst>
          </p:cNvPr>
          <p:cNvSpPr/>
          <p:nvPr userDrawn="1"/>
        </p:nvSpPr>
        <p:spPr>
          <a:xfrm>
            <a:off x="0" y="6252210"/>
            <a:ext cx="12192000" cy="605790"/>
          </a:xfrm>
          <a:prstGeom prst="rect">
            <a:avLst/>
          </a:prstGeom>
          <a:gradFill flip="none" rotWithShape="1">
            <a:gsLst>
              <a:gs pos="1700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17E06C-4FF3-96AE-A7C2-5721B1085698}"/>
              </a:ext>
            </a:extLst>
          </p:cNvPr>
          <p:cNvSpPr/>
          <p:nvPr userDrawn="1"/>
        </p:nvSpPr>
        <p:spPr>
          <a:xfrm>
            <a:off x="0" y="6210300"/>
            <a:ext cx="12192000" cy="102870"/>
          </a:xfrm>
          <a:prstGeom prst="rect">
            <a:avLst/>
          </a:prstGeom>
          <a:pattFill prst="dkDnDiag">
            <a:fgClr>
              <a:srgbClr val="8CC63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E5C25B18-366F-5B79-B95E-9D10FCF535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906" b="42372"/>
          <a:stretch/>
        </p:blipFill>
        <p:spPr>
          <a:xfrm>
            <a:off x="102477" y="6378763"/>
            <a:ext cx="1387366" cy="434663"/>
          </a:xfrm>
          <a:prstGeom prst="rect">
            <a:avLst/>
          </a:prstGeom>
        </p:spPr>
      </p:pic>
    </p:spTree>
    <p:extLst>
      <p:ext uri="{BB962C8B-B14F-4D97-AF65-F5344CB8AC3E}">
        <p14:creationId xmlns:p14="http://schemas.microsoft.com/office/powerpoint/2010/main" val="2767008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B73A-6100-5E73-BB76-C37F983EB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A5EA-86A9-B805-2EFB-04CDBFD180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2BFAA0-A561-4041-DAF0-5C4F6C22ECE1}"/>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5" name="Footer Placeholder 4">
            <a:extLst>
              <a:ext uri="{FF2B5EF4-FFF2-40B4-BE49-F238E27FC236}">
                <a16:creationId xmlns:a16="http://schemas.microsoft.com/office/drawing/2014/main" id="{C6F9ED9A-2F36-F656-5907-5DF04745F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DC1B57-F1ED-024B-194E-BFED6985D2F2}"/>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2261781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3C4A1-37D1-1AE9-D59D-3B4496803DF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5944751-6C91-726E-F47B-4D85C3BA24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567D39-16EB-1826-33A4-899FAAC062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7A1E79-7D32-CB1F-68A1-ADCBE10105C1}"/>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6" name="Footer Placeholder 5">
            <a:extLst>
              <a:ext uri="{FF2B5EF4-FFF2-40B4-BE49-F238E27FC236}">
                <a16:creationId xmlns:a16="http://schemas.microsoft.com/office/drawing/2014/main" id="{639EF4C7-0435-BC13-0B02-FBC17B0BA0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2A905C-ABAC-C8BF-BD9A-B6F869F82628}"/>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3709901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B138-463B-C550-CECF-D71328AEA9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0F72E0-211A-DB5A-9985-6405EB91A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291B89-B975-33A4-9E6E-338CB537B7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AE958B-AE28-9FA4-810C-9CD60EE2E0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1ED7D-6695-EE34-F7F2-A0D1A66B13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002823-4CF0-225F-E500-67F44D1747CF}"/>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8" name="Footer Placeholder 7">
            <a:extLst>
              <a:ext uri="{FF2B5EF4-FFF2-40B4-BE49-F238E27FC236}">
                <a16:creationId xmlns:a16="http://schemas.microsoft.com/office/drawing/2014/main" id="{DAE1998B-5FC6-E893-13B4-CBFAE41B1E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7CF8085-9AF4-5630-9F87-B04EB1357D77}"/>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2373078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E571-7A78-E2A9-A810-19AA081153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720DD7-4ACA-5645-BD00-44B3793B512C}"/>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4" name="Footer Placeholder 3">
            <a:extLst>
              <a:ext uri="{FF2B5EF4-FFF2-40B4-BE49-F238E27FC236}">
                <a16:creationId xmlns:a16="http://schemas.microsoft.com/office/drawing/2014/main" id="{29ED25AD-F9E6-B35C-A231-45861909C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7559FF6-DBC8-7667-6741-3C618E6279E1}"/>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3531010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F9BFED-C61E-0EB5-1904-4674E0E1204D}"/>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3" name="Footer Placeholder 2">
            <a:extLst>
              <a:ext uri="{FF2B5EF4-FFF2-40B4-BE49-F238E27FC236}">
                <a16:creationId xmlns:a16="http://schemas.microsoft.com/office/drawing/2014/main" id="{90A45145-F2E3-A6CA-7D11-E6AC9CC0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93091C-2198-ADD1-77D1-E1298CBAE0E2}"/>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178272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B73A-6100-5E73-BB76-C37F983EB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A5EA-86A9-B805-2EFB-04CDBFD180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2BFAA0-A561-4041-DAF0-5C4F6C22ECE1}"/>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5" name="Footer Placeholder 4">
            <a:extLst>
              <a:ext uri="{FF2B5EF4-FFF2-40B4-BE49-F238E27FC236}">
                <a16:creationId xmlns:a16="http://schemas.microsoft.com/office/drawing/2014/main" id="{C6F9ED9A-2F36-F656-5907-5DF04745F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DC1B57-F1ED-024B-194E-BFED6985D2F2}"/>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2151146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4298-AE87-E34D-6008-4A0FF2A85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6B04BC-1A0A-FD73-6A7A-59946CC65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7364C3-0F80-0B92-DF3B-FA3FB31F3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AB071F-8E04-5465-30AF-370136C67303}"/>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6" name="Footer Placeholder 5">
            <a:extLst>
              <a:ext uri="{FF2B5EF4-FFF2-40B4-BE49-F238E27FC236}">
                <a16:creationId xmlns:a16="http://schemas.microsoft.com/office/drawing/2014/main" id="{FE957A5C-AB13-F32D-40C3-1DA466A18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D31D70-3C2C-8702-C5BA-1DDA60F81F37}"/>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2632739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218E-882E-70CF-F6F2-94EB4F331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CEEF8-3B0C-0577-FBB3-E443138E77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C98E90-D298-C7F2-EACB-CAEEB4B19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FC4D4-C355-35A0-9FFC-AE141B940E7C}"/>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6" name="Footer Placeholder 5">
            <a:extLst>
              <a:ext uri="{FF2B5EF4-FFF2-40B4-BE49-F238E27FC236}">
                <a16:creationId xmlns:a16="http://schemas.microsoft.com/office/drawing/2014/main" id="{7B04B6DB-5E42-CAE1-83EF-A6F7EABD2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63C40B-F4A7-73CC-D869-8A4D44EC3A93}"/>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674343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E35A-E3B4-9F20-4F44-890681734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81E673-749D-3173-4CEA-C694D2F12E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5C0DB-34F4-E2D6-D12A-7077EC367222}"/>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5" name="Footer Placeholder 4">
            <a:extLst>
              <a:ext uri="{FF2B5EF4-FFF2-40B4-BE49-F238E27FC236}">
                <a16:creationId xmlns:a16="http://schemas.microsoft.com/office/drawing/2014/main" id="{C4FE804E-BB51-9060-CCE9-14C441AB74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AA60FF-6792-E4C0-FA3A-DE61D2B04213}"/>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1845590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2784D-EAC1-04F7-1979-E16652F999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F885BD-6FB0-65F6-727A-744714E72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FAA9E-77B9-031D-885E-C5188EB41888}"/>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5" name="Footer Placeholder 4">
            <a:extLst>
              <a:ext uri="{FF2B5EF4-FFF2-40B4-BE49-F238E27FC236}">
                <a16:creationId xmlns:a16="http://schemas.microsoft.com/office/drawing/2014/main" id="{250B2499-1D7B-ADA2-7438-0B33818D3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0062E-9429-2CC2-7354-8035CD245EC9}"/>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256246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3C4A1-37D1-1AE9-D59D-3B4496803DF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5944751-6C91-726E-F47B-4D85C3BA24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567D39-16EB-1826-33A4-899FAAC062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7A1E79-7D32-CB1F-68A1-ADCBE10105C1}"/>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6" name="Footer Placeholder 5">
            <a:extLst>
              <a:ext uri="{FF2B5EF4-FFF2-40B4-BE49-F238E27FC236}">
                <a16:creationId xmlns:a16="http://schemas.microsoft.com/office/drawing/2014/main" id="{639EF4C7-0435-BC13-0B02-FBC17B0BA0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2A905C-ABAC-C8BF-BD9A-B6F869F82628}"/>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1099307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B138-463B-C550-CECF-D71328AEA9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0F72E0-211A-DB5A-9985-6405EB91A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291B89-B975-33A4-9E6E-338CB537B7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AE958B-AE28-9FA4-810C-9CD60EE2E0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1ED7D-6695-EE34-F7F2-A0D1A66B13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002823-4CF0-225F-E500-67F44D1747CF}"/>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8" name="Footer Placeholder 7">
            <a:extLst>
              <a:ext uri="{FF2B5EF4-FFF2-40B4-BE49-F238E27FC236}">
                <a16:creationId xmlns:a16="http://schemas.microsoft.com/office/drawing/2014/main" id="{DAE1998B-5FC6-E893-13B4-CBFAE41B1E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7CF8085-9AF4-5630-9F87-B04EB1357D77}"/>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389099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E571-7A78-E2A9-A810-19AA081153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720DD7-4ACA-5645-BD00-44B3793B512C}"/>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4" name="Footer Placeholder 3">
            <a:extLst>
              <a:ext uri="{FF2B5EF4-FFF2-40B4-BE49-F238E27FC236}">
                <a16:creationId xmlns:a16="http://schemas.microsoft.com/office/drawing/2014/main" id="{29ED25AD-F9E6-B35C-A231-45861909C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7559FF6-DBC8-7667-6741-3C618E6279E1}"/>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289996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F9BFED-C61E-0EB5-1904-4674E0E1204D}"/>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3" name="Footer Placeholder 2">
            <a:extLst>
              <a:ext uri="{FF2B5EF4-FFF2-40B4-BE49-F238E27FC236}">
                <a16:creationId xmlns:a16="http://schemas.microsoft.com/office/drawing/2014/main" id="{90A45145-F2E3-A6CA-7D11-E6AC9CC0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93091C-2198-ADD1-77D1-E1298CBAE0E2}"/>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160239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4298-AE87-E34D-6008-4A0FF2A85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6B04BC-1A0A-FD73-6A7A-59946CC65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7364C3-0F80-0B92-DF3B-FA3FB31F3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AB071F-8E04-5465-30AF-370136C67303}"/>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6" name="Footer Placeholder 5">
            <a:extLst>
              <a:ext uri="{FF2B5EF4-FFF2-40B4-BE49-F238E27FC236}">
                <a16:creationId xmlns:a16="http://schemas.microsoft.com/office/drawing/2014/main" id="{FE957A5C-AB13-F32D-40C3-1DA466A18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D31D70-3C2C-8702-C5BA-1DDA60F81F37}"/>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2581674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218E-882E-70CF-F6F2-94EB4F331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CEEF8-3B0C-0577-FBB3-E443138E77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C98E90-D298-C7F2-EACB-CAEEB4B19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FC4D4-C355-35A0-9FFC-AE141B940E7C}"/>
              </a:ext>
            </a:extLst>
          </p:cNvPr>
          <p:cNvSpPr>
            <a:spLocks noGrp="1"/>
          </p:cNvSpPr>
          <p:nvPr>
            <p:ph type="dt" sz="half" idx="10"/>
          </p:nvPr>
        </p:nvSpPr>
        <p:spPr>
          <a:xfrm>
            <a:off x="838200" y="6356350"/>
            <a:ext cx="2743200" cy="365125"/>
          </a:xfrm>
          <a:prstGeom prst="rect">
            <a:avLst/>
          </a:prstGeom>
        </p:spPr>
        <p:txBody>
          <a:bodyPr/>
          <a:lstStyle/>
          <a:p>
            <a:fld id="{A247851C-D2BE-4AB7-B099-001EB733440C}" type="datetimeFigureOut">
              <a:rPr lang="en-US" smtClean="0"/>
              <a:t>2/4/2025</a:t>
            </a:fld>
            <a:endParaRPr lang="en-US"/>
          </a:p>
        </p:txBody>
      </p:sp>
      <p:sp>
        <p:nvSpPr>
          <p:cNvPr id="6" name="Footer Placeholder 5">
            <a:extLst>
              <a:ext uri="{FF2B5EF4-FFF2-40B4-BE49-F238E27FC236}">
                <a16:creationId xmlns:a16="http://schemas.microsoft.com/office/drawing/2014/main" id="{7B04B6DB-5E42-CAE1-83EF-A6F7EABD2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63C40B-F4A7-73CC-D869-8A4D44EC3A93}"/>
              </a:ext>
            </a:extLst>
          </p:cNvPr>
          <p:cNvSpPr>
            <a:spLocks noGrp="1"/>
          </p:cNvSpPr>
          <p:nvPr>
            <p:ph type="sldNum" sz="quarter" idx="12"/>
          </p:nvPr>
        </p:nvSpPr>
        <p:spPr>
          <a:xfrm>
            <a:off x="8610600" y="6356350"/>
            <a:ext cx="2743200" cy="365125"/>
          </a:xfrm>
          <a:prstGeom prst="rect">
            <a:avLst/>
          </a:prstGeom>
        </p:spPr>
        <p:txBody>
          <a:bodyPr/>
          <a:lstStyle/>
          <a:p>
            <a:fld id="{162CCFD5-93B0-4885-8A37-95A04A487F76}" type="slidenum">
              <a:rPr lang="en-US" smtClean="0"/>
              <a:t>‹#›</a:t>
            </a:fld>
            <a:endParaRPr lang="en-US"/>
          </a:p>
        </p:txBody>
      </p:sp>
    </p:spTree>
    <p:extLst>
      <p:ext uri="{BB962C8B-B14F-4D97-AF65-F5344CB8AC3E}">
        <p14:creationId xmlns:p14="http://schemas.microsoft.com/office/powerpoint/2010/main" val="4101235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60CB96-DB82-2DB2-F864-A09654025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D96CF26-2311-17E1-C31F-98E2CD893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9209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Gill Sans Nova" panose="020B06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panose="020B06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Nova" panose="020B06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panose="020B06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panose="020B06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panose="020B06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699D4-2F86-4FA6-A3E5-51C44802A0B3}" type="datetimeFigureOut">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41705-338A-43F6-ABDE-406514C77F51}" type="slidenum">
              <a:rPr lang="en-US" smtClean="0"/>
              <a:t>‹#›</a:t>
            </a:fld>
            <a:endParaRPr lang="en-US"/>
          </a:p>
        </p:txBody>
      </p:sp>
    </p:spTree>
    <p:extLst>
      <p:ext uri="{BB962C8B-B14F-4D97-AF65-F5344CB8AC3E}">
        <p14:creationId xmlns:p14="http://schemas.microsoft.com/office/powerpoint/2010/main" val="250979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60CB96-DB82-2DB2-F864-A09654025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D96CF26-2311-17E1-C31F-98E2CD893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0191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Gill Sans Nova" panose="020B06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panose="020B06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Nova" panose="020B06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panose="020B06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panose="020B06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panose="020B06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herniacalc.com/dashboard/" TargetMode="External"/><Relationship Id="rId5" Type="http://schemas.openxmlformats.org/officeDocument/2006/relationships/hyperlink" Target="https://herniacalc.com/welcome/"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heroiqplatform.wpenginepowered.com/calculato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10" descr="Picture 10"/>
          <p:cNvPicPr>
            <a:picLocks noChangeAspect="1"/>
          </p:cNvPicPr>
          <p:nvPr/>
        </p:nvPicPr>
        <p:blipFill>
          <a:blip r:embed="rId2"/>
          <a:stretch>
            <a:fillRect/>
          </a:stretch>
        </p:blipFill>
        <p:spPr>
          <a:xfrm>
            <a:off x="6091" y="0"/>
            <a:ext cx="12185910" cy="6843884"/>
          </a:xfrm>
          <a:prstGeom prst="rect">
            <a:avLst/>
          </a:prstGeom>
          <a:ln w="12700">
            <a:miter lim="400000"/>
          </a:ln>
        </p:spPr>
      </p:pic>
      <p:sp>
        <p:nvSpPr>
          <p:cNvPr id="95" name="Rectangle 4"/>
          <p:cNvSpPr/>
          <p:nvPr/>
        </p:nvSpPr>
        <p:spPr>
          <a:xfrm>
            <a:off x="0" y="14116"/>
            <a:ext cx="12192000" cy="6869432"/>
          </a:xfrm>
          <a:prstGeom prst="rect">
            <a:avLst/>
          </a:prstGeom>
          <a:solidFill>
            <a:srgbClr val="162F56">
              <a:alpha val="81000"/>
            </a:srgbClr>
          </a:solidFill>
          <a:ln w="12700">
            <a:miter lim="400000"/>
          </a:ln>
        </p:spPr>
        <p:txBody>
          <a:bodyPr lIns="45718" tIns="45718" rIns="45718" bIns="45718" anchor="ctr"/>
          <a:lstStyle/>
          <a:p>
            <a:pPr algn="ctr">
              <a:defRPr>
                <a:solidFill>
                  <a:srgbClr val="FFFFFF"/>
                </a:solidFill>
              </a:defRPr>
            </a:pPr>
            <a:endParaRPr dirty="0"/>
          </a:p>
        </p:txBody>
      </p:sp>
      <p:sp>
        <p:nvSpPr>
          <p:cNvPr id="96" name="TextBox 11"/>
          <p:cNvSpPr txBox="1"/>
          <p:nvPr/>
        </p:nvSpPr>
        <p:spPr>
          <a:xfrm>
            <a:off x="2029834" y="3981799"/>
            <a:ext cx="8132332" cy="14465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2400">
                <a:solidFill>
                  <a:srgbClr val="FFFFFF"/>
                </a:solidFill>
              </a:defRPr>
            </a:pPr>
            <a:r>
              <a:rPr lang="en-US" sz="4000" dirty="0"/>
              <a:t>Hernia QI Kickoff Meeting</a:t>
            </a:r>
          </a:p>
          <a:p>
            <a:pPr algn="ctr">
              <a:defRPr sz="2400">
                <a:solidFill>
                  <a:srgbClr val="FFFFFF"/>
                </a:solidFill>
              </a:defRPr>
            </a:pPr>
            <a:r>
              <a:rPr lang="en-US" dirty="0"/>
              <a:t>Annie Ehlers, MD MPH</a:t>
            </a:r>
            <a:endParaRPr dirty="0"/>
          </a:p>
          <a:p>
            <a:pPr algn="ctr">
              <a:defRPr sz="2400">
                <a:solidFill>
                  <a:srgbClr val="FFFFFF"/>
                </a:solidFill>
              </a:defRPr>
            </a:pPr>
            <a:r>
              <a:rPr lang="en-US" dirty="0"/>
              <a:t>1/29/2025</a:t>
            </a:r>
            <a:endParaRPr dirty="0"/>
          </a:p>
        </p:txBody>
      </p:sp>
      <p:pic>
        <p:nvPicPr>
          <p:cNvPr id="97" name="Picture 7" descr="Picture 7"/>
          <p:cNvPicPr>
            <a:picLocks noChangeAspect="1"/>
          </p:cNvPicPr>
          <p:nvPr/>
        </p:nvPicPr>
        <p:blipFill>
          <a:blip r:embed="rId3"/>
          <a:stretch>
            <a:fillRect/>
          </a:stretch>
        </p:blipFill>
        <p:spPr>
          <a:xfrm>
            <a:off x="2559494" y="2046236"/>
            <a:ext cx="3933846" cy="1511706"/>
          </a:xfrm>
          <a:prstGeom prst="rect">
            <a:avLst/>
          </a:prstGeom>
          <a:ln w="12700">
            <a:miter lim="400000"/>
          </a:ln>
        </p:spPr>
      </p:pic>
      <p:pic>
        <p:nvPicPr>
          <p:cNvPr id="2" name="Picture 1">
            <a:extLst>
              <a:ext uri="{FF2B5EF4-FFF2-40B4-BE49-F238E27FC236}">
                <a16:creationId xmlns:a16="http://schemas.microsoft.com/office/drawing/2014/main" id="{F8487E3E-E55A-9157-D0CC-9A63315FF032}"/>
              </a:ext>
            </a:extLst>
          </p:cNvPr>
          <p:cNvPicPr>
            <a:picLocks noChangeAspect="1"/>
          </p:cNvPicPr>
          <p:nvPr/>
        </p:nvPicPr>
        <p:blipFill>
          <a:blip r:embed="rId4"/>
          <a:stretch>
            <a:fillRect/>
          </a:stretch>
        </p:blipFill>
        <p:spPr>
          <a:xfrm>
            <a:off x="7287646" y="1730527"/>
            <a:ext cx="2143125" cy="2143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32EFE76-2A69-605E-06F9-BC048FE568A6}"/>
              </a:ext>
            </a:extLst>
          </p:cNvPr>
          <p:cNvPicPr>
            <a:picLocks noGrp="1" noChangeAspect="1"/>
          </p:cNvPicPr>
          <p:nvPr>
            <p:ph idx="1"/>
          </p:nvPr>
        </p:nvPicPr>
        <p:blipFill>
          <a:blip r:embed="rId2"/>
          <a:srcRect l="1445" r="5762"/>
          <a:stretch/>
        </p:blipFill>
        <p:spPr>
          <a:xfrm>
            <a:off x="865141" y="871147"/>
            <a:ext cx="10488660" cy="5114714"/>
          </a:xfrm>
          <a:prstGeom prst="rect">
            <a:avLst/>
          </a:prstGeom>
          <a:ln>
            <a:solidFill>
              <a:schemeClr val="tx1"/>
            </a:solidFill>
          </a:ln>
        </p:spPr>
      </p:pic>
      <p:cxnSp>
        <p:nvCxnSpPr>
          <p:cNvPr id="13" name="Straight Connector 12">
            <a:extLst>
              <a:ext uri="{FF2B5EF4-FFF2-40B4-BE49-F238E27FC236}">
                <a16:creationId xmlns:a16="http://schemas.microsoft.com/office/drawing/2014/main" id="{EBC8029E-E679-5CC4-DE1F-B1AA37452C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5966048"/>
            <a:ext cx="104775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511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7F27-A45E-0546-330F-79369D28E207}"/>
              </a:ext>
            </a:extLst>
          </p:cNvPr>
          <p:cNvSpPr>
            <a:spLocks noGrp="1"/>
          </p:cNvSpPr>
          <p:nvPr>
            <p:ph type="title"/>
          </p:nvPr>
        </p:nvSpPr>
        <p:spPr/>
        <p:txBody>
          <a:bodyPr/>
          <a:lstStyle/>
          <a:p>
            <a:r>
              <a:rPr lang="en-US" dirty="0"/>
              <a:t>“Core” COHR Committee</a:t>
            </a:r>
          </a:p>
        </p:txBody>
      </p:sp>
      <p:sp>
        <p:nvSpPr>
          <p:cNvPr id="3" name="Content Placeholder 2">
            <a:extLst>
              <a:ext uri="{FF2B5EF4-FFF2-40B4-BE49-F238E27FC236}">
                <a16:creationId xmlns:a16="http://schemas.microsoft.com/office/drawing/2014/main" id="{EF517B39-1A68-E6CE-D0DA-D9EB9C43E6D0}"/>
              </a:ext>
            </a:extLst>
          </p:cNvPr>
          <p:cNvSpPr>
            <a:spLocks noGrp="1"/>
          </p:cNvSpPr>
          <p:nvPr>
            <p:ph idx="1"/>
          </p:nvPr>
        </p:nvSpPr>
        <p:spPr/>
        <p:txBody>
          <a:bodyPr>
            <a:normAutofit lnSpcReduction="10000"/>
          </a:bodyPr>
          <a:lstStyle/>
          <a:p>
            <a:r>
              <a:rPr lang="en-US" dirty="0"/>
              <a:t>Jenny Shao, MD (Michigan)</a:t>
            </a:r>
          </a:p>
          <a:p>
            <a:r>
              <a:rPr lang="en-US" dirty="0"/>
              <a:t>Sean O’Neill, MD PhD (Michigan)</a:t>
            </a:r>
          </a:p>
          <a:p>
            <a:r>
              <a:rPr lang="en-US" dirty="0"/>
              <a:t>Scott Laker, MD (</a:t>
            </a:r>
            <a:r>
              <a:rPr lang="en-US" dirty="0" err="1"/>
              <a:t>Corewell</a:t>
            </a:r>
            <a:r>
              <a:rPr lang="en-US" dirty="0"/>
              <a:t> – Farmington Hills)</a:t>
            </a:r>
          </a:p>
          <a:p>
            <a:r>
              <a:rPr lang="en-US" dirty="0"/>
              <a:t>Eric Davies, MD (Trinity Health – Ann Arbor/Howell)</a:t>
            </a:r>
          </a:p>
          <a:p>
            <a:r>
              <a:rPr lang="en-US" dirty="0"/>
              <a:t>Thomas Martin, MD (</a:t>
            </a:r>
            <a:r>
              <a:rPr lang="en-US" dirty="0" err="1"/>
              <a:t>Corewell</a:t>
            </a:r>
            <a:r>
              <a:rPr lang="en-US" dirty="0"/>
              <a:t> – Grand Rapids)</a:t>
            </a:r>
          </a:p>
          <a:p>
            <a:r>
              <a:rPr lang="en-US" dirty="0"/>
              <a:t>Christina </a:t>
            </a:r>
            <a:r>
              <a:rPr lang="en-US" dirty="0" err="1"/>
              <a:t>Harsant</a:t>
            </a:r>
            <a:r>
              <a:rPr lang="en-US" dirty="0"/>
              <a:t>, MD (Trinity Health – Ann Arbor)</a:t>
            </a:r>
          </a:p>
          <a:p>
            <a:r>
              <a:rPr lang="en-US" dirty="0"/>
              <a:t>Douglas </a:t>
            </a:r>
            <a:r>
              <a:rPr lang="en-US" dirty="0" err="1"/>
              <a:t>Zwemer</a:t>
            </a:r>
            <a:r>
              <a:rPr lang="en-US" dirty="0"/>
              <a:t>, MD (Trinity Health – Muskegon) </a:t>
            </a:r>
          </a:p>
          <a:p>
            <a:r>
              <a:rPr lang="en-US" dirty="0"/>
              <a:t>Anthony </a:t>
            </a:r>
            <a:r>
              <a:rPr lang="en-US" dirty="0" err="1"/>
              <a:t>Falvo</a:t>
            </a:r>
            <a:r>
              <a:rPr lang="en-US" dirty="0"/>
              <a:t>, DO (Henry Ford – Detroit)</a:t>
            </a:r>
          </a:p>
          <a:p>
            <a:r>
              <a:rPr lang="en-US" dirty="0"/>
              <a:t>Joel </a:t>
            </a:r>
            <a:r>
              <a:rPr lang="en-US" dirty="0" err="1"/>
              <a:t>Strehl</a:t>
            </a:r>
            <a:r>
              <a:rPr lang="en-US" dirty="0"/>
              <a:t>, DO ( Munson Medical Center – Traverse City)</a:t>
            </a:r>
          </a:p>
        </p:txBody>
      </p:sp>
    </p:spTree>
    <p:extLst>
      <p:ext uri="{BB962C8B-B14F-4D97-AF65-F5344CB8AC3E}">
        <p14:creationId xmlns:p14="http://schemas.microsoft.com/office/powerpoint/2010/main" val="1501516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6002-FC20-428F-8DD9-40B0E5E27DD6}"/>
              </a:ext>
            </a:extLst>
          </p:cNvPr>
          <p:cNvSpPr>
            <a:spLocks noGrp="1"/>
          </p:cNvSpPr>
          <p:nvPr>
            <p:ph type="title"/>
          </p:nvPr>
        </p:nvSpPr>
        <p:spPr/>
        <p:txBody>
          <a:bodyPr/>
          <a:lstStyle/>
          <a:p>
            <a:r>
              <a:rPr lang="en-US" dirty="0"/>
              <a:t>Getting </a:t>
            </a:r>
            <a:r>
              <a:rPr lang="en-US" dirty="0">
                <a:solidFill>
                  <a:schemeClr val="accent2"/>
                </a:solidFill>
              </a:rPr>
              <a:t>everybody</a:t>
            </a:r>
            <a:r>
              <a:rPr lang="en-US" dirty="0"/>
              <a:t> on board - Consensus</a:t>
            </a:r>
          </a:p>
        </p:txBody>
      </p:sp>
      <p:pic>
        <p:nvPicPr>
          <p:cNvPr id="5" name="Content Placeholder 4">
            <a:extLst>
              <a:ext uri="{FF2B5EF4-FFF2-40B4-BE49-F238E27FC236}">
                <a16:creationId xmlns:a16="http://schemas.microsoft.com/office/drawing/2014/main" id="{6F47CFD7-25A6-D5E4-7956-EAF5F4BE1079}"/>
              </a:ext>
            </a:extLst>
          </p:cNvPr>
          <p:cNvPicPr>
            <a:picLocks noGrp="1" noChangeAspect="1"/>
          </p:cNvPicPr>
          <p:nvPr>
            <p:ph idx="1"/>
          </p:nvPr>
        </p:nvPicPr>
        <p:blipFill>
          <a:blip r:embed="rId2"/>
          <a:stretch>
            <a:fillRect/>
          </a:stretch>
        </p:blipFill>
        <p:spPr>
          <a:xfrm>
            <a:off x="742273" y="1743218"/>
            <a:ext cx="5533836" cy="4077081"/>
          </a:xfrm>
        </p:spPr>
      </p:pic>
      <p:pic>
        <p:nvPicPr>
          <p:cNvPr id="7" name="Picture 6">
            <a:extLst>
              <a:ext uri="{FF2B5EF4-FFF2-40B4-BE49-F238E27FC236}">
                <a16:creationId xmlns:a16="http://schemas.microsoft.com/office/drawing/2014/main" id="{0373EF1C-EFCE-1D3C-D154-776129962E22}"/>
              </a:ext>
            </a:extLst>
          </p:cNvPr>
          <p:cNvPicPr>
            <a:picLocks noChangeAspect="1"/>
          </p:cNvPicPr>
          <p:nvPr/>
        </p:nvPicPr>
        <p:blipFill>
          <a:blip r:embed="rId3"/>
          <a:stretch>
            <a:fillRect/>
          </a:stretch>
        </p:blipFill>
        <p:spPr>
          <a:xfrm>
            <a:off x="7931026" y="2292537"/>
            <a:ext cx="3422774" cy="2550016"/>
          </a:xfrm>
          <a:prstGeom prst="rect">
            <a:avLst/>
          </a:prstGeom>
        </p:spPr>
      </p:pic>
      <p:sp>
        <p:nvSpPr>
          <p:cNvPr id="8" name="Right Brace 7">
            <a:extLst>
              <a:ext uri="{FF2B5EF4-FFF2-40B4-BE49-F238E27FC236}">
                <a16:creationId xmlns:a16="http://schemas.microsoft.com/office/drawing/2014/main" id="{BB98F988-079C-A53D-E674-6FC7DE6124D4}"/>
              </a:ext>
            </a:extLst>
          </p:cNvPr>
          <p:cNvSpPr/>
          <p:nvPr/>
        </p:nvSpPr>
        <p:spPr>
          <a:xfrm>
            <a:off x="5908964" y="1821873"/>
            <a:ext cx="1634836" cy="3998426"/>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482CF70-96C6-5155-C9E8-1174FD89EA69}"/>
              </a:ext>
            </a:extLst>
          </p:cNvPr>
          <p:cNvSpPr txBox="1"/>
          <p:nvPr/>
        </p:nvSpPr>
        <p:spPr>
          <a:xfrm>
            <a:off x="1918855" y="4620491"/>
            <a:ext cx="3276600" cy="6650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279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6089-7D93-5019-ED19-0FBD77298064}"/>
              </a:ext>
            </a:extLst>
          </p:cNvPr>
          <p:cNvSpPr>
            <a:spLocks noGrp="1"/>
          </p:cNvSpPr>
          <p:nvPr>
            <p:ph type="title"/>
          </p:nvPr>
        </p:nvSpPr>
        <p:spPr>
          <a:xfrm>
            <a:off x="838200" y="2365375"/>
            <a:ext cx="10515600" cy="1325563"/>
          </a:xfrm>
        </p:spPr>
        <p:txBody>
          <a:bodyPr/>
          <a:lstStyle/>
          <a:p>
            <a:pPr algn="ctr"/>
            <a:r>
              <a:rPr lang="en-US" dirty="0"/>
              <a:t>2025 Hernia </a:t>
            </a:r>
            <a:r>
              <a:rPr lang="en-US"/>
              <a:t>Summit –TBD</a:t>
            </a:r>
            <a:endParaRPr lang="en-US" dirty="0"/>
          </a:p>
        </p:txBody>
      </p:sp>
    </p:spTree>
    <p:extLst>
      <p:ext uri="{BB962C8B-B14F-4D97-AF65-F5344CB8AC3E}">
        <p14:creationId xmlns:p14="http://schemas.microsoft.com/office/powerpoint/2010/main" val="2077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93F4B-959D-DCE9-6987-A06B08B9F39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D34141C-1E08-6669-37CC-508E9457D054}"/>
              </a:ext>
            </a:extLst>
          </p:cNvPr>
          <p:cNvSpPr/>
          <p:nvPr/>
        </p:nvSpPr>
        <p:spPr>
          <a:xfrm>
            <a:off x="0" y="6252210"/>
            <a:ext cx="12192000" cy="605790"/>
          </a:xfrm>
          <a:prstGeom prst="rect">
            <a:avLst/>
          </a:prstGeom>
          <a:gradFill flip="none" rotWithShape="1">
            <a:gsLst>
              <a:gs pos="1700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FC9364BF-98E1-0E4B-4281-5E9CF8C8EF26}"/>
              </a:ext>
            </a:extLst>
          </p:cNvPr>
          <p:cNvPicPr>
            <a:picLocks noChangeAspect="1"/>
          </p:cNvPicPr>
          <p:nvPr/>
        </p:nvPicPr>
        <p:blipFill rotWithShape="1">
          <a:blip r:embed="rId3">
            <a:extLst>
              <a:ext uri="{28A0092B-C50C-407E-A947-70E740481C1C}">
                <a14:useLocalDpi xmlns:a14="http://schemas.microsoft.com/office/drawing/2010/main" val="0"/>
              </a:ext>
            </a:extLst>
          </a:blip>
          <a:srcRect b="31158"/>
          <a:stretch/>
        </p:blipFill>
        <p:spPr>
          <a:xfrm>
            <a:off x="92708" y="6358890"/>
            <a:ext cx="1800241" cy="476250"/>
          </a:xfrm>
          <a:prstGeom prst="rect">
            <a:avLst/>
          </a:prstGeom>
        </p:spPr>
      </p:pic>
      <p:sp>
        <p:nvSpPr>
          <p:cNvPr id="18" name="Rectangle 17">
            <a:extLst>
              <a:ext uri="{FF2B5EF4-FFF2-40B4-BE49-F238E27FC236}">
                <a16:creationId xmlns:a16="http://schemas.microsoft.com/office/drawing/2014/main" id="{D471080F-FAC2-24EB-4E91-345653E97EEB}"/>
              </a:ext>
            </a:extLst>
          </p:cNvPr>
          <p:cNvSpPr/>
          <p:nvPr/>
        </p:nvSpPr>
        <p:spPr>
          <a:xfrm>
            <a:off x="0" y="6210300"/>
            <a:ext cx="12192000" cy="102870"/>
          </a:xfrm>
          <a:prstGeom prst="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B124FD-B0ED-CC30-7920-E0FBDA1ED707}"/>
              </a:ext>
            </a:extLst>
          </p:cNvPr>
          <p:cNvSpPr/>
          <p:nvPr/>
        </p:nvSpPr>
        <p:spPr>
          <a:xfrm flipH="1">
            <a:off x="732974" y="1063356"/>
            <a:ext cx="8265886" cy="45719"/>
          </a:xfrm>
          <a:prstGeom prst="rect">
            <a:avLst/>
          </a:prstGeom>
          <a:gradFill flip="none" rotWithShape="1">
            <a:gsLst>
              <a:gs pos="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25619-CA22-C492-6242-F0009A4D0E21}"/>
              </a:ext>
            </a:extLst>
          </p:cNvPr>
          <p:cNvSpPr>
            <a:spLocks noGrp="1"/>
          </p:cNvSpPr>
          <p:nvPr>
            <p:ph type="title"/>
          </p:nvPr>
        </p:nvSpPr>
        <p:spPr>
          <a:xfrm>
            <a:off x="838199" y="365126"/>
            <a:ext cx="10938933" cy="915669"/>
          </a:xfrm>
        </p:spPr>
        <p:txBody>
          <a:bodyPr>
            <a:normAutofit/>
          </a:bodyPr>
          <a:lstStyle/>
          <a:p>
            <a:r>
              <a:rPr lang="en-US" dirty="0"/>
              <a:t>Summary</a:t>
            </a:r>
          </a:p>
        </p:txBody>
      </p:sp>
      <p:sp>
        <p:nvSpPr>
          <p:cNvPr id="3" name="Content Placeholder 2">
            <a:extLst>
              <a:ext uri="{FF2B5EF4-FFF2-40B4-BE49-F238E27FC236}">
                <a16:creationId xmlns:a16="http://schemas.microsoft.com/office/drawing/2014/main" id="{C231A888-AEE2-6364-3552-AD868B08D94B}"/>
              </a:ext>
            </a:extLst>
          </p:cNvPr>
          <p:cNvSpPr>
            <a:spLocks noGrp="1"/>
          </p:cNvSpPr>
          <p:nvPr>
            <p:ph idx="1"/>
          </p:nvPr>
        </p:nvSpPr>
        <p:spPr>
          <a:xfrm>
            <a:off x="625549" y="1443306"/>
            <a:ext cx="10515600" cy="4351338"/>
          </a:xfrm>
        </p:spPr>
        <p:txBody>
          <a:bodyPr>
            <a:noAutofit/>
          </a:bodyPr>
          <a:lstStyle/>
          <a:p>
            <a:pPr marL="0" indent="0">
              <a:buNone/>
            </a:pPr>
            <a:r>
              <a:rPr lang="en-US" sz="3600" dirty="0">
                <a:latin typeface="+mj-lt"/>
              </a:rPr>
              <a:t>-The focus of this project will continue to build upon the gains of the past MSQC hernia project and to garner the engagement of more hernia surgeons across the state of Michigan to increase the quality of care for hernia surgery patients</a:t>
            </a:r>
          </a:p>
          <a:p>
            <a:pPr marL="914388" lvl="1" indent="-457200">
              <a:buFont typeface="+mj-lt"/>
              <a:buAutoNum type="arabicPeriod"/>
            </a:pPr>
            <a:endParaRPr lang="en-US" dirty="0">
              <a:solidFill>
                <a:srgbClr val="C00000"/>
              </a:solidFill>
            </a:endParaRPr>
          </a:p>
          <a:p>
            <a:pPr marL="914388" lvl="1" indent="-457200">
              <a:buFont typeface="+mj-lt"/>
              <a:buAutoNum type="arabicPeriod"/>
            </a:pPr>
            <a:endParaRPr lang="en-US" sz="2400" dirty="0">
              <a:solidFill>
                <a:srgbClr val="C00000"/>
              </a:solidFill>
            </a:endParaRPr>
          </a:p>
          <a:p>
            <a:pPr marL="914388" lvl="1" indent="-457200">
              <a:buFont typeface="+mj-lt"/>
              <a:buAutoNum type="arabicPeriod"/>
            </a:pPr>
            <a:endParaRPr lang="en-US" sz="2400" dirty="0">
              <a:solidFill>
                <a:srgbClr val="C00000"/>
              </a:solidFill>
            </a:endParaRPr>
          </a:p>
          <a:p>
            <a:pPr marL="457200" lvl="1" indent="0">
              <a:lnSpc>
                <a:spcPct val="107000"/>
              </a:lnSpc>
              <a:spcBef>
                <a:spcPts val="0"/>
              </a:spcBef>
              <a:buNone/>
            </a:pPr>
            <a:endParaRPr lang="en-US" sz="1800" kern="0" dirty="0">
              <a:solidFill>
                <a:srgbClr val="000000"/>
              </a:solidFill>
              <a:effectLst/>
              <a:latin typeface="Calibri Light" panose="020F0302020204030204" pitchFamily="34" charset="0"/>
              <a:ea typeface="Times New Roman" panose="02020603050405020304" pitchFamily="18" charset="0"/>
            </a:endParaRPr>
          </a:p>
          <a:p>
            <a:pPr marL="914400" lvl="1" indent="-457200">
              <a:lnSpc>
                <a:spcPct val="107000"/>
              </a:lnSpc>
              <a:spcBef>
                <a:spcPts val="600"/>
              </a:spcBef>
              <a:spcAft>
                <a:spcPts val="600"/>
              </a:spcAft>
              <a:buFont typeface="+mj-lt"/>
              <a:buAutoNum type="arabicPeriod"/>
            </a:pPr>
            <a:endParaRPr lang="en-US" dirty="0"/>
          </a:p>
        </p:txBody>
      </p:sp>
      <p:pic>
        <p:nvPicPr>
          <p:cNvPr id="8" name="Picture 7">
            <a:extLst>
              <a:ext uri="{FF2B5EF4-FFF2-40B4-BE49-F238E27FC236}">
                <a16:creationId xmlns:a16="http://schemas.microsoft.com/office/drawing/2014/main" id="{920B74B9-E0B3-4123-A551-6FB296B4AE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200" y="6200058"/>
            <a:ext cx="1828800" cy="655320"/>
          </a:xfrm>
          <a:prstGeom prst="rect">
            <a:avLst/>
          </a:prstGeom>
        </p:spPr>
      </p:pic>
    </p:spTree>
    <p:extLst>
      <p:ext uri="{BB962C8B-B14F-4D97-AF65-F5344CB8AC3E}">
        <p14:creationId xmlns:p14="http://schemas.microsoft.com/office/powerpoint/2010/main" val="319344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8E1CD-F9B1-74E7-5047-36334DD96A5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C18A4E9-D25E-48E1-9738-A1AB83B0CD8E}"/>
              </a:ext>
            </a:extLst>
          </p:cNvPr>
          <p:cNvSpPr/>
          <p:nvPr/>
        </p:nvSpPr>
        <p:spPr>
          <a:xfrm>
            <a:off x="0" y="6252210"/>
            <a:ext cx="12192000" cy="605790"/>
          </a:xfrm>
          <a:prstGeom prst="rect">
            <a:avLst/>
          </a:prstGeom>
          <a:gradFill flip="none" rotWithShape="1">
            <a:gsLst>
              <a:gs pos="1700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B010C772-C610-E6CB-0D9A-00B293223A4A}"/>
              </a:ext>
            </a:extLst>
          </p:cNvPr>
          <p:cNvPicPr>
            <a:picLocks noChangeAspect="1"/>
          </p:cNvPicPr>
          <p:nvPr/>
        </p:nvPicPr>
        <p:blipFill rotWithShape="1">
          <a:blip r:embed="rId3">
            <a:extLst>
              <a:ext uri="{28A0092B-C50C-407E-A947-70E740481C1C}">
                <a14:useLocalDpi xmlns:a14="http://schemas.microsoft.com/office/drawing/2010/main" val="0"/>
              </a:ext>
            </a:extLst>
          </a:blip>
          <a:srcRect b="31158"/>
          <a:stretch/>
        </p:blipFill>
        <p:spPr>
          <a:xfrm>
            <a:off x="92708" y="6358890"/>
            <a:ext cx="1800241" cy="476250"/>
          </a:xfrm>
          <a:prstGeom prst="rect">
            <a:avLst/>
          </a:prstGeom>
        </p:spPr>
      </p:pic>
      <p:sp>
        <p:nvSpPr>
          <p:cNvPr id="18" name="Rectangle 17">
            <a:extLst>
              <a:ext uri="{FF2B5EF4-FFF2-40B4-BE49-F238E27FC236}">
                <a16:creationId xmlns:a16="http://schemas.microsoft.com/office/drawing/2014/main" id="{FA724EAD-335C-EA94-E747-946113F5E611}"/>
              </a:ext>
            </a:extLst>
          </p:cNvPr>
          <p:cNvSpPr/>
          <p:nvPr/>
        </p:nvSpPr>
        <p:spPr>
          <a:xfrm>
            <a:off x="0" y="6210300"/>
            <a:ext cx="12192000" cy="102870"/>
          </a:xfrm>
          <a:prstGeom prst="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E4235A-2CEE-3CC4-3424-1486CEAC34CC}"/>
              </a:ext>
            </a:extLst>
          </p:cNvPr>
          <p:cNvSpPr/>
          <p:nvPr/>
        </p:nvSpPr>
        <p:spPr>
          <a:xfrm flipH="1">
            <a:off x="732974" y="1063356"/>
            <a:ext cx="8265886" cy="45719"/>
          </a:xfrm>
          <a:prstGeom prst="rect">
            <a:avLst/>
          </a:prstGeom>
          <a:gradFill flip="none" rotWithShape="1">
            <a:gsLst>
              <a:gs pos="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D88BC9-B03A-9A06-694E-B7F3CC885C1C}"/>
              </a:ext>
            </a:extLst>
          </p:cNvPr>
          <p:cNvSpPr>
            <a:spLocks noGrp="1"/>
          </p:cNvSpPr>
          <p:nvPr>
            <p:ph type="title"/>
          </p:nvPr>
        </p:nvSpPr>
        <p:spPr>
          <a:xfrm>
            <a:off x="838199" y="365126"/>
            <a:ext cx="10938933" cy="915669"/>
          </a:xfrm>
        </p:spPr>
        <p:txBody>
          <a:bodyPr>
            <a:normAutofit/>
          </a:bodyPr>
          <a:lstStyle/>
          <a:p>
            <a:r>
              <a:rPr lang="en-US" dirty="0"/>
              <a:t>2025 MSQC Hernia Quality Project Goals</a:t>
            </a:r>
          </a:p>
        </p:txBody>
      </p:sp>
      <p:sp>
        <p:nvSpPr>
          <p:cNvPr id="3" name="Content Placeholder 2">
            <a:extLst>
              <a:ext uri="{FF2B5EF4-FFF2-40B4-BE49-F238E27FC236}">
                <a16:creationId xmlns:a16="http://schemas.microsoft.com/office/drawing/2014/main" id="{B326B550-FAAD-F3AF-B2F9-6C87F60D94B1}"/>
              </a:ext>
            </a:extLst>
          </p:cNvPr>
          <p:cNvSpPr>
            <a:spLocks noGrp="1"/>
          </p:cNvSpPr>
          <p:nvPr>
            <p:ph idx="1"/>
          </p:nvPr>
        </p:nvSpPr>
        <p:spPr>
          <a:xfrm>
            <a:off x="625549" y="1443306"/>
            <a:ext cx="10515600" cy="4351338"/>
          </a:xfrm>
        </p:spPr>
        <p:txBody>
          <a:bodyPr>
            <a:noAutofit/>
          </a:bodyPr>
          <a:lstStyle/>
          <a:p>
            <a:pPr marL="514350" indent="-514350">
              <a:lnSpc>
                <a:spcPct val="107000"/>
              </a:lnSpc>
              <a:spcBef>
                <a:spcPts val="0"/>
              </a:spcBef>
              <a:buFont typeface="+mj-lt"/>
              <a:buAutoNum type="arabicPeriod"/>
            </a:pPr>
            <a:r>
              <a:rPr lang="en-US" dirty="0">
                <a:latin typeface="+mj-lt"/>
              </a:rPr>
              <a:t>Data collection</a:t>
            </a:r>
          </a:p>
          <a:p>
            <a:pPr marL="514350" indent="-514350">
              <a:lnSpc>
                <a:spcPct val="107000"/>
              </a:lnSpc>
              <a:spcBef>
                <a:spcPts val="0"/>
              </a:spcBef>
              <a:buFont typeface="+mj-lt"/>
              <a:buAutoNum type="arabicPeriod"/>
            </a:pPr>
            <a:r>
              <a:rPr lang="en-US" dirty="0">
                <a:latin typeface="+mj-lt"/>
              </a:rPr>
              <a:t>Identify a Surgeon Lead at your hospital</a:t>
            </a:r>
          </a:p>
          <a:p>
            <a:pPr marL="514350" indent="-514350">
              <a:lnSpc>
                <a:spcPct val="107000"/>
              </a:lnSpc>
              <a:spcBef>
                <a:spcPts val="0"/>
              </a:spcBef>
              <a:buFont typeface="+mj-lt"/>
              <a:buAutoNum type="arabicPeriod"/>
            </a:pPr>
            <a:r>
              <a:rPr lang="en-US" dirty="0">
                <a:latin typeface="+mj-lt"/>
              </a:rPr>
              <a:t>Establish quarterly Multidisciplinary Team meetings</a:t>
            </a:r>
          </a:p>
          <a:p>
            <a:pPr marL="514350" indent="-514350">
              <a:lnSpc>
                <a:spcPct val="107000"/>
              </a:lnSpc>
              <a:spcBef>
                <a:spcPts val="0"/>
              </a:spcBef>
              <a:buFont typeface="+mj-lt"/>
              <a:buAutoNum type="arabicPeriod"/>
            </a:pPr>
            <a:r>
              <a:rPr lang="en-US" dirty="0">
                <a:latin typeface="+mj-lt"/>
              </a:rPr>
              <a:t>Surgeon Goals</a:t>
            </a:r>
          </a:p>
          <a:p>
            <a:pPr marL="514350" indent="-514350">
              <a:lnSpc>
                <a:spcPct val="107000"/>
              </a:lnSpc>
              <a:spcBef>
                <a:spcPts val="0"/>
              </a:spcBef>
              <a:buFont typeface="+mj-lt"/>
              <a:buAutoNum type="arabicPeriod"/>
            </a:pPr>
            <a:r>
              <a:rPr lang="en-US" dirty="0">
                <a:latin typeface="+mj-lt"/>
              </a:rPr>
              <a:t>Implement process</a:t>
            </a:r>
            <a:endParaRPr lang="en-US" kern="0" dirty="0">
              <a:solidFill>
                <a:srgbClr val="000000"/>
              </a:solidFill>
              <a:effectLst/>
              <a:latin typeface="+mj-lt"/>
              <a:ea typeface="Times New Roman" panose="02020603050405020304" pitchFamily="18" charset="0"/>
            </a:endParaRPr>
          </a:p>
          <a:p>
            <a:pPr marL="914400" lvl="1" indent="-457200">
              <a:lnSpc>
                <a:spcPct val="107000"/>
              </a:lnSpc>
              <a:spcBef>
                <a:spcPts val="600"/>
              </a:spcBef>
              <a:spcAft>
                <a:spcPts val="600"/>
              </a:spcAft>
              <a:buFont typeface="+mj-lt"/>
              <a:buAutoNum type="arabicPeriod"/>
            </a:pPr>
            <a:endParaRPr lang="en-US" dirty="0"/>
          </a:p>
        </p:txBody>
      </p:sp>
      <p:pic>
        <p:nvPicPr>
          <p:cNvPr id="8" name="Picture 7">
            <a:extLst>
              <a:ext uri="{FF2B5EF4-FFF2-40B4-BE49-F238E27FC236}">
                <a16:creationId xmlns:a16="http://schemas.microsoft.com/office/drawing/2014/main" id="{075DFC81-24F5-51D0-56A4-4410B47FC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200" y="6200058"/>
            <a:ext cx="1828800" cy="655320"/>
          </a:xfrm>
          <a:prstGeom prst="rect">
            <a:avLst/>
          </a:prstGeom>
        </p:spPr>
      </p:pic>
      <p:sp>
        <p:nvSpPr>
          <p:cNvPr id="4" name="TextBox 3">
            <a:extLst>
              <a:ext uri="{FF2B5EF4-FFF2-40B4-BE49-F238E27FC236}">
                <a16:creationId xmlns:a16="http://schemas.microsoft.com/office/drawing/2014/main" id="{CA91BA00-BD03-E1C0-48ED-B1867A92B8A3}"/>
              </a:ext>
            </a:extLst>
          </p:cNvPr>
          <p:cNvSpPr txBox="1"/>
          <p:nvPr/>
        </p:nvSpPr>
        <p:spPr>
          <a:xfrm>
            <a:off x="10043160" y="2660072"/>
            <a:ext cx="1733972"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rgbClr val="C00000"/>
              </a:solidFill>
            </a:endParaRPr>
          </a:p>
        </p:txBody>
      </p:sp>
    </p:spTree>
    <p:extLst>
      <p:ext uri="{BB962C8B-B14F-4D97-AF65-F5344CB8AC3E}">
        <p14:creationId xmlns:p14="http://schemas.microsoft.com/office/powerpoint/2010/main" val="257217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F05A7-53AD-2118-9F9C-45F88B79E75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E5B711E-BAFE-7450-4AF7-2E3B0749D97C}"/>
              </a:ext>
            </a:extLst>
          </p:cNvPr>
          <p:cNvSpPr/>
          <p:nvPr/>
        </p:nvSpPr>
        <p:spPr>
          <a:xfrm>
            <a:off x="0" y="6252210"/>
            <a:ext cx="12192000" cy="605790"/>
          </a:xfrm>
          <a:prstGeom prst="rect">
            <a:avLst/>
          </a:prstGeom>
          <a:gradFill flip="none" rotWithShape="1">
            <a:gsLst>
              <a:gs pos="1700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5E6A8DA0-0773-63D9-042A-83FED2F7E915}"/>
              </a:ext>
            </a:extLst>
          </p:cNvPr>
          <p:cNvPicPr>
            <a:picLocks noChangeAspect="1"/>
          </p:cNvPicPr>
          <p:nvPr/>
        </p:nvPicPr>
        <p:blipFill rotWithShape="1">
          <a:blip r:embed="rId3">
            <a:extLst>
              <a:ext uri="{28A0092B-C50C-407E-A947-70E740481C1C}">
                <a14:useLocalDpi xmlns:a14="http://schemas.microsoft.com/office/drawing/2010/main" val="0"/>
              </a:ext>
            </a:extLst>
          </a:blip>
          <a:srcRect b="31158"/>
          <a:stretch/>
        </p:blipFill>
        <p:spPr>
          <a:xfrm>
            <a:off x="92708" y="6358890"/>
            <a:ext cx="1800241" cy="476250"/>
          </a:xfrm>
          <a:prstGeom prst="rect">
            <a:avLst/>
          </a:prstGeom>
        </p:spPr>
      </p:pic>
      <p:sp>
        <p:nvSpPr>
          <p:cNvPr id="18" name="Rectangle 17">
            <a:extLst>
              <a:ext uri="{FF2B5EF4-FFF2-40B4-BE49-F238E27FC236}">
                <a16:creationId xmlns:a16="http://schemas.microsoft.com/office/drawing/2014/main" id="{B0A7532D-7537-7168-584C-C3E29B777652}"/>
              </a:ext>
            </a:extLst>
          </p:cNvPr>
          <p:cNvSpPr/>
          <p:nvPr/>
        </p:nvSpPr>
        <p:spPr>
          <a:xfrm>
            <a:off x="0" y="6210300"/>
            <a:ext cx="12192000" cy="102870"/>
          </a:xfrm>
          <a:prstGeom prst="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B9BBB6-1853-D921-4018-EDD2C8F607B8}"/>
              </a:ext>
            </a:extLst>
          </p:cNvPr>
          <p:cNvSpPr/>
          <p:nvPr/>
        </p:nvSpPr>
        <p:spPr>
          <a:xfrm flipH="1">
            <a:off x="732974" y="1063356"/>
            <a:ext cx="8265886" cy="45719"/>
          </a:xfrm>
          <a:prstGeom prst="rect">
            <a:avLst/>
          </a:prstGeom>
          <a:gradFill flip="none" rotWithShape="1">
            <a:gsLst>
              <a:gs pos="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821344-82E0-F987-B762-4D5FAC8B5643}"/>
              </a:ext>
            </a:extLst>
          </p:cNvPr>
          <p:cNvSpPr>
            <a:spLocks noGrp="1"/>
          </p:cNvSpPr>
          <p:nvPr>
            <p:ph type="title"/>
          </p:nvPr>
        </p:nvSpPr>
        <p:spPr>
          <a:xfrm>
            <a:off x="838199" y="365126"/>
            <a:ext cx="10938933" cy="915669"/>
          </a:xfrm>
        </p:spPr>
        <p:txBody>
          <a:bodyPr>
            <a:normAutofit/>
          </a:bodyPr>
          <a:lstStyle/>
          <a:p>
            <a:r>
              <a:rPr lang="en-US" dirty="0"/>
              <a:t>1. Data collection</a:t>
            </a:r>
          </a:p>
        </p:txBody>
      </p:sp>
      <p:sp>
        <p:nvSpPr>
          <p:cNvPr id="3" name="Content Placeholder 2">
            <a:extLst>
              <a:ext uri="{FF2B5EF4-FFF2-40B4-BE49-F238E27FC236}">
                <a16:creationId xmlns:a16="http://schemas.microsoft.com/office/drawing/2014/main" id="{79D27901-5131-DFC8-C047-092B018191B9}"/>
              </a:ext>
            </a:extLst>
          </p:cNvPr>
          <p:cNvSpPr>
            <a:spLocks noGrp="1"/>
          </p:cNvSpPr>
          <p:nvPr>
            <p:ph idx="1"/>
          </p:nvPr>
        </p:nvSpPr>
        <p:spPr>
          <a:xfrm>
            <a:off x="625549" y="1443306"/>
            <a:ext cx="6163202" cy="4351338"/>
          </a:xfrm>
        </p:spPr>
        <p:txBody>
          <a:bodyPr>
            <a:noAutofit/>
          </a:bodyPr>
          <a:lstStyle/>
          <a:p>
            <a:pPr lvl="1">
              <a:lnSpc>
                <a:spcPct val="107000"/>
              </a:lnSpc>
              <a:spcBef>
                <a:spcPts val="600"/>
              </a:spcBef>
              <a:spcAft>
                <a:spcPts val="600"/>
              </a:spcAft>
            </a:pPr>
            <a:r>
              <a:rPr lang="en-US" dirty="0">
                <a:latin typeface="+mj-lt"/>
              </a:rPr>
              <a:t>For abdominal hernia repair patients, in addition to MSQC core data collection, participating hospitals should collect the complete hernia variable tab.</a:t>
            </a:r>
          </a:p>
          <a:p>
            <a:pPr lvl="1">
              <a:lnSpc>
                <a:spcPct val="107000"/>
              </a:lnSpc>
              <a:spcBef>
                <a:spcPts val="600"/>
              </a:spcBef>
              <a:spcAft>
                <a:spcPts val="600"/>
              </a:spcAft>
            </a:pPr>
            <a:r>
              <a:rPr lang="en-US" dirty="0">
                <a:latin typeface="+mj-lt"/>
              </a:rPr>
              <a:t>This should already be in practice but is essential for a successful project.</a:t>
            </a:r>
          </a:p>
        </p:txBody>
      </p:sp>
      <p:pic>
        <p:nvPicPr>
          <p:cNvPr id="8" name="Picture 7">
            <a:extLst>
              <a:ext uri="{FF2B5EF4-FFF2-40B4-BE49-F238E27FC236}">
                <a16:creationId xmlns:a16="http://schemas.microsoft.com/office/drawing/2014/main" id="{FC642820-34B9-BBF1-77CF-DD6B68192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200" y="6200058"/>
            <a:ext cx="1828800" cy="655320"/>
          </a:xfrm>
          <a:prstGeom prst="rect">
            <a:avLst/>
          </a:prstGeom>
        </p:spPr>
      </p:pic>
    </p:spTree>
    <p:extLst>
      <p:ext uri="{BB962C8B-B14F-4D97-AF65-F5344CB8AC3E}">
        <p14:creationId xmlns:p14="http://schemas.microsoft.com/office/powerpoint/2010/main" val="1448513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6EF34-11AC-70B0-49AA-2A1EC264442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EEF1DF3-6400-0D9B-FDAC-9B54C0C0D46F}"/>
              </a:ext>
            </a:extLst>
          </p:cNvPr>
          <p:cNvSpPr/>
          <p:nvPr/>
        </p:nvSpPr>
        <p:spPr>
          <a:xfrm>
            <a:off x="0" y="6252210"/>
            <a:ext cx="12192000" cy="605790"/>
          </a:xfrm>
          <a:prstGeom prst="rect">
            <a:avLst/>
          </a:prstGeom>
          <a:gradFill flip="none" rotWithShape="1">
            <a:gsLst>
              <a:gs pos="1700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AA651608-0B55-86C7-03C9-694E47A611B1}"/>
              </a:ext>
            </a:extLst>
          </p:cNvPr>
          <p:cNvPicPr>
            <a:picLocks noChangeAspect="1"/>
          </p:cNvPicPr>
          <p:nvPr/>
        </p:nvPicPr>
        <p:blipFill rotWithShape="1">
          <a:blip r:embed="rId3">
            <a:extLst>
              <a:ext uri="{28A0092B-C50C-407E-A947-70E740481C1C}">
                <a14:useLocalDpi xmlns:a14="http://schemas.microsoft.com/office/drawing/2010/main" val="0"/>
              </a:ext>
            </a:extLst>
          </a:blip>
          <a:srcRect b="31158"/>
          <a:stretch/>
        </p:blipFill>
        <p:spPr>
          <a:xfrm>
            <a:off x="92708" y="6358890"/>
            <a:ext cx="1800241" cy="476250"/>
          </a:xfrm>
          <a:prstGeom prst="rect">
            <a:avLst/>
          </a:prstGeom>
        </p:spPr>
      </p:pic>
      <p:sp>
        <p:nvSpPr>
          <p:cNvPr id="18" name="Rectangle 17">
            <a:extLst>
              <a:ext uri="{FF2B5EF4-FFF2-40B4-BE49-F238E27FC236}">
                <a16:creationId xmlns:a16="http://schemas.microsoft.com/office/drawing/2014/main" id="{EDDCFD2C-7A2E-47DF-0A33-B4BE89CB7EA0}"/>
              </a:ext>
            </a:extLst>
          </p:cNvPr>
          <p:cNvSpPr/>
          <p:nvPr/>
        </p:nvSpPr>
        <p:spPr>
          <a:xfrm>
            <a:off x="0" y="6210300"/>
            <a:ext cx="12192000" cy="102870"/>
          </a:xfrm>
          <a:prstGeom prst="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B0FA2EA-3426-19F5-5D6D-8E340EDF3EB4}"/>
              </a:ext>
            </a:extLst>
          </p:cNvPr>
          <p:cNvSpPr/>
          <p:nvPr/>
        </p:nvSpPr>
        <p:spPr>
          <a:xfrm flipH="1">
            <a:off x="732974" y="1063356"/>
            <a:ext cx="8265886" cy="45719"/>
          </a:xfrm>
          <a:prstGeom prst="rect">
            <a:avLst/>
          </a:prstGeom>
          <a:gradFill flip="none" rotWithShape="1">
            <a:gsLst>
              <a:gs pos="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018458-6C73-C3CB-BBE8-C8064AA70CD5}"/>
              </a:ext>
            </a:extLst>
          </p:cNvPr>
          <p:cNvSpPr>
            <a:spLocks noGrp="1"/>
          </p:cNvSpPr>
          <p:nvPr>
            <p:ph type="title"/>
          </p:nvPr>
        </p:nvSpPr>
        <p:spPr>
          <a:xfrm>
            <a:off x="838199" y="365126"/>
            <a:ext cx="10938933" cy="915669"/>
          </a:xfrm>
        </p:spPr>
        <p:txBody>
          <a:bodyPr>
            <a:normAutofit/>
          </a:bodyPr>
          <a:lstStyle/>
          <a:p>
            <a:r>
              <a:rPr lang="en-US" dirty="0"/>
              <a:t>2&amp;3. Surgeon lead and multidisciplinary team</a:t>
            </a:r>
          </a:p>
        </p:txBody>
      </p:sp>
      <p:sp>
        <p:nvSpPr>
          <p:cNvPr id="3" name="Content Placeholder 2">
            <a:extLst>
              <a:ext uri="{FF2B5EF4-FFF2-40B4-BE49-F238E27FC236}">
                <a16:creationId xmlns:a16="http://schemas.microsoft.com/office/drawing/2014/main" id="{0E9F6E6D-8658-87F8-C4A9-6D72B03E2212}"/>
              </a:ext>
            </a:extLst>
          </p:cNvPr>
          <p:cNvSpPr>
            <a:spLocks noGrp="1"/>
          </p:cNvSpPr>
          <p:nvPr>
            <p:ph idx="1"/>
          </p:nvPr>
        </p:nvSpPr>
        <p:spPr>
          <a:xfrm>
            <a:off x="625549" y="1443306"/>
            <a:ext cx="10515600" cy="4351338"/>
          </a:xfrm>
        </p:spPr>
        <p:txBody>
          <a:bodyPr>
            <a:noAutofit/>
          </a:bodyPr>
          <a:lstStyle/>
          <a:p>
            <a:pPr>
              <a:lnSpc>
                <a:spcPct val="107000"/>
              </a:lnSpc>
              <a:spcBef>
                <a:spcPts val="0"/>
              </a:spcBef>
            </a:pPr>
            <a:r>
              <a:rPr lang="en-US" sz="2000" dirty="0">
                <a:latin typeface="+mj-lt"/>
              </a:rPr>
              <a:t>Identify surgeon lead: The expectations are that the surgeon lead will help the SCQR disseminate information at the hospital, be engaged with MSQC for the Hernia Surgery QI project, which may also include attending the 2025 MSQC Meetings pertaining to hernia surgery and the 2025 Hernia Summitt.</a:t>
            </a:r>
          </a:p>
          <a:p>
            <a:pPr>
              <a:lnSpc>
                <a:spcPct val="107000"/>
              </a:lnSpc>
              <a:spcBef>
                <a:spcPts val="0"/>
              </a:spcBef>
            </a:pPr>
            <a:r>
              <a:rPr lang="en-US" sz="2000" dirty="0">
                <a:latin typeface="+mj-lt"/>
              </a:rPr>
              <a:t>Team Participants: SCQR, hernia surgeon champion, other surgeons who perform hernia surgery, nursing, patient navigator, IT to help with the dot phrase into the EMR</a:t>
            </a:r>
          </a:p>
          <a:p>
            <a:pPr>
              <a:lnSpc>
                <a:spcPct val="107000"/>
              </a:lnSpc>
              <a:spcBef>
                <a:spcPts val="0"/>
              </a:spcBef>
            </a:pPr>
            <a:r>
              <a:rPr lang="en-US" sz="2000" dirty="0">
                <a:latin typeface="+mj-lt"/>
              </a:rPr>
              <a:t>Frequency: 3 meetings- </a:t>
            </a:r>
          </a:p>
          <a:p>
            <a:pPr lvl="1">
              <a:lnSpc>
                <a:spcPct val="107000"/>
              </a:lnSpc>
              <a:spcBef>
                <a:spcPts val="0"/>
              </a:spcBef>
            </a:pPr>
            <a:r>
              <a:rPr lang="en-US" sz="2000" dirty="0">
                <a:latin typeface="+mj-lt"/>
              </a:rPr>
              <a:t>Kickoff meeting by March 29 and (2) additional multidisciplinary meetings (minimally) before December 1, 2025, which include a review of the implementation of the </a:t>
            </a:r>
            <a:r>
              <a:rPr lang="en-US" sz="2000" dirty="0" err="1">
                <a:latin typeface="+mj-lt"/>
              </a:rPr>
              <a:t>HErOIQ</a:t>
            </a:r>
            <a:r>
              <a:rPr lang="en-US" sz="2000" dirty="0">
                <a:latin typeface="+mj-lt"/>
              </a:rPr>
              <a:t> tool into practice</a:t>
            </a:r>
          </a:p>
          <a:p>
            <a:pPr lvl="1">
              <a:lnSpc>
                <a:spcPct val="107000"/>
              </a:lnSpc>
              <a:spcBef>
                <a:spcPts val="0"/>
              </a:spcBef>
            </a:pPr>
            <a:r>
              <a:rPr lang="en-US" sz="2000" dirty="0">
                <a:latin typeface="+mj-lt"/>
              </a:rPr>
              <a:t>Progress toward Process Improvement goals</a:t>
            </a:r>
          </a:p>
          <a:p>
            <a:pPr lvl="1">
              <a:lnSpc>
                <a:spcPct val="107000"/>
              </a:lnSpc>
              <a:spcBef>
                <a:spcPts val="0"/>
              </a:spcBef>
            </a:pPr>
            <a:r>
              <a:rPr lang="en-US" sz="2000" kern="0" dirty="0">
                <a:solidFill>
                  <a:srgbClr val="000000"/>
                </a:solidFill>
                <a:latin typeface="+mj-lt"/>
              </a:rPr>
              <a:t>Submit minutes and attendees for each meeting with your 2025 QII Project Report</a:t>
            </a:r>
            <a:endParaRPr lang="en-US" sz="2000" kern="0" dirty="0">
              <a:solidFill>
                <a:srgbClr val="000000"/>
              </a:solidFill>
              <a:effectLst/>
              <a:latin typeface="+mj-lt"/>
              <a:ea typeface="Times New Roman" panose="02020603050405020304" pitchFamily="18" charset="0"/>
            </a:endParaRPr>
          </a:p>
          <a:p>
            <a:pPr lvl="1">
              <a:lnSpc>
                <a:spcPct val="107000"/>
              </a:lnSpc>
              <a:spcBef>
                <a:spcPts val="0"/>
              </a:spcBef>
            </a:pPr>
            <a:endParaRPr lang="en-US" sz="1600" kern="0" dirty="0">
              <a:solidFill>
                <a:srgbClr val="000000"/>
              </a:solidFill>
              <a:effectLst/>
              <a:latin typeface="Calibri Light" panose="020F0302020204030204" pitchFamily="34" charset="0"/>
              <a:ea typeface="Times New Roman" panose="02020603050405020304" pitchFamily="18" charset="0"/>
            </a:endParaRPr>
          </a:p>
          <a:p>
            <a:pPr lvl="1">
              <a:lnSpc>
                <a:spcPct val="107000"/>
              </a:lnSpc>
              <a:spcBef>
                <a:spcPts val="600"/>
              </a:spcBef>
              <a:spcAft>
                <a:spcPts val="600"/>
              </a:spcAft>
            </a:pPr>
            <a:endParaRPr lang="en-US" dirty="0"/>
          </a:p>
        </p:txBody>
      </p:sp>
      <p:pic>
        <p:nvPicPr>
          <p:cNvPr id="8" name="Picture 7">
            <a:extLst>
              <a:ext uri="{FF2B5EF4-FFF2-40B4-BE49-F238E27FC236}">
                <a16:creationId xmlns:a16="http://schemas.microsoft.com/office/drawing/2014/main" id="{9632E5B1-EA88-5534-B5FB-B07691431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200" y="6200058"/>
            <a:ext cx="1828800" cy="655320"/>
          </a:xfrm>
          <a:prstGeom prst="rect">
            <a:avLst/>
          </a:prstGeom>
        </p:spPr>
      </p:pic>
    </p:spTree>
    <p:extLst>
      <p:ext uri="{BB962C8B-B14F-4D97-AF65-F5344CB8AC3E}">
        <p14:creationId xmlns:p14="http://schemas.microsoft.com/office/powerpoint/2010/main" val="1377255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3C69C-F87D-F8DB-3F77-0920CCBE112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7CD39F9-F93B-5A29-2D83-67F07326FA7B}"/>
              </a:ext>
            </a:extLst>
          </p:cNvPr>
          <p:cNvSpPr/>
          <p:nvPr/>
        </p:nvSpPr>
        <p:spPr>
          <a:xfrm>
            <a:off x="0" y="6252210"/>
            <a:ext cx="12192000" cy="605790"/>
          </a:xfrm>
          <a:prstGeom prst="rect">
            <a:avLst/>
          </a:prstGeom>
          <a:gradFill flip="none" rotWithShape="1">
            <a:gsLst>
              <a:gs pos="1700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CE02D0B2-DA93-60DB-6C24-1FA9132F6903}"/>
              </a:ext>
            </a:extLst>
          </p:cNvPr>
          <p:cNvPicPr>
            <a:picLocks noChangeAspect="1"/>
          </p:cNvPicPr>
          <p:nvPr/>
        </p:nvPicPr>
        <p:blipFill rotWithShape="1">
          <a:blip r:embed="rId3">
            <a:extLst>
              <a:ext uri="{28A0092B-C50C-407E-A947-70E740481C1C}">
                <a14:useLocalDpi xmlns:a14="http://schemas.microsoft.com/office/drawing/2010/main" val="0"/>
              </a:ext>
            </a:extLst>
          </a:blip>
          <a:srcRect b="31158"/>
          <a:stretch/>
        </p:blipFill>
        <p:spPr>
          <a:xfrm>
            <a:off x="92708" y="6358890"/>
            <a:ext cx="1800241" cy="476250"/>
          </a:xfrm>
          <a:prstGeom prst="rect">
            <a:avLst/>
          </a:prstGeom>
        </p:spPr>
      </p:pic>
      <p:sp>
        <p:nvSpPr>
          <p:cNvPr id="18" name="Rectangle 17">
            <a:extLst>
              <a:ext uri="{FF2B5EF4-FFF2-40B4-BE49-F238E27FC236}">
                <a16:creationId xmlns:a16="http://schemas.microsoft.com/office/drawing/2014/main" id="{7357B397-FF38-DF3E-5B00-EFBE0F395225}"/>
              </a:ext>
            </a:extLst>
          </p:cNvPr>
          <p:cNvSpPr/>
          <p:nvPr/>
        </p:nvSpPr>
        <p:spPr>
          <a:xfrm>
            <a:off x="0" y="6210300"/>
            <a:ext cx="12192000" cy="102870"/>
          </a:xfrm>
          <a:prstGeom prst="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2F004B-09E8-8348-EC19-3EF522B024AF}"/>
              </a:ext>
            </a:extLst>
          </p:cNvPr>
          <p:cNvSpPr/>
          <p:nvPr/>
        </p:nvSpPr>
        <p:spPr>
          <a:xfrm flipH="1">
            <a:off x="732974" y="1063356"/>
            <a:ext cx="8265886" cy="45719"/>
          </a:xfrm>
          <a:prstGeom prst="rect">
            <a:avLst/>
          </a:prstGeom>
          <a:gradFill flip="none" rotWithShape="1">
            <a:gsLst>
              <a:gs pos="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41278-0738-19F3-DB7A-23472A167525}"/>
              </a:ext>
            </a:extLst>
          </p:cNvPr>
          <p:cNvSpPr>
            <a:spLocks noGrp="1"/>
          </p:cNvSpPr>
          <p:nvPr>
            <p:ph type="title"/>
          </p:nvPr>
        </p:nvSpPr>
        <p:spPr>
          <a:xfrm>
            <a:off x="838199" y="365126"/>
            <a:ext cx="10938933" cy="915669"/>
          </a:xfrm>
        </p:spPr>
        <p:txBody>
          <a:bodyPr>
            <a:normAutofit/>
          </a:bodyPr>
          <a:lstStyle/>
          <a:p>
            <a:r>
              <a:rPr lang="en-US" dirty="0"/>
              <a:t>4. Surgeon Goals</a:t>
            </a:r>
          </a:p>
        </p:txBody>
      </p:sp>
      <p:sp>
        <p:nvSpPr>
          <p:cNvPr id="3" name="Content Placeholder 2">
            <a:extLst>
              <a:ext uri="{FF2B5EF4-FFF2-40B4-BE49-F238E27FC236}">
                <a16:creationId xmlns:a16="http://schemas.microsoft.com/office/drawing/2014/main" id="{803F30A2-4751-DE9A-6B34-584127181D7F}"/>
              </a:ext>
            </a:extLst>
          </p:cNvPr>
          <p:cNvSpPr>
            <a:spLocks noGrp="1"/>
          </p:cNvSpPr>
          <p:nvPr>
            <p:ph idx="1"/>
          </p:nvPr>
        </p:nvSpPr>
        <p:spPr>
          <a:xfrm>
            <a:off x="625549" y="1443306"/>
            <a:ext cx="10515600" cy="4351338"/>
          </a:xfrm>
        </p:spPr>
        <p:txBody>
          <a:bodyPr>
            <a:noAutofit/>
          </a:bodyPr>
          <a:lstStyle/>
          <a:p>
            <a:pPr>
              <a:lnSpc>
                <a:spcPct val="107000"/>
              </a:lnSpc>
              <a:spcBef>
                <a:spcPts val="0"/>
              </a:spcBef>
            </a:pPr>
            <a:r>
              <a:rPr lang="en-US" sz="2000" dirty="0">
                <a:latin typeface="+mj-lt"/>
              </a:rPr>
              <a:t>All hernia surgeons at your site will watch the training video (Module)</a:t>
            </a:r>
          </a:p>
          <a:p>
            <a:pPr>
              <a:lnSpc>
                <a:spcPct val="107000"/>
              </a:lnSpc>
              <a:spcBef>
                <a:spcPts val="0"/>
              </a:spcBef>
            </a:pPr>
            <a:r>
              <a:rPr lang="en-US" sz="2000" dirty="0">
                <a:latin typeface="+mj-lt"/>
              </a:rPr>
              <a:t>Have all your hernia surgeons start using the </a:t>
            </a:r>
            <a:r>
              <a:rPr lang="en-US" sz="2000" dirty="0" err="1">
                <a:latin typeface="+mj-lt"/>
              </a:rPr>
              <a:t>HerOIQ</a:t>
            </a:r>
            <a:r>
              <a:rPr lang="en-US" sz="2000" dirty="0">
                <a:latin typeface="+mj-lt"/>
              </a:rPr>
              <a:t> risk communication tool (Measurement starts 4/1/2025 cases) </a:t>
            </a:r>
          </a:p>
          <a:p>
            <a:pPr>
              <a:lnSpc>
                <a:spcPct val="107000"/>
              </a:lnSpc>
              <a:spcBef>
                <a:spcPts val="0"/>
              </a:spcBef>
            </a:pPr>
            <a:r>
              <a:rPr lang="en-US" sz="2000" dirty="0">
                <a:latin typeface="+mj-lt"/>
              </a:rPr>
              <a:t>This would be documented by a dot phrase that could be abstracted from the EMR like the preop optimization pathway. This will need to be built into the EMR which will take some time. </a:t>
            </a:r>
          </a:p>
          <a:p>
            <a:pPr>
              <a:lnSpc>
                <a:spcPct val="107000"/>
              </a:lnSpc>
              <a:spcBef>
                <a:spcPts val="0"/>
              </a:spcBef>
            </a:pPr>
            <a:r>
              <a:rPr lang="en-US" sz="2000" dirty="0">
                <a:latin typeface="+mj-lt"/>
              </a:rPr>
              <a:t>While waiting for the dot phrase to be built you will need to document in the preop note that the </a:t>
            </a:r>
            <a:r>
              <a:rPr lang="en-US" sz="2000" dirty="0" err="1">
                <a:latin typeface="+mj-lt"/>
              </a:rPr>
              <a:t>HerOIQ</a:t>
            </a:r>
            <a:r>
              <a:rPr lang="en-US" sz="2000" dirty="0">
                <a:latin typeface="+mj-lt"/>
              </a:rPr>
              <a:t> risk communication tool was used. </a:t>
            </a:r>
          </a:p>
          <a:p>
            <a:pPr>
              <a:lnSpc>
                <a:spcPct val="107000"/>
              </a:lnSpc>
              <a:spcBef>
                <a:spcPts val="0"/>
              </a:spcBef>
            </a:pPr>
            <a:r>
              <a:rPr lang="en-US" sz="2000" dirty="0">
                <a:latin typeface="+mj-lt"/>
              </a:rPr>
              <a:t>Integrate </a:t>
            </a:r>
            <a:r>
              <a:rPr lang="en-US" sz="2000" dirty="0" err="1">
                <a:latin typeface="+mj-lt"/>
              </a:rPr>
              <a:t>HerOIQ</a:t>
            </a:r>
            <a:r>
              <a:rPr lang="en-US" sz="2000" dirty="0">
                <a:latin typeface="+mj-lt"/>
              </a:rPr>
              <a:t> risk communication tool into your practice, The 2025 goal would be the use of the tool &gt;50% of the time.</a:t>
            </a:r>
          </a:p>
          <a:p>
            <a:pPr>
              <a:lnSpc>
                <a:spcPct val="107000"/>
              </a:lnSpc>
              <a:spcBef>
                <a:spcPts val="0"/>
              </a:spcBef>
            </a:pPr>
            <a:r>
              <a:rPr lang="en-US" sz="2000" dirty="0">
                <a:latin typeface="+mj-lt"/>
              </a:rPr>
              <a:t>Hernia video submission and review:  Your hernia surgeon champion will need to submit a hernia surgery video for review and participate in the review of other videos from surgeons across the state.</a:t>
            </a:r>
          </a:p>
          <a:p>
            <a:pPr>
              <a:lnSpc>
                <a:spcPct val="107000"/>
              </a:lnSpc>
              <a:spcBef>
                <a:spcPts val="0"/>
              </a:spcBef>
            </a:pPr>
            <a:endParaRPr lang="en-US" sz="2000" kern="0" dirty="0">
              <a:solidFill>
                <a:srgbClr val="000000"/>
              </a:solidFill>
              <a:effectLst/>
              <a:latin typeface="Calibri Light" panose="020F0302020204030204" pitchFamily="34" charset="0"/>
              <a:ea typeface="Times New Roman" panose="02020603050405020304" pitchFamily="18" charset="0"/>
            </a:endParaRPr>
          </a:p>
          <a:p>
            <a:pPr lvl="1">
              <a:lnSpc>
                <a:spcPct val="107000"/>
              </a:lnSpc>
              <a:spcBef>
                <a:spcPts val="600"/>
              </a:spcBef>
              <a:spcAft>
                <a:spcPts val="600"/>
              </a:spcAft>
            </a:pPr>
            <a:endParaRPr lang="en-US" dirty="0"/>
          </a:p>
        </p:txBody>
      </p:sp>
      <p:pic>
        <p:nvPicPr>
          <p:cNvPr id="8" name="Picture 7">
            <a:extLst>
              <a:ext uri="{FF2B5EF4-FFF2-40B4-BE49-F238E27FC236}">
                <a16:creationId xmlns:a16="http://schemas.microsoft.com/office/drawing/2014/main" id="{D76CF139-1C0F-C514-E077-F1D7FE8FE7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200" y="6200058"/>
            <a:ext cx="1828800" cy="655320"/>
          </a:xfrm>
          <a:prstGeom prst="rect">
            <a:avLst/>
          </a:prstGeom>
        </p:spPr>
      </p:pic>
    </p:spTree>
    <p:extLst>
      <p:ext uri="{BB962C8B-B14F-4D97-AF65-F5344CB8AC3E}">
        <p14:creationId xmlns:p14="http://schemas.microsoft.com/office/powerpoint/2010/main" val="309105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86E17-2E89-D8A4-1267-78063C0EF8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B5A4E-A3E3-CD41-EA1E-3FD0AEB9642D}"/>
              </a:ext>
            </a:extLst>
          </p:cNvPr>
          <p:cNvSpPr>
            <a:spLocks noGrp="1"/>
          </p:cNvSpPr>
          <p:nvPr>
            <p:ph idx="1"/>
          </p:nvPr>
        </p:nvSpPr>
        <p:spPr>
          <a:xfrm>
            <a:off x="594353" y="977707"/>
            <a:ext cx="10756459" cy="4351338"/>
          </a:xfrm>
        </p:spPr>
        <p:txBody>
          <a:bodyPr>
            <a:normAutofit/>
          </a:bodyPr>
          <a:lstStyle/>
          <a:p>
            <a:pPr marL="457200" lvl="1" indent="0">
              <a:buNone/>
            </a:pPr>
            <a:endParaRPr lang="en-US" sz="2000" dirty="0"/>
          </a:p>
          <a:p>
            <a:r>
              <a:rPr lang="en-US" sz="2400" dirty="0"/>
              <a:t>Based on evidence that teaching skills modularly increases behavior change</a:t>
            </a:r>
          </a:p>
          <a:p>
            <a:r>
              <a:rPr lang="en-US" sz="2400" dirty="0"/>
              <a:t>Incorporates opinion leaders </a:t>
            </a:r>
          </a:p>
          <a:p>
            <a:r>
              <a:rPr lang="en-US" sz="2400" dirty="0"/>
              <a:t>Designed to increase the ease in which clinicians learn practice guidelines</a:t>
            </a:r>
          </a:p>
          <a:p>
            <a:r>
              <a:rPr lang="en-US" sz="2400" dirty="0"/>
              <a:t>Facilitates learning on how to </a:t>
            </a:r>
            <a:r>
              <a:rPr lang="en-US" sz="2400" b="1" dirty="0"/>
              <a:t>deliver</a:t>
            </a:r>
            <a:r>
              <a:rPr lang="en-US" sz="2400" dirty="0"/>
              <a:t> the guideline</a:t>
            </a:r>
          </a:p>
          <a:p>
            <a:r>
              <a:rPr lang="en-US" sz="2400" dirty="0"/>
              <a:t>Follows the Replicating Effective Practices (REP) Framework</a:t>
            </a:r>
          </a:p>
          <a:p>
            <a:endParaRPr lang="en-US" dirty="0"/>
          </a:p>
          <a:p>
            <a:endParaRPr lang="en-US" dirty="0"/>
          </a:p>
        </p:txBody>
      </p:sp>
      <p:sp>
        <p:nvSpPr>
          <p:cNvPr id="11" name="TextBox 10">
            <a:extLst>
              <a:ext uri="{FF2B5EF4-FFF2-40B4-BE49-F238E27FC236}">
                <a16:creationId xmlns:a16="http://schemas.microsoft.com/office/drawing/2014/main" id="{6AEBA282-BFB7-19CD-4E16-EBE8F8B3DF3C}"/>
              </a:ext>
            </a:extLst>
          </p:cNvPr>
          <p:cNvSpPr txBox="1"/>
          <p:nvPr/>
        </p:nvSpPr>
        <p:spPr>
          <a:xfrm>
            <a:off x="433998" y="306129"/>
            <a:ext cx="11077171" cy="769441"/>
          </a:xfrm>
          <a:prstGeom prst="rect">
            <a:avLst/>
          </a:prstGeom>
          <a:noFill/>
        </p:spPr>
        <p:txBody>
          <a:bodyPr wrap="square" rtlCol="0">
            <a:spAutoFit/>
          </a:bodyPr>
          <a:lstStyle/>
          <a:p>
            <a:r>
              <a:rPr lang="en-US" sz="4400" dirty="0" err="1">
                <a:latin typeface="Gill Sans Nova" panose="020B0602020104020203" pitchFamily="34" charset="0"/>
              </a:rPr>
              <a:t>HerOIQ</a:t>
            </a:r>
            <a:r>
              <a:rPr lang="en-US" sz="4400" dirty="0">
                <a:latin typeface="Gill Sans Nova" panose="020B0602020104020203" pitchFamily="34" charset="0"/>
              </a:rPr>
              <a:t>: Addressing knowledge and resources</a:t>
            </a:r>
          </a:p>
        </p:txBody>
      </p:sp>
      <p:pic>
        <p:nvPicPr>
          <p:cNvPr id="2" name="Google Shape;96;p2">
            <a:extLst>
              <a:ext uri="{FF2B5EF4-FFF2-40B4-BE49-F238E27FC236}">
                <a16:creationId xmlns:a16="http://schemas.microsoft.com/office/drawing/2014/main" id="{B7B14E58-598F-475D-E895-CB161C55C395}"/>
              </a:ext>
            </a:extLst>
          </p:cNvPr>
          <p:cNvPicPr preferRelativeResize="0"/>
          <p:nvPr/>
        </p:nvPicPr>
        <p:blipFill rotWithShape="1">
          <a:blip r:embed="rId3">
            <a:alphaModFix/>
          </a:blip>
          <a:srcRect r="76692" b="7328"/>
          <a:stretch/>
        </p:blipFill>
        <p:spPr>
          <a:xfrm>
            <a:off x="9350326" y="6365631"/>
            <a:ext cx="2841674" cy="492369"/>
          </a:xfrm>
          <a:prstGeom prst="rect">
            <a:avLst/>
          </a:prstGeom>
          <a:noFill/>
          <a:ln>
            <a:noFill/>
          </a:ln>
        </p:spPr>
      </p:pic>
      <p:pic>
        <p:nvPicPr>
          <p:cNvPr id="5" name="Picture 4">
            <a:extLst>
              <a:ext uri="{FF2B5EF4-FFF2-40B4-BE49-F238E27FC236}">
                <a16:creationId xmlns:a16="http://schemas.microsoft.com/office/drawing/2014/main" id="{BE54A7D1-DB4B-421F-C7C8-6CDCFDBA976D}"/>
              </a:ext>
            </a:extLst>
          </p:cNvPr>
          <p:cNvPicPr>
            <a:picLocks noChangeAspect="1"/>
          </p:cNvPicPr>
          <p:nvPr/>
        </p:nvPicPr>
        <p:blipFill>
          <a:blip r:embed="rId4"/>
          <a:stretch>
            <a:fillRect/>
          </a:stretch>
        </p:blipFill>
        <p:spPr>
          <a:xfrm>
            <a:off x="1509403" y="3791714"/>
            <a:ext cx="8509138" cy="2134376"/>
          </a:xfrm>
          <a:prstGeom prst="rect">
            <a:avLst/>
          </a:prstGeom>
        </p:spPr>
      </p:pic>
    </p:spTree>
    <p:extLst>
      <p:ext uri="{BB962C8B-B14F-4D97-AF65-F5344CB8AC3E}">
        <p14:creationId xmlns:p14="http://schemas.microsoft.com/office/powerpoint/2010/main" val="2171681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91A31-85B7-026F-E357-15F8D11D7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90008-772D-BEC9-E20A-14632D3DE237}"/>
              </a:ext>
            </a:extLst>
          </p:cNvPr>
          <p:cNvSpPr>
            <a:spLocks noGrp="1"/>
          </p:cNvSpPr>
          <p:nvPr>
            <p:ph type="title"/>
          </p:nvPr>
        </p:nvSpPr>
        <p:spPr/>
        <p:txBody>
          <a:bodyPr/>
          <a:lstStyle/>
          <a:p>
            <a:r>
              <a:rPr lang="en-US" dirty="0">
                <a:ea typeface="Verdana" panose="020B0604030504040204" pitchFamily="34" charset="0"/>
                <a:cs typeface="Arial" panose="020B0604020202020204" pitchFamily="34" charset="0"/>
              </a:rPr>
              <a:t>Updates for MSQC-COHR</a:t>
            </a:r>
          </a:p>
        </p:txBody>
      </p:sp>
      <p:sp>
        <p:nvSpPr>
          <p:cNvPr id="3" name="Content Placeholder 2">
            <a:extLst>
              <a:ext uri="{FF2B5EF4-FFF2-40B4-BE49-F238E27FC236}">
                <a16:creationId xmlns:a16="http://schemas.microsoft.com/office/drawing/2014/main" id="{1779C3A7-E9DC-3EF0-E083-6DADE10CCB45}"/>
              </a:ext>
            </a:extLst>
          </p:cNvPr>
          <p:cNvSpPr>
            <a:spLocks noGrp="1"/>
          </p:cNvSpPr>
          <p:nvPr>
            <p:ph idx="1"/>
          </p:nvPr>
        </p:nvSpPr>
        <p:spPr/>
        <p:txBody>
          <a:bodyPr/>
          <a:lstStyle/>
          <a:p>
            <a:r>
              <a:rPr lang="en-US" dirty="0"/>
              <a:t>MSQC-COHR: Summary and work to date</a:t>
            </a:r>
          </a:p>
          <a:p>
            <a:endParaRPr lang="en-US" dirty="0"/>
          </a:p>
          <a:p>
            <a:r>
              <a:rPr lang="en-US" dirty="0"/>
              <a:t>First annual 2024 Hernia Summit</a:t>
            </a:r>
          </a:p>
          <a:p>
            <a:endParaRPr lang="en-US" dirty="0"/>
          </a:p>
          <a:p>
            <a:r>
              <a:rPr lang="en-US" dirty="0"/>
              <a:t>QI Updates for 2025</a:t>
            </a:r>
          </a:p>
        </p:txBody>
      </p:sp>
    </p:spTree>
    <p:extLst>
      <p:ext uri="{BB962C8B-B14F-4D97-AF65-F5344CB8AC3E}">
        <p14:creationId xmlns:p14="http://schemas.microsoft.com/office/powerpoint/2010/main" val="3115599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20726-B648-0C20-F4BE-9260FFA9E8A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FFC1A8-EEC3-D605-C934-2B0C1B6964EE}"/>
              </a:ext>
            </a:extLst>
          </p:cNvPr>
          <p:cNvSpPr>
            <a:spLocks noGrp="1"/>
          </p:cNvSpPr>
          <p:nvPr>
            <p:ph idx="1"/>
          </p:nvPr>
        </p:nvSpPr>
        <p:spPr>
          <a:xfrm>
            <a:off x="626649" y="1544931"/>
            <a:ext cx="10515600" cy="4351338"/>
          </a:xfrm>
        </p:spPr>
        <p:txBody>
          <a:bodyPr>
            <a:normAutofit/>
          </a:bodyPr>
          <a:lstStyle/>
          <a:p>
            <a:pPr lvl="1">
              <a:buFont typeface="Wingdings" panose="05000000000000000000" pitchFamily="2" charset="2"/>
              <a:buChar char="Ø"/>
            </a:pPr>
            <a:endParaRPr lang="en-US" sz="2000" dirty="0"/>
          </a:p>
          <a:p>
            <a:pPr lvl="1">
              <a:buFont typeface="Wingdings" panose="05000000000000000000" pitchFamily="2" charset="2"/>
              <a:buChar char="Ø"/>
            </a:pPr>
            <a:endParaRPr lang="en-US" sz="2000" dirty="0"/>
          </a:p>
          <a:p>
            <a:endParaRPr lang="en-US" dirty="0"/>
          </a:p>
          <a:p>
            <a:endParaRPr lang="en-US" dirty="0"/>
          </a:p>
        </p:txBody>
      </p:sp>
      <p:pic>
        <p:nvPicPr>
          <p:cNvPr id="2" name="Google Shape;96;p2">
            <a:extLst>
              <a:ext uri="{FF2B5EF4-FFF2-40B4-BE49-F238E27FC236}">
                <a16:creationId xmlns:a16="http://schemas.microsoft.com/office/drawing/2014/main" id="{439E49C5-C28E-717B-FC9D-17ACDEB86303}"/>
              </a:ext>
            </a:extLst>
          </p:cNvPr>
          <p:cNvPicPr preferRelativeResize="0"/>
          <p:nvPr/>
        </p:nvPicPr>
        <p:blipFill rotWithShape="1">
          <a:blip r:embed="rId3">
            <a:alphaModFix/>
          </a:blip>
          <a:srcRect r="76692" b="7328"/>
          <a:stretch/>
        </p:blipFill>
        <p:spPr>
          <a:xfrm>
            <a:off x="9350326" y="6365631"/>
            <a:ext cx="2841674" cy="492369"/>
          </a:xfrm>
          <a:prstGeom prst="rect">
            <a:avLst/>
          </a:prstGeom>
          <a:noFill/>
          <a:ln>
            <a:noFill/>
          </a:ln>
        </p:spPr>
      </p:pic>
      <p:pic>
        <p:nvPicPr>
          <p:cNvPr id="7" name="Picture 6">
            <a:extLst>
              <a:ext uri="{FF2B5EF4-FFF2-40B4-BE49-F238E27FC236}">
                <a16:creationId xmlns:a16="http://schemas.microsoft.com/office/drawing/2014/main" id="{9A83D969-EBF7-6C77-8DF8-0D40DE3130D4}"/>
              </a:ext>
            </a:extLst>
          </p:cNvPr>
          <p:cNvPicPr>
            <a:picLocks noChangeAspect="1"/>
          </p:cNvPicPr>
          <p:nvPr/>
        </p:nvPicPr>
        <p:blipFill rotWithShape="1">
          <a:blip r:embed="rId4"/>
          <a:srcRect l="57593" t="8425" r="6455" b="24058"/>
          <a:stretch/>
        </p:blipFill>
        <p:spPr>
          <a:xfrm>
            <a:off x="1049751" y="0"/>
            <a:ext cx="9591501" cy="6201152"/>
          </a:xfrm>
          <a:prstGeom prst="rect">
            <a:avLst/>
          </a:prstGeom>
        </p:spPr>
      </p:pic>
      <p:sp>
        <p:nvSpPr>
          <p:cNvPr id="15" name="TextBox 14">
            <a:extLst>
              <a:ext uri="{FF2B5EF4-FFF2-40B4-BE49-F238E27FC236}">
                <a16:creationId xmlns:a16="http://schemas.microsoft.com/office/drawing/2014/main" id="{D14368A1-E0FB-8DFC-C02D-93425F5BF91A}"/>
              </a:ext>
            </a:extLst>
          </p:cNvPr>
          <p:cNvSpPr txBox="1"/>
          <p:nvPr/>
        </p:nvSpPr>
        <p:spPr>
          <a:xfrm>
            <a:off x="1049751" y="706237"/>
            <a:ext cx="6096000" cy="369332"/>
          </a:xfrm>
          <a:prstGeom prst="rect">
            <a:avLst/>
          </a:prstGeom>
          <a:noFill/>
        </p:spPr>
        <p:txBody>
          <a:bodyPr wrap="square">
            <a:spAutoFit/>
          </a:bodyPr>
          <a:lstStyle/>
          <a:p>
            <a:r>
              <a:rPr lang="en-US" dirty="0">
                <a:hlinkClick r:id="rId5"/>
              </a:rPr>
              <a:t>https://herniacalc.com/welcome/</a:t>
            </a:r>
            <a:endParaRPr lang="en-US" dirty="0"/>
          </a:p>
        </p:txBody>
      </p:sp>
      <p:sp>
        <p:nvSpPr>
          <p:cNvPr id="17" name="TextBox 16">
            <a:extLst>
              <a:ext uri="{FF2B5EF4-FFF2-40B4-BE49-F238E27FC236}">
                <a16:creationId xmlns:a16="http://schemas.microsoft.com/office/drawing/2014/main" id="{AA527C57-73EF-FEB0-B61C-967170AF994F}"/>
              </a:ext>
            </a:extLst>
          </p:cNvPr>
          <p:cNvSpPr txBox="1"/>
          <p:nvPr/>
        </p:nvSpPr>
        <p:spPr>
          <a:xfrm>
            <a:off x="1049751" y="1075569"/>
            <a:ext cx="6096000" cy="369332"/>
          </a:xfrm>
          <a:prstGeom prst="rect">
            <a:avLst/>
          </a:prstGeom>
          <a:noFill/>
        </p:spPr>
        <p:txBody>
          <a:bodyPr wrap="square">
            <a:spAutoFit/>
          </a:bodyPr>
          <a:lstStyle/>
          <a:p>
            <a:r>
              <a:rPr lang="en-US" dirty="0">
                <a:hlinkClick r:id="rId6"/>
              </a:rPr>
              <a:t>https://herniacalc.com/dashboard/</a:t>
            </a:r>
            <a:endParaRPr lang="en-US" dirty="0"/>
          </a:p>
        </p:txBody>
      </p:sp>
    </p:spTree>
    <p:extLst>
      <p:ext uri="{BB962C8B-B14F-4D97-AF65-F5344CB8AC3E}">
        <p14:creationId xmlns:p14="http://schemas.microsoft.com/office/powerpoint/2010/main" val="4005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7D8EE-EF33-D347-1D48-BDCC3812A67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2CD505-C668-BD23-B303-32B586644765}"/>
              </a:ext>
            </a:extLst>
          </p:cNvPr>
          <p:cNvSpPr>
            <a:spLocks noGrp="1"/>
          </p:cNvSpPr>
          <p:nvPr>
            <p:ph idx="1"/>
          </p:nvPr>
        </p:nvSpPr>
        <p:spPr>
          <a:xfrm>
            <a:off x="626649" y="1544931"/>
            <a:ext cx="10515600" cy="4351338"/>
          </a:xfrm>
        </p:spPr>
        <p:txBody>
          <a:bodyPr>
            <a:normAutofit/>
          </a:bodyPr>
          <a:lstStyle/>
          <a:p>
            <a:pPr lvl="1">
              <a:buFont typeface="Wingdings" panose="05000000000000000000" pitchFamily="2" charset="2"/>
              <a:buChar char="Ø"/>
            </a:pPr>
            <a:endParaRPr lang="en-US" sz="2000" dirty="0"/>
          </a:p>
          <a:p>
            <a:pPr lvl="1">
              <a:buFont typeface="Wingdings" panose="05000000000000000000" pitchFamily="2" charset="2"/>
              <a:buChar char="Ø"/>
            </a:pPr>
            <a:endParaRPr lang="en-US" sz="2000" dirty="0"/>
          </a:p>
          <a:p>
            <a:endParaRPr lang="en-US" dirty="0"/>
          </a:p>
          <a:p>
            <a:endParaRPr lang="en-US" dirty="0"/>
          </a:p>
        </p:txBody>
      </p:sp>
      <p:sp>
        <p:nvSpPr>
          <p:cNvPr id="11" name="TextBox 10">
            <a:extLst>
              <a:ext uri="{FF2B5EF4-FFF2-40B4-BE49-F238E27FC236}">
                <a16:creationId xmlns:a16="http://schemas.microsoft.com/office/drawing/2014/main" id="{4FFE7B6B-0559-6AC3-CAF0-779653F8BE55}"/>
              </a:ext>
            </a:extLst>
          </p:cNvPr>
          <p:cNvSpPr txBox="1"/>
          <p:nvPr/>
        </p:nvSpPr>
        <p:spPr>
          <a:xfrm>
            <a:off x="345863" y="402647"/>
            <a:ext cx="11077171" cy="769441"/>
          </a:xfrm>
          <a:prstGeom prst="rect">
            <a:avLst/>
          </a:prstGeom>
          <a:noFill/>
        </p:spPr>
        <p:txBody>
          <a:bodyPr wrap="square" rtlCol="0">
            <a:spAutoFit/>
          </a:bodyPr>
          <a:lstStyle/>
          <a:p>
            <a:r>
              <a:rPr lang="en-US" sz="4400" dirty="0">
                <a:latin typeface="Gill Sans Nova" panose="020B0602020104020203" pitchFamily="34" charset="0"/>
              </a:rPr>
              <a:t>Addressing knowledge and resources</a:t>
            </a:r>
          </a:p>
        </p:txBody>
      </p:sp>
      <p:pic>
        <p:nvPicPr>
          <p:cNvPr id="5" name="Picture 4">
            <a:extLst>
              <a:ext uri="{FF2B5EF4-FFF2-40B4-BE49-F238E27FC236}">
                <a16:creationId xmlns:a16="http://schemas.microsoft.com/office/drawing/2014/main" id="{753EDC30-F5DC-C75D-940C-3EAD45FDF3FA}"/>
              </a:ext>
            </a:extLst>
          </p:cNvPr>
          <p:cNvPicPr>
            <a:picLocks noChangeAspect="1"/>
          </p:cNvPicPr>
          <p:nvPr/>
        </p:nvPicPr>
        <p:blipFill rotWithShape="1">
          <a:blip r:embed="rId3"/>
          <a:srcRect l="56731" t="8524" r="8610" b="18300"/>
          <a:stretch/>
        </p:blipFill>
        <p:spPr>
          <a:xfrm>
            <a:off x="199291" y="1406769"/>
            <a:ext cx="6176566" cy="4489500"/>
          </a:xfrm>
          <a:prstGeom prst="rect">
            <a:avLst/>
          </a:prstGeom>
        </p:spPr>
      </p:pic>
      <p:pic>
        <p:nvPicPr>
          <p:cNvPr id="8" name="Picture 7">
            <a:extLst>
              <a:ext uri="{FF2B5EF4-FFF2-40B4-BE49-F238E27FC236}">
                <a16:creationId xmlns:a16="http://schemas.microsoft.com/office/drawing/2014/main" id="{939E43B2-842C-0B4C-3620-2C3FEBCD8FBA}"/>
              </a:ext>
            </a:extLst>
          </p:cNvPr>
          <p:cNvPicPr>
            <a:picLocks noChangeAspect="1"/>
          </p:cNvPicPr>
          <p:nvPr/>
        </p:nvPicPr>
        <p:blipFill rotWithShape="1">
          <a:blip r:embed="rId4"/>
          <a:srcRect l="60769" t="15786" r="10480" b="19138"/>
          <a:stretch/>
        </p:blipFill>
        <p:spPr>
          <a:xfrm>
            <a:off x="6408802" y="1544931"/>
            <a:ext cx="5583907" cy="4351338"/>
          </a:xfrm>
          <a:prstGeom prst="rect">
            <a:avLst/>
          </a:prstGeom>
        </p:spPr>
      </p:pic>
      <p:sp>
        <p:nvSpPr>
          <p:cNvPr id="6" name="TextBox 5">
            <a:extLst>
              <a:ext uri="{FF2B5EF4-FFF2-40B4-BE49-F238E27FC236}">
                <a16:creationId xmlns:a16="http://schemas.microsoft.com/office/drawing/2014/main" id="{E6E6AC76-8B2A-5923-E5F6-A164CDE0189A}"/>
              </a:ext>
            </a:extLst>
          </p:cNvPr>
          <p:cNvSpPr txBox="1"/>
          <p:nvPr/>
        </p:nvSpPr>
        <p:spPr>
          <a:xfrm>
            <a:off x="8944709" y="148900"/>
            <a:ext cx="6096000" cy="369332"/>
          </a:xfrm>
          <a:prstGeom prst="rect">
            <a:avLst/>
          </a:prstGeom>
          <a:noFill/>
        </p:spPr>
        <p:txBody>
          <a:bodyPr wrap="square">
            <a:spAutoFit/>
          </a:bodyPr>
          <a:lstStyle/>
          <a:p>
            <a:r>
              <a:rPr lang="en-US" dirty="0"/>
              <a:t>https://herniacalc.com/welcome</a:t>
            </a:r>
          </a:p>
        </p:txBody>
      </p:sp>
    </p:spTree>
    <p:extLst>
      <p:ext uri="{BB962C8B-B14F-4D97-AF65-F5344CB8AC3E}">
        <p14:creationId xmlns:p14="http://schemas.microsoft.com/office/powerpoint/2010/main" val="1648178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68A0-7A81-7385-A51D-E087499A7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4A0A3-6934-6E6C-993F-D5DC84EB11F8}"/>
              </a:ext>
            </a:extLst>
          </p:cNvPr>
          <p:cNvSpPr>
            <a:spLocks noGrp="1"/>
          </p:cNvSpPr>
          <p:nvPr>
            <p:ph type="title"/>
          </p:nvPr>
        </p:nvSpPr>
        <p:spPr/>
        <p:txBody>
          <a:bodyPr/>
          <a:lstStyle/>
          <a:p>
            <a:r>
              <a:rPr lang="en-US" dirty="0"/>
              <a:t>Risk communication </a:t>
            </a:r>
          </a:p>
        </p:txBody>
      </p:sp>
      <p:sp>
        <p:nvSpPr>
          <p:cNvPr id="3" name="Content Placeholder 2">
            <a:extLst>
              <a:ext uri="{FF2B5EF4-FFF2-40B4-BE49-F238E27FC236}">
                <a16:creationId xmlns:a16="http://schemas.microsoft.com/office/drawing/2014/main" id="{5B3BD053-137F-E961-39EF-D26F0BDD4B3A}"/>
              </a:ext>
            </a:extLst>
          </p:cNvPr>
          <p:cNvSpPr>
            <a:spLocks noGrp="1"/>
          </p:cNvSpPr>
          <p:nvPr>
            <p:ph idx="1"/>
          </p:nvPr>
        </p:nvSpPr>
        <p:spPr>
          <a:xfrm>
            <a:off x="838200" y="1384950"/>
            <a:ext cx="2314074" cy="4351338"/>
          </a:xfrm>
        </p:spPr>
        <p:txBody>
          <a:bodyPr/>
          <a:lstStyle/>
          <a:p>
            <a:r>
              <a:rPr lang="en-US" dirty="0" err="1">
                <a:hlinkClick r:id="rId3"/>
              </a:rPr>
              <a:t>Heroiq</a:t>
            </a:r>
            <a:r>
              <a:rPr lang="en-US" dirty="0">
                <a:hlinkClick r:id="rId3"/>
              </a:rPr>
              <a:t> Calculator – </a:t>
            </a:r>
            <a:r>
              <a:rPr lang="en-US" dirty="0" err="1">
                <a:hlinkClick r:id="rId3"/>
              </a:rPr>
              <a:t>Heroiq</a:t>
            </a:r>
            <a:r>
              <a:rPr lang="en-US" dirty="0">
                <a:hlinkClick r:id="rId3"/>
              </a:rPr>
              <a:t> Platform</a:t>
            </a:r>
            <a:endParaRPr lang="en-US" dirty="0"/>
          </a:p>
        </p:txBody>
      </p:sp>
      <p:pic>
        <p:nvPicPr>
          <p:cNvPr id="6" name="Picture 5">
            <a:extLst>
              <a:ext uri="{FF2B5EF4-FFF2-40B4-BE49-F238E27FC236}">
                <a16:creationId xmlns:a16="http://schemas.microsoft.com/office/drawing/2014/main" id="{F5E43DD3-1268-02D3-1C70-DEBC98C7CC82}"/>
              </a:ext>
            </a:extLst>
          </p:cNvPr>
          <p:cNvPicPr>
            <a:picLocks noChangeAspect="1"/>
          </p:cNvPicPr>
          <p:nvPr/>
        </p:nvPicPr>
        <p:blipFill rotWithShape="1">
          <a:blip r:embed="rId4"/>
          <a:srcRect l="60691" t="21021" r="6875" b="23487"/>
          <a:stretch/>
        </p:blipFill>
        <p:spPr>
          <a:xfrm>
            <a:off x="3693693" y="1345730"/>
            <a:ext cx="8039619" cy="4735516"/>
          </a:xfrm>
          <a:prstGeom prst="rect">
            <a:avLst/>
          </a:prstGeom>
        </p:spPr>
      </p:pic>
    </p:spTree>
    <p:extLst>
      <p:ext uri="{BB962C8B-B14F-4D97-AF65-F5344CB8AC3E}">
        <p14:creationId xmlns:p14="http://schemas.microsoft.com/office/powerpoint/2010/main" val="25799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EB70-A904-9153-B7EB-D69CB01A694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30C3E94-EB59-9182-CEC8-D2D436A72282}"/>
              </a:ext>
            </a:extLst>
          </p:cNvPr>
          <p:cNvSpPr/>
          <p:nvPr/>
        </p:nvSpPr>
        <p:spPr>
          <a:xfrm>
            <a:off x="0" y="6252210"/>
            <a:ext cx="12192000" cy="605790"/>
          </a:xfrm>
          <a:prstGeom prst="rect">
            <a:avLst/>
          </a:prstGeom>
          <a:gradFill flip="none" rotWithShape="1">
            <a:gsLst>
              <a:gs pos="1700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DE8AFD18-AF6A-ED61-4421-1D332CF4122F}"/>
              </a:ext>
            </a:extLst>
          </p:cNvPr>
          <p:cNvPicPr>
            <a:picLocks noChangeAspect="1"/>
          </p:cNvPicPr>
          <p:nvPr/>
        </p:nvPicPr>
        <p:blipFill rotWithShape="1">
          <a:blip r:embed="rId3">
            <a:extLst>
              <a:ext uri="{28A0092B-C50C-407E-A947-70E740481C1C}">
                <a14:useLocalDpi xmlns:a14="http://schemas.microsoft.com/office/drawing/2010/main" val="0"/>
              </a:ext>
            </a:extLst>
          </a:blip>
          <a:srcRect b="31158"/>
          <a:stretch/>
        </p:blipFill>
        <p:spPr>
          <a:xfrm>
            <a:off x="92708" y="6358890"/>
            <a:ext cx="1800241" cy="476250"/>
          </a:xfrm>
          <a:prstGeom prst="rect">
            <a:avLst/>
          </a:prstGeom>
        </p:spPr>
      </p:pic>
      <p:sp>
        <p:nvSpPr>
          <p:cNvPr id="18" name="Rectangle 17">
            <a:extLst>
              <a:ext uri="{FF2B5EF4-FFF2-40B4-BE49-F238E27FC236}">
                <a16:creationId xmlns:a16="http://schemas.microsoft.com/office/drawing/2014/main" id="{844B9CD9-0384-824D-D4DE-1241BEB8CF1C}"/>
              </a:ext>
            </a:extLst>
          </p:cNvPr>
          <p:cNvSpPr/>
          <p:nvPr/>
        </p:nvSpPr>
        <p:spPr>
          <a:xfrm>
            <a:off x="0" y="6210300"/>
            <a:ext cx="12192000" cy="102870"/>
          </a:xfrm>
          <a:prstGeom prst="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51DDC7-0078-0B81-E64E-3EE2B3877B41}"/>
              </a:ext>
            </a:extLst>
          </p:cNvPr>
          <p:cNvSpPr/>
          <p:nvPr/>
        </p:nvSpPr>
        <p:spPr>
          <a:xfrm flipH="1">
            <a:off x="732974" y="1063356"/>
            <a:ext cx="8265886" cy="45719"/>
          </a:xfrm>
          <a:prstGeom prst="rect">
            <a:avLst/>
          </a:prstGeom>
          <a:gradFill flip="none" rotWithShape="1">
            <a:gsLst>
              <a:gs pos="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44EA25-D137-ACB4-EFB3-B23E6FC4BE2C}"/>
              </a:ext>
            </a:extLst>
          </p:cNvPr>
          <p:cNvSpPr>
            <a:spLocks noGrp="1"/>
          </p:cNvSpPr>
          <p:nvPr>
            <p:ph type="title"/>
          </p:nvPr>
        </p:nvSpPr>
        <p:spPr>
          <a:xfrm>
            <a:off x="838199" y="365126"/>
            <a:ext cx="10938933" cy="915669"/>
          </a:xfrm>
        </p:spPr>
        <p:txBody>
          <a:bodyPr>
            <a:normAutofit/>
          </a:bodyPr>
          <a:lstStyle/>
          <a:p>
            <a:r>
              <a:rPr lang="en-US" dirty="0"/>
              <a:t>5. Implementation Goals</a:t>
            </a:r>
          </a:p>
        </p:txBody>
      </p:sp>
      <p:sp>
        <p:nvSpPr>
          <p:cNvPr id="3" name="Content Placeholder 2">
            <a:extLst>
              <a:ext uri="{FF2B5EF4-FFF2-40B4-BE49-F238E27FC236}">
                <a16:creationId xmlns:a16="http://schemas.microsoft.com/office/drawing/2014/main" id="{5E4ADB09-42E1-A311-BBA1-2C8080715280}"/>
              </a:ext>
            </a:extLst>
          </p:cNvPr>
          <p:cNvSpPr>
            <a:spLocks noGrp="1"/>
          </p:cNvSpPr>
          <p:nvPr>
            <p:ph idx="1"/>
          </p:nvPr>
        </p:nvSpPr>
        <p:spPr>
          <a:xfrm>
            <a:off x="625549" y="1443306"/>
            <a:ext cx="10515600" cy="4351338"/>
          </a:xfrm>
        </p:spPr>
        <p:txBody>
          <a:bodyPr>
            <a:noAutofit/>
          </a:bodyPr>
          <a:lstStyle/>
          <a:p>
            <a:pPr>
              <a:lnSpc>
                <a:spcPct val="107000"/>
              </a:lnSpc>
              <a:spcBef>
                <a:spcPts val="0"/>
              </a:spcBef>
            </a:pPr>
            <a:r>
              <a:rPr lang="en-US" sz="3600" dirty="0">
                <a:latin typeface="+mj-lt"/>
              </a:rPr>
              <a:t>The 2025 goal would be the use of the tool &gt;50% of the time.</a:t>
            </a:r>
          </a:p>
          <a:p>
            <a:pPr>
              <a:lnSpc>
                <a:spcPct val="107000"/>
              </a:lnSpc>
              <a:spcBef>
                <a:spcPts val="0"/>
              </a:spcBef>
            </a:pPr>
            <a:endParaRPr lang="en-US" sz="3600" dirty="0">
              <a:latin typeface="+mj-lt"/>
            </a:endParaRPr>
          </a:p>
          <a:p>
            <a:pPr>
              <a:lnSpc>
                <a:spcPct val="107000"/>
              </a:lnSpc>
              <a:spcBef>
                <a:spcPts val="0"/>
              </a:spcBef>
            </a:pPr>
            <a:r>
              <a:rPr lang="en-US" sz="3600" dirty="0">
                <a:latin typeface="+mj-lt"/>
              </a:rPr>
              <a:t>Measurement starts 4/1/2025 cases</a:t>
            </a:r>
          </a:p>
          <a:p>
            <a:pPr>
              <a:lnSpc>
                <a:spcPct val="107000"/>
              </a:lnSpc>
              <a:spcBef>
                <a:spcPts val="0"/>
              </a:spcBef>
            </a:pPr>
            <a:endParaRPr lang="en-US" sz="3600" kern="0" dirty="0">
              <a:solidFill>
                <a:srgbClr val="000000"/>
              </a:solidFill>
              <a:effectLst/>
              <a:latin typeface="Calibri Light" panose="020F0302020204030204" pitchFamily="34" charset="0"/>
              <a:ea typeface="Times New Roman" panose="02020603050405020304" pitchFamily="18" charset="0"/>
            </a:endParaRPr>
          </a:p>
          <a:p>
            <a:pPr lvl="1">
              <a:lnSpc>
                <a:spcPct val="107000"/>
              </a:lnSpc>
              <a:spcBef>
                <a:spcPts val="600"/>
              </a:spcBef>
              <a:spcAft>
                <a:spcPts val="600"/>
              </a:spcAft>
            </a:pPr>
            <a:endParaRPr lang="en-US" dirty="0"/>
          </a:p>
        </p:txBody>
      </p:sp>
      <p:pic>
        <p:nvPicPr>
          <p:cNvPr id="8" name="Picture 7">
            <a:extLst>
              <a:ext uri="{FF2B5EF4-FFF2-40B4-BE49-F238E27FC236}">
                <a16:creationId xmlns:a16="http://schemas.microsoft.com/office/drawing/2014/main" id="{49D53097-2B0C-2D31-EECF-843267A56B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200" y="6200058"/>
            <a:ext cx="1828800" cy="655320"/>
          </a:xfrm>
          <a:prstGeom prst="rect">
            <a:avLst/>
          </a:prstGeom>
        </p:spPr>
      </p:pic>
    </p:spTree>
    <p:extLst>
      <p:ext uri="{BB962C8B-B14F-4D97-AF65-F5344CB8AC3E}">
        <p14:creationId xmlns:p14="http://schemas.microsoft.com/office/powerpoint/2010/main" val="2846355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48F72-58CD-41D0-D427-FBB177452A0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9514987-8084-D2BB-ED7C-7D38D0B37769}"/>
              </a:ext>
            </a:extLst>
          </p:cNvPr>
          <p:cNvSpPr/>
          <p:nvPr/>
        </p:nvSpPr>
        <p:spPr>
          <a:xfrm>
            <a:off x="0" y="6252210"/>
            <a:ext cx="12192000" cy="605790"/>
          </a:xfrm>
          <a:prstGeom prst="rect">
            <a:avLst/>
          </a:prstGeom>
          <a:gradFill flip="none" rotWithShape="1">
            <a:gsLst>
              <a:gs pos="1700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B6792617-6C67-0A50-0DEB-3723ACC0C854}"/>
              </a:ext>
            </a:extLst>
          </p:cNvPr>
          <p:cNvPicPr>
            <a:picLocks noChangeAspect="1"/>
          </p:cNvPicPr>
          <p:nvPr/>
        </p:nvPicPr>
        <p:blipFill rotWithShape="1">
          <a:blip r:embed="rId3">
            <a:extLst>
              <a:ext uri="{28A0092B-C50C-407E-A947-70E740481C1C}">
                <a14:useLocalDpi xmlns:a14="http://schemas.microsoft.com/office/drawing/2010/main" val="0"/>
              </a:ext>
            </a:extLst>
          </a:blip>
          <a:srcRect b="31158"/>
          <a:stretch/>
        </p:blipFill>
        <p:spPr>
          <a:xfrm>
            <a:off x="92708" y="6358890"/>
            <a:ext cx="1800241" cy="476250"/>
          </a:xfrm>
          <a:prstGeom prst="rect">
            <a:avLst/>
          </a:prstGeom>
        </p:spPr>
      </p:pic>
      <p:sp>
        <p:nvSpPr>
          <p:cNvPr id="18" name="Rectangle 17">
            <a:extLst>
              <a:ext uri="{FF2B5EF4-FFF2-40B4-BE49-F238E27FC236}">
                <a16:creationId xmlns:a16="http://schemas.microsoft.com/office/drawing/2014/main" id="{8645F563-AF1C-5352-956F-A24F230A9E1E}"/>
              </a:ext>
            </a:extLst>
          </p:cNvPr>
          <p:cNvSpPr/>
          <p:nvPr/>
        </p:nvSpPr>
        <p:spPr>
          <a:xfrm>
            <a:off x="0" y="6210300"/>
            <a:ext cx="12192000" cy="102870"/>
          </a:xfrm>
          <a:prstGeom prst="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E9182C-A62C-23BE-CFCA-94534531FD29}"/>
              </a:ext>
            </a:extLst>
          </p:cNvPr>
          <p:cNvSpPr/>
          <p:nvPr/>
        </p:nvSpPr>
        <p:spPr>
          <a:xfrm flipH="1">
            <a:off x="732974" y="1063356"/>
            <a:ext cx="8265886" cy="45719"/>
          </a:xfrm>
          <a:prstGeom prst="rect">
            <a:avLst/>
          </a:prstGeom>
          <a:gradFill flip="none" rotWithShape="1">
            <a:gsLst>
              <a:gs pos="0">
                <a:schemeClr val="accent1">
                  <a:lumMod val="5000"/>
                  <a:lumOff val="95000"/>
                </a:schemeClr>
              </a:gs>
              <a:gs pos="7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AC296C-A946-5F44-3A5E-5BA5E409BE3F}"/>
              </a:ext>
            </a:extLst>
          </p:cNvPr>
          <p:cNvSpPr>
            <a:spLocks noGrp="1"/>
          </p:cNvSpPr>
          <p:nvPr>
            <p:ph type="title"/>
          </p:nvPr>
        </p:nvSpPr>
        <p:spPr>
          <a:xfrm>
            <a:off x="838199" y="365126"/>
            <a:ext cx="10938933" cy="915669"/>
          </a:xfrm>
        </p:spPr>
        <p:txBody>
          <a:bodyPr>
            <a:normAutofit/>
          </a:bodyPr>
          <a:lstStyle/>
          <a:p>
            <a:r>
              <a:rPr lang="en-US" dirty="0"/>
              <a:t>CPT codes included-Hernia 2025</a:t>
            </a:r>
          </a:p>
        </p:txBody>
      </p:sp>
      <p:sp>
        <p:nvSpPr>
          <p:cNvPr id="3" name="Content Placeholder 2">
            <a:extLst>
              <a:ext uri="{FF2B5EF4-FFF2-40B4-BE49-F238E27FC236}">
                <a16:creationId xmlns:a16="http://schemas.microsoft.com/office/drawing/2014/main" id="{AF52D407-08F1-6743-12A6-9C635338E483}"/>
              </a:ext>
            </a:extLst>
          </p:cNvPr>
          <p:cNvSpPr>
            <a:spLocks noGrp="1"/>
          </p:cNvSpPr>
          <p:nvPr>
            <p:ph idx="1"/>
          </p:nvPr>
        </p:nvSpPr>
        <p:spPr>
          <a:xfrm>
            <a:off x="625549" y="1443306"/>
            <a:ext cx="10515600" cy="4351338"/>
          </a:xfrm>
        </p:spPr>
        <p:txBody>
          <a:bodyPr>
            <a:noAutofit/>
          </a:bodyPr>
          <a:lstStyle/>
          <a:p>
            <a:pPr>
              <a:lnSpc>
                <a:spcPct val="107000"/>
              </a:lnSpc>
              <a:spcBef>
                <a:spcPts val="0"/>
              </a:spcBef>
            </a:pPr>
            <a:endParaRPr lang="en-US" sz="3600" kern="0" dirty="0">
              <a:solidFill>
                <a:srgbClr val="000000"/>
              </a:solidFill>
              <a:effectLst/>
              <a:latin typeface="Calibri Light" panose="020F0302020204030204" pitchFamily="34" charset="0"/>
              <a:ea typeface="Times New Roman" panose="02020603050405020304" pitchFamily="18" charset="0"/>
            </a:endParaRPr>
          </a:p>
          <a:p>
            <a:pPr lvl="1">
              <a:lnSpc>
                <a:spcPct val="107000"/>
              </a:lnSpc>
              <a:spcBef>
                <a:spcPts val="600"/>
              </a:spcBef>
              <a:spcAft>
                <a:spcPts val="600"/>
              </a:spcAft>
            </a:pPr>
            <a:endParaRPr lang="en-US" dirty="0"/>
          </a:p>
        </p:txBody>
      </p:sp>
      <p:pic>
        <p:nvPicPr>
          <p:cNvPr id="8" name="Picture 7">
            <a:extLst>
              <a:ext uri="{FF2B5EF4-FFF2-40B4-BE49-F238E27FC236}">
                <a16:creationId xmlns:a16="http://schemas.microsoft.com/office/drawing/2014/main" id="{FFBEEB95-9C82-09E2-B28F-8498B53C9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200" y="6200058"/>
            <a:ext cx="1828800" cy="655320"/>
          </a:xfrm>
          <a:prstGeom prst="rect">
            <a:avLst/>
          </a:prstGeom>
        </p:spPr>
      </p:pic>
      <p:pic>
        <p:nvPicPr>
          <p:cNvPr id="5" name="Picture 4">
            <a:extLst>
              <a:ext uri="{FF2B5EF4-FFF2-40B4-BE49-F238E27FC236}">
                <a16:creationId xmlns:a16="http://schemas.microsoft.com/office/drawing/2014/main" id="{AC68BE4E-F9FF-D1BA-A1F3-2E074F4ECC7E}"/>
              </a:ext>
            </a:extLst>
          </p:cNvPr>
          <p:cNvPicPr>
            <a:picLocks noChangeAspect="1"/>
          </p:cNvPicPr>
          <p:nvPr/>
        </p:nvPicPr>
        <p:blipFill>
          <a:blip r:embed="rId5"/>
          <a:stretch>
            <a:fillRect/>
          </a:stretch>
        </p:blipFill>
        <p:spPr>
          <a:xfrm>
            <a:off x="2216093" y="1443306"/>
            <a:ext cx="7334511" cy="3725868"/>
          </a:xfrm>
          <a:prstGeom prst="rect">
            <a:avLst/>
          </a:prstGeom>
        </p:spPr>
      </p:pic>
    </p:spTree>
    <p:extLst>
      <p:ext uri="{BB962C8B-B14F-4D97-AF65-F5344CB8AC3E}">
        <p14:creationId xmlns:p14="http://schemas.microsoft.com/office/powerpoint/2010/main" val="1419864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2257D-B040-EAC4-6455-625C0833420D}"/>
              </a:ext>
            </a:extLst>
          </p:cNvPr>
          <p:cNvSpPr>
            <a:spLocks noGrp="1"/>
          </p:cNvSpPr>
          <p:nvPr>
            <p:ph type="title"/>
          </p:nvPr>
        </p:nvSpPr>
        <p:spPr>
          <a:xfrm>
            <a:off x="640080" y="380705"/>
            <a:ext cx="4368602" cy="1901505"/>
          </a:xfrm>
        </p:spPr>
        <p:txBody>
          <a:bodyPr anchor="b">
            <a:noAutofit/>
          </a:bodyPr>
          <a:lstStyle/>
          <a:p>
            <a:r>
              <a:rPr lang="en-US" sz="3600" dirty="0"/>
              <a:t>What else is on the P4P Scorecard? </a:t>
            </a:r>
            <a:br>
              <a:rPr lang="en-US" sz="3600" dirty="0"/>
            </a:br>
            <a:r>
              <a:rPr lang="en-US" sz="3600" dirty="0"/>
              <a:t>Updated version on the website</a:t>
            </a:r>
          </a:p>
        </p:txBody>
      </p:sp>
      <p:sp>
        <p:nvSpPr>
          <p:cNvPr id="3" name="Content Placeholder 2">
            <a:extLst>
              <a:ext uri="{FF2B5EF4-FFF2-40B4-BE49-F238E27FC236}">
                <a16:creationId xmlns:a16="http://schemas.microsoft.com/office/drawing/2014/main" id="{6BBCB3AD-F229-E5AD-7A7B-3170292F1F35}"/>
              </a:ext>
            </a:extLst>
          </p:cNvPr>
          <p:cNvSpPr>
            <a:spLocks noGrp="1"/>
          </p:cNvSpPr>
          <p:nvPr>
            <p:ph idx="1"/>
          </p:nvPr>
        </p:nvSpPr>
        <p:spPr>
          <a:xfrm>
            <a:off x="687493" y="2229432"/>
            <a:ext cx="4770120" cy="3985101"/>
          </a:xfrm>
        </p:spPr>
        <p:txBody>
          <a:bodyPr>
            <a:normAutofit fontScale="92500" lnSpcReduction="10000"/>
          </a:bodyPr>
          <a:lstStyle/>
          <a:p>
            <a:r>
              <a:rPr lang="en-US" sz="2400" dirty="0"/>
              <a:t>SCQR/SC </a:t>
            </a:r>
            <a:r>
              <a:rPr lang="en-US" sz="2400" b="1" dirty="0"/>
              <a:t>Collaborative Meetings </a:t>
            </a:r>
          </a:p>
          <a:p>
            <a:r>
              <a:rPr lang="en-US" sz="2400" dirty="0"/>
              <a:t>SCQR </a:t>
            </a:r>
            <a:r>
              <a:rPr lang="en-US" sz="2400" b="1" dirty="0"/>
              <a:t>Conference Calls</a:t>
            </a:r>
          </a:p>
          <a:p>
            <a:r>
              <a:rPr lang="en-US" sz="2400" dirty="0"/>
              <a:t>SCQR/SC </a:t>
            </a:r>
            <a:r>
              <a:rPr lang="en-US" sz="2400" b="1" dirty="0"/>
              <a:t>Engagement</a:t>
            </a:r>
            <a:r>
              <a:rPr lang="en-US" sz="2400" dirty="0"/>
              <a:t> (see requirements document on MSQC 2025 QI webpage)</a:t>
            </a:r>
          </a:p>
          <a:p>
            <a:r>
              <a:rPr lang="en-US" sz="2400" dirty="0"/>
              <a:t>Completeness of Data</a:t>
            </a:r>
          </a:p>
          <a:p>
            <a:pPr lvl="1"/>
            <a:r>
              <a:rPr lang="en-US" b="1" dirty="0"/>
              <a:t>Sampled and incomplete </a:t>
            </a:r>
            <a:r>
              <a:rPr lang="en-US" u="sng" dirty="0"/>
              <a:t>&lt;</a:t>
            </a:r>
            <a:r>
              <a:rPr lang="en-US" dirty="0"/>
              <a:t> 0.5%</a:t>
            </a:r>
          </a:p>
          <a:p>
            <a:pPr marL="457200" lvl="1" indent="0">
              <a:buNone/>
            </a:pPr>
            <a:r>
              <a:rPr lang="en-US" dirty="0"/>
              <a:t>    and/or </a:t>
            </a:r>
          </a:p>
          <a:p>
            <a:pPr lvl="1"/>
            <a:r>
              <a:rPr lang="en-US" dirty="0"/>
              <a:t>Case abstraction </a:t>
            </a:r>
            <a:r>
              <a:rPr lang="en-US" b="1" dirty="0"/>
              <a:t>Audit</a:t>
            </a:r>
            <a:r>
              <a:rPr lang="en-US" dirty="0"/>
              <a:t> </a:t>
            </a:r>
            <a:r>
              <a:rPr lang="en-US" u="sng" dirty="0"/>
              <a:t>&gt;</a:t>
            </a:r>
            <a:r>
              <a:rPr lang="en-US" dirty="0"/>
              <a:t> 95%</a:t>
            </a:r>
          </a:p>
          <a:p>
            <a:pPr lvl="1"/>
            <a:r>
              <a:rPr lang="en-US" b="1" dirty="0"/>
              <a:t>Follow Up rate </a:t>
            </a:r>
            <a:r>
              <a:rPr lang="en-US" u="sng" dirty="0"/>
              <a:t>&gt;</a:t>
            </a:r>
            <a:r>
              <a:rPr lang="en-US" dirty="0"/>
              <a:t> 80% x 4 quarters</a:t>
            </a:r>
          </a:p>
          <a:p>
            <a:pPr lvl="1"/>
            <a:endParaRPr lang="en-US" sz="1700" dirty="0"/>
          </a:p>
          <a:p>
            <a:pPr lvl="1"/>
            <a:endParaRPr lang="en-US" sz="1700" dirty="0"/>
          </a:p>
          <a:p>
            <a:endParaRPr lang="en-US" sz="1700" dirty="0"/>
          </a:p>
        </p:txBody>
      </p:sp>
      <p:pic>
        <p:nvPicPr>
          <p:cNvPr id="6" name="Picture 5">
            <a:extLst>
              <a:ext uri="{FF2B5EF4-FFF2-40B4-BE49-F238E27FC236}">
                <a16:creationId xmlns:a16="http://schemas.microsoft.com/office/drawing/2014/main" id="{01948E6A-C520-EF83-0C2B-16F1CC09E6C3}"/>
              </a:ext>
            </a:extLst>
          </p:cNvPr>
          <p:cNvPicPr>
            <a:picLocks noChangeAspect="1"/>
          </p:cNvPicPr>
          <p:nvPr/>
        </p:nvPicPr>
        <p:blipFill>
          <a:blip r:embed="rId3"/>
          <a:srcRect l="11377" r="17658" b="-1"/>
          <a:stretch/>
        </p:blipFill>
        <p:spPr>
          <a:xfrm>
            <a:off x="5311703" y="237754"/>
            <a:ext cx="6369020" cy="643736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9584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2257D-B040-EAC4-6455-625C0833420D}"/>
              </a:ext>
            </a:extLst>
          </p:cNvPr>
          <p:cNvSpPr>
            <a:spLocks noGrp="1"/>
          </p:cNvSpPr>
          <p:nvPr>
            <p:ph type="title"/>
          </p:nvPr>
        </p:nvSpPr>
        <p:spPr>
          <a:xfrm>
            <a:off x="630936" y="457200"/>
            <a:ext cx="4343400" cy="1929384"/>
          </a:xfrm>
        </p:spPr>
        <p:txBody>
          <a:bodyPr anchor="ctr">
            <a:normAutofit/>
          </a:bodyPr>
          <a:lstStyle/>
          <a:p>
            <a:r>
              <a:rPr lang="en-US"/>
              <a:t>What else is on the P4P Scorecard? </a:t>
            </a:r>
          </a:p>
        </p:txBody>
      </p:sp>
      <p:sp>
        <p:nvSpPr>
          <p:cNvPr id="3" name="Content Placeholder 2">
            <a:extLst>
              <a:ext uri="{FF2B5EF4-FFF2-40B4-BE49-F238E27FC236}">
                <a16:creationId xmlns:a16="http://schemas.microsoft.com/office/drawing/2014/main" id="{6BBCB3AD-F229-E5AD-7A7B-3170292F1F35}"/>
              </a:ext>
            </a:extLst>
          </p:cNvPr>
          <p:cNvSpPr>
            <a:spLocks noGrp="1"/>
          </p:cNvSpPr>
          <p:nvPr>
            <p:ph idx="1"/>
          </p:nvPr>
        </p:nvSpPr>
        <p:spPr>
          <a:xfrm>
            <a:off x="5541263" y="457200"/>
            <a:ext cx="6007608" cy="1929384"/>
          </a:xfrm>
        </p:spPr>
        <p:txBody>
          <a:bodyPr anchor="ctr">
            <a:normAutofit fontScale="92500"/>
          </a:bodyPr>
          <a:lstStyle/>
          <a:p>
            <a:r>
              <a:rPr lang="en-US" sz="2200" b="1" dirty="0"/>
              <a:t>Bonus points </a:t>
            </a:r>
            <a:r>
              <a:rPr lang="en-US" sz="2200" dirty="0"/>
              <a:t>(applicable to participation points)</a:t>
            </a:r>
          </a:p>
          <a:p>
            <a:r>
              <a:rPr lang="en-US" sz="2200" b="1" dirty="0"/>
              <a:t>CWM</a:t>
            </a:r>
            <a:r>
              <a:rPr lang="en-US" sz="2200" dirty="0"/>
              <a:t> – collaborative and hospital measures</a:t>
            </a:r>
          </a:p>
          <a:p>
            <a:r>
              <a:rPr lang="en-US" sz="2200" b="1" dirty="0"/>
              <a:t>Document cancer variables </a:t>
            </a:r>
            <a:r>
              <a:rPr lang="en-US" sz="2200" dirty="0"/>
              <a:t>(see “documentation report” Dropbox QI folder for report)</a:t>
            </a:r>
          </a:p>
        </p:txBody>
      </p:sp>
      <p:pic>
        <p:nvPicPr>
          <p:cNvPr id="5" name="Picture 4" descr="A screenshot of a medical report&#10;&#10;Description automatically generated">
            <a:extLst>
              <a:ext uri="{FF2B5EF4-FFF2-40B4-BE49-F238E27FC236}">
                <a16:creationId xmlns:a16="http://schemas.microsoft.com/office/drawing/2014/main" id="{717CC8A0-41DB-CC1E-1EB3-D0ECB632423B}"/>
              </a:ext>
            </a:extLst>
          </p:cNvPr>
          <p:cNvPicPr>
            <a:picLocks noChangeAspect="1"/>
          </p:cNvPicPr>
          <p:nvPr/>
        </p:nvPicPr>
        <p:blipFill>
          <a:blip r:embed="rId3"/>
          <a:stretch>
            <a:fillRect/>
          </a:stretch>
        </p:blipFill>
        <p:spPr>
          <a:xfrm>
            <a:off x="466344" y="2611290"/>
            <a:ext cx="5468112" cy="3595283"/>
          </a:xfrm>
          <a:prstGeom prst="rect">
            <a:avLst/>
          </a:prstGeom>
        </p:spPr>
      </p:pic>
      <p:pic>
        <p:nvPicPr>
          <p:cNvPr id="9" name="Picture 8">
            <a:extLst>
              <a:ext uri="{FF2B5EF4-FFF2-40B4-BE49-F238E27FC236}">
                <a16:creationId xmlns:a16="http://schemas.microsoft.com/office/drawing/2014/main" id="{2973412D-0F93-48D3-FB8E-D01F46D8186A}"/>
              </a:ext>
            </a:extLst>
          </p:cNvPr>
          <p:cNvPicPr>
            <a:picLocks noChangeAspect="1"/>
          </p:cNvPicPr>
          <p:nvPr/>
        </p:nvPicPr>
        <p:blipFill>
          <a:blip r:embed="rId4"/>
          <a:stretch>
            <a:fillRect/>
          </a:stretch>
        </p:blipFill>
        <p:spPr>
          <a:xfrm>
            <a:off x="6254496" y="2795839"/>
            <a:ext cx="5468112" cy="3226186"/>
          </a:xfrm>
          <a:prstGeom prst="rect">
            <a:avLst/>
          </a:prstGeom>
        </p:spPr>
      </p:pic>
    </p:spTree>
    <p:extLst>
      <p:ext uri="{BB962C8B-B14F-4D97-AF65-F5344CB8AC3E}">
        <p14:creationId xmlns:p14="http://schemas.microsoft.com/office/powerpoint/2010/main" val="214329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44000"/>
          </a:blip>
          <a:stretch>
            <a:fillRect/>
          </a:stretch>
        </p:blipFill>
        <p:spPr>
          <a:xfrm>
            <a:off x="-568712" y="-7756"/>
            <a:ext cx="12980020" cy="6873511"/>
          </a:xfrm>
          <a:prstGeom prst="rect">
            <a:avLst/>
          </a:prstGeom>
        </p:spPr>
      </p:pic>
      <p:sp>
        <p:nvSpPr>
          <p:cNvPr id="2" name="Title 1"/>
          <p:cNvSpPr>
            <a:spLocks noGrp="1"/>
          </p:cNvSpPr>
          <p:nvPr>
            <p:ph type="title"/>
          </p:nvPr>
        </p:nvSpPr>
        <p:spPr>
          <a:xfrm>
            <a:off x="663498" y="2766217"/>
            <a:ext cx="10515600" cy="1325563"/>
          </a:xfrm>
        </p:spPr>
        <p:txBody>
          <a:bodyPr>
            <a:normAutofit fontScale="90000"/>
          </a:bodyPr>
          <a:lstStyle/>
          <a:p>
            <a:pPr algn="ctr"/>
            <a:r>
              <a:rPr lang="en-US" sz="6000" dirty="0">
                <a:latin typeface="+mn-lt"/>
              </a:rPr>
              <a:t>Thank You!</a:t>
            </a:r>
            <a:br>
              <a:rPr lang="en-US" sz="6000" dirty="0">
                <a:latin typeface="+mn-lt"/>
              </a:rPr>
            </a:br>
            <a:r>
              <a:rPr lang="en-US" sz="4000" dirty="0">
                <a:latin typeface="+mn-lt"/>
              </a:rPr>
              <a:t>dtelem@med.umich.edu</a:t>
            </a:r>
            <a:br>
              <a:rPr lang="en-US" sz="4000" dirty="0">
                <a:latin typeface="+mn-lt"/>
              </a:rPr>
            </a:br>
            <a:r>
              <a:rPr lang="en-US" sz="4000" dirty="0">
                <a:latin typeface="+mn-lt"/>
              </a:rPr>
              <a:t>aehlers@med.umich.edu</a:t>
            </a:r>
          </a:p>
        </p:txBody>
      </p:sp>
      <p:pic>
        <p:nvPicPr>
          <p:cNvPr id="3" name="Picture 2">
            <a:extLst>
              <a:ext uri="{FF2B5EF4-FFF2-40B4-BE49-F238E27FC236}">
                <a16:creationId xmlns:a16="http://schemas.microsoft.com/office/drawing/2014/main" id="{FA9157FD-3F34-41B8-87A6-93DFE40041E7}"/>
              </a:ext>
            </a:extLst>
          </p:cNvPr>
          <p:cNvPicPr>
            <a:picLocks noChangeAspect="1"/>
          </p:cNvPicPr>
          <p:nvPr/>
        </p:nvPicPr>
        <p:blipFill>
          <a:blip r:embed="rId4"/>
          <a:stretch>
            <a:fillRect/>
          </a:stretch>
        </p:blipFill>
        <p:spPr>
          <a:xfrm>
            <a:off x="121684" y="6315462"/>
            <a:ext cx="1714739" cy="571580"/>
          </a:xfrm>
          <a:prstGeom prst="rect">
            <a:avLst/>
          </a:prstGeom>
        </p:spPr>
      </p:pic>
      <p:sp>
        <p:nvSpPr>
          <p:cNvPr id="4" name="Rectangle 3">
            <a:extLst>
              <a:ext uri="{FF2B5EF4-FFF2-40B4-BE49-F238E27FC236}">
                <a16:creationId xmlns:a16="http://schemas.microsoft.com/office/drawing/2014/main" id="{AAAB164D-FB72-11A4-F3DB-78FBAF881BAA}"/>
              </a:ext>
            </a:extLst>
          </p:cNvPr>
          <p:cNvSpPr/>
          <p:nvPr/>
        </p:nvSpPr>
        <p:spPr>
          <a:xfrm>
            <a:off x="-127943" y="6178549"/>
            <a:ext cx="6497921" cy="803275"/>
          </a:xfrm>
          <a:prstGeom prst="rect">
            <a:avLst/>
          </a:prstGeom>
          <a:gradFill flip="none" rotWithShape="1">
            <a:gsLst>
              <a:gs pos="0">
                <a:schemeClr val="accent1">
                  <a:lumMod val="5000"/>
                  <a:lumOff val="95000"/>
                </a:schemeClr>
              </a:gs>
              <a:gs pos="100000">
                <a:srgbClr val="00274C"/>
              </a:gs>
            </a:gsLst>
            <a:lin ang="0" scaled="1"/>
            <a:tileRect/>
          </a:gradFill>
          <a:ln>
            <a:noFill/>
          </a:ln>
          <a:effectLst>
            <a:glow>
              <a:schemeClr val="bg1">
                <a:alpha val="6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blue and green logo&#10;&#10;Description automatically generated">
            <a:extLst>
              <a:ext uri="{FF2B5EF4-FFF2-40B4-BE49-F238E27FC236}">
                <a16:creationId xmlns:a16="http://schemas.microsoft.com/office/drawing/2014/main" id="{E2DE318C-BC58-3945-D5A3-C00C76624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 y="6267472"/>
            <a:ext cx="1806903" cy="546100"/>
          </a:xfrm>
          <a:prstGeom prst="rect">
            <a:avLst/>
          </a:prstGeom>
        </p:spPr>
      </p:pic>
    </p:spTree>
    <p:extLst>
      <p:ext uri="{BB962C8B-B14F-4D97-AF65-F5344CB8AC3E}">
        <p14:creationId xmlns:p14="http://schemas.microsoft.com/office/powerpoint/2010/main" val="371932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Verdana" panose="020B0604030504040204" pitchFamily="34" charset="0"/>
                <a:cs typeface="Arial" panose="020B0604020202020204" pitchFamily="34" charset="0"/>
              </a:rPr>
              <a:t>Why care about hernia?</a:t>
            </a:r>
          </a:p>
        </p:txBody>
      </p:sp>
      <p:sp>
        <p:nvSpPr>
          <p:cNvPr id="6" name="TextBox 5"/>
          <p:cNvSpPr txBox="1"/>
          <p:nvPr/>
        </p:nvSpPr>
        <p:spPr>
          <a:xfrm>
            <a:off x="629179" y="4805972"/>
            <a:ext cx="3129280" cy="954107"/>
          </a:xfrm>
          <a:prstGeom prst="rect">
            <a:avLst/>
          </a:prstGeom>
          <a:noFill/>
        </p:spPr>
        <p:txBody>
          <a:bodyPr wrap="square" rtlCol="0">
            <a:spAutoFit/>
          </a:bodyPr>
          <a:lstStyle/>
          <a:p>
            <a:pPr algn="ctr"/>
            <a:r>
              <a:rPr lang="en-US" sz="2800" b="1" dirty="0"/>
              <a:t>Common</a:t>
            </a:r>
          </a:p>
          <a:p>
            <a:pPr algn="ctr"/>
            <a:r>
              <a:rPr lang="en-US" sz="2800" b="1" dirty="0"/>
              <a:t>1.6M Persons</a:t>
            </a:r>
          </a:p>
        </p:txBody>
      </p:sp>
      <p:sp>
        <p:nvSpPr>
          <p:cNvPr id="8" name="TextBox 7"/>
          <p:cNvSpPr txBox="1"/>
          <p:nvPr/>
        </p:nvSpPr>
        <p:spPr>
          <a:xfrm>
            <a:off x="4531360" y="4805972"/>
            <a:ext cx="3129280" cy="954107"/>
          </a:xfrm>
          <a:prstGeom prst="rect">
            <a:avLst/>
          </a:prstGeom>
          <a:noFill/>
        </p:spPr>
        <p:txBody>
          <a:bodyPr wrap="square" rtlCol="0">
            <a:spAutoFit/>
          </a:bodyPr>
          <a:lstStyle/>
          <a:p>
            <a:pPr algn="ctr"/>
            <a:r>
              <a:rPr lang="en-US" sz="2800" b="1" dirty="0"/>
              <a:t>Costly</a:t>
            </a:r>
          </a:p>
          <a:p>
            <a:pPr algn="ctr"/>
            <a:r>
              <a:rPr lang="en-US" sz="2800" b="1" dirty="0"/>
              <a:t>3.2 Billion</a:t>
            </a:r>
          </a:p>
        </p:txBody>
      </p:sp>
      <p:sp>
        <p:nvSpPr>
          <p:cNvPr id="9" name="TextBox 8"/>
          <p:cNvSpPr txBox="1"/>
          <p:nvPr/>
        </p:nvSpPr>
        <p:spPr>
          <a:xfrm>
            <a:off x="8258000" y="4785344"/>
            <a:ext cx="3129280" cy="954107"/>
          </a:xfrm>
          <a:prstGeom prst="rect">
            <a:avLst/>
          </a:prstGeom>
          <a:noFill/>
        </p:spPr>
        <p:txBody>
          <a:bodyPr wrap="square" rtlCol="0">
            <a:spAutoFit/>
          </a:bodyPr>
          <a:lstStyle/>
          <a:p>
            <a:pPr algn="ctr"/>
            <a:r>
              <a:rPr lang="en-US" sz="2800" b="1" dirty="0"/>
              <a:t>Morbid</a:t>
            </a:r>
          </a:p>
          <a:p>
            <a:pPr algn="ctr"/>
            <a:r>
              <a:rPr lang="en-US" sz="2800" b="1" dirty="0"/>
              <a:t>25% Adverse Events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78" y="1898157"/>
            <a:ext cx="2539682" cy="253968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904" y="1898157"/>
            <a:ext cx="2539682" cy="253968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342" y="2027884"/>
            <a:ext cx="2188596" cy="2188596"/>
          </a:xfrm>
          <a:prstGeom prst="rect">
            <a:avLst/>
          </a:prstGeom>
        </p:spPr>
      </p:pic>
    </p:spTree>
    <p:extLst>
      <p:ext uri="{BB962C8B-B14F-4D97-AF65-F5344CB8AC3E}">
        <p14:creationId xmlns:p14="http://schemas.microsoft.com/office/powerpoint/2010/main" val="267836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BD3AB5E-64B2-EEFF-B1A6-8B6442639977}"/>
              </a:ext>
            </a:extLst>
          </p:cNvPr>
          <p:cNvPicPr>
            <a:picLocks noGrp="1" noChangeAspect="1"/>
          </p:cNvPicPr>
          <p:nvPr>
            <p:ph idx="1"/>
          </p:nvPr>
        </p:nvPicPr>
        <p:blipFill>
          <a:blip r:embed="rId2"/>
          <a:stretch>
            <a:fillRect/>
          </a:stretch>
        </p:blipFill>
        <p:spPr>
          <a:xfrm>
            <a:off x="432889" y="2411999"/>
            <a:ext cx="5072783" cy="3488321"/>
          </a:xfrm>
          <a:prstGeom prst="rect">
            <a:avLst/>
          </a:prstGeom>
        </p:spPr>
      </p:pic>
      <p:pic>
        <p:nvPicPr>
          <p:cNvPr id="8" name="Picture 7">
            <a:extLst>
              <a:ext uri="{FF2B5EF4-FFF2-40B4-BE49-F238E27FC236}">
                <a16:creationId xmlns:a16="http://schemas.microsoft.com/office/drawing/2014/main" id="{E5692D8A-3C89-093E-68E3-1652FCB474D3}"/>
              </a:ext>
            </a:extLst>
          </p:cNvPr>
          <p:cNvPicPr>
            <a:picLocks noChangeAspect="1"/>
          </p:cNvPicPr>
          <p:nvPr/>
        </p:nvPicPr>
        <p:blipFill rotWithShape="1">
          <a:blip r:embed="rId3"/>
          <a:srcRect b="50523"/>
          <a:stretch/>
        </p:blipFill>
        <p:spPr>
          <a:xfrm>
            <a:off x="6305336" y="1463507"/>
            <a:ext cx="5090108" cy="4436813"/>
          </a:xfrm>
          <a:prstGeom prst="rect">
            <a:avLst/>
          </a:prstGeom>
        </p:spPr>
      </p:pic>
      <p:sp>
        <p:nvSpPr>
          <p:cNvPr id="12" name="TextBox 11">
            <a:extLst>
              <a:ext uri="{FF2B5EF4-FFF2-40B4-BE49-F238E27FC236}">
                <a16:creationId xmlns:a16="http://schemas.microsoft.com/office/drawing/2014/main" id="{3A67317F-D5DC-0C07-67D8-6861418967D3}"/>
              </a:ext>
            </a:extLst>
          </p:cNvPr>
          <p:cNvSpPr txBox="1"/>
          <p:nvPr/>
        </p:nvSpPr>
        <p:spPr>
          <a:xfrm>
            <a:off x="610528" y="469018"/>
            <a:ext cx="10096522" cy="769441"/>
          </a:xfrm>
          <a:prstGeom prst="rect">
            <a:avLst/>
          </a:prstGeom>
          <a:noFill/>
        </p:spPr>
        <p:txBody>
          <a:bodyPr wrap="square">
            <a:spAutoFit/>
          </a:bodyPr>
          <a:lstStyle/>
          <a:p>
            <a:r>
              <a:rPr lang="en-US" sz="4400" dirty="0">
                <a:latin typeface="Gill Sans Nova" panose="020B0602020104020203" pitchFamily="34" charset="0"/>
                <a:ea typeface="Verdana" panose="020B0604030504040204" pitchFamily="34" charset="0"/>
                <a:cs typeface="Arial" panose="020B0604020202020204" pitchFamily="34" charset="0"/>
              </a:rPr>
              <a:t>Outcomes have </a:t>
            </a:r>
            <a:r>
              <a:rPr lang="en-US" sz="4400" b="1" dirty="0">
                <a:solidFill>
                  <a:srgbClr val="92D050"/>
                </a:solidFill>
                <a:latin typeface="Gill Sans Nova" panose="020B0602020104020203" pitchFamily="34" charset="0"/>
                <a:ea typeface="Verdana" panose="020B0604030504040204" pitchFamily="34" charset="0"/>
                <a:cs typeface="Arial" panose="020B0604020202020204" pitchFamily="34" charset="0"/>
              </a:rPr>
              <a:t>not</a:t>
            </a:r>
            <a:r>
              <a:rPr lang="en-US" sz="4400" dirty="0">
                <a:latin typeface="Gill Sans Nova" panose="020B0602020104020203" pitchFamily="34" charset="0"/>
                <a:ea typeface="Verdana" panose="020B0604030504040204" pitchFamily="34" charset="0"/>
                <a:cs typeface="Arial" panose="020B0604020202020204" pitchFamily="34" charset="0"/>
              </a:rPr>
              <a:t> improved over time</a:t>
            </a:r>
            <a:endParaRPr lang="en-US" sz="4400" dirty="0">
              <a:latin typeface="Gill Sans Nova" panose="020B0602020104020203" pitchFamily="34" charset="0"/>
            </a:endParaRPr>
          </a:p>
        </p:txBody>
      </p:sp>
      <p:pic>
        <p:nvPicPr>
          <p:cNvPr id="3" name="Picture 2">
            <a:extLst>
              <a:ext uri="{FF2B5EF4-FFF2-40B4-BE49-F238E27FC236}">
                <a16:creationId xmlns:a16="http://schemas.microsoft.com/office/drawing/2014/main" id="{07D82998-6D40-76E8-CC7C-0314CF87CE21}"/>
              </a:ext>
            </a:extLst>
          </p:cNvPr>
          <p:cNvPicPr>
            <a:picLocks noChangeAspect="1"/>
          </p:cNvPicPr>
          <p:nvPr/>
        </p:nvPicPr>
        <p:blipFill rotWithShape="1">
          <a:blip r:embed="rId4"/>
          <a:srcRect t="39249" r="75488" b="41631"/>
          <a:stretch/>
        </p:blipFill>
        <p:spPr>
          <a:xfrm>
            <a:off x="610528" y="1238459"/>
            <a:ext cx="4854884" cy="1303726"/>
          </a:xfrm>
          <a:prstGeom prst="rect">
            <a:avLst/>
          </a:prstGeom>
        </p:spPr>
      </p:pic>
    </p:spTree>
    <p:extLst>
      <p:ext uri="{BB962C8B-B14F-4D97-AF65-F5344CB8AC3E}">
        <p14:creationId xmlns:p14="http://schemas.microsoft.com/office/powerpoint/2010/main" val="173607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47EA-2458-978B-E7BC-99656B3AEFE4}"/>
              </a:ext>
            </a:extLst>
          </p:cNvPr>
          <p:cNvSpPr>
            <a:spLocks noGrp="1"/>
          </p:cNvSpPr>
          <p:nvPr>
            <p:ph type="title"/>
          </p:nvPr>
        </p:nvSpPr>
        <p:spPr>
          <a:xfrm>
            <a:off x="825466" y="328450"/>
            <a:ext cx="10515600" cy="1123706"/>
          </a:xfrm>
        </p:spPr>
        <p:txBody>
          <a:bodyPr/>
          <a:lstStyle/>
          <a:p>
            <a:r>
              <a:rPr lang="en-US" dirty="0">
                <a:ea typeface="Verdana" panose="020B0604030504040204" pitchFamily="34" charset="0"/>
                <a:cs typeface="Arial" panose="020B0604020202020204" pitchFamily="34" charset="0"/>
              </a:rPr>
              <a:t>Data are needed to </a:t>
            </a:r>
            <a:r>
              <a:rPr lang="en-US" dirty="0">
                <a:solidFill>
                  <a:srgbClr val="92D050"/>
                </a:solidFill>
                <a:ea typeface="Verdana" panose="020B0604030504040204" pitchFamily="34" charset="0"/>
                <a:cs typeface="Arial" panose="020B0604020202020204" pitchFamily="34" charset="0"/>
              </a:rPr>
              <a:t>improve</a:t>
            </a:r>
            <a:r>
              <a:rPr lang="en-US" dirty="0">
                <a:ea typeface="Verdana" panose="020B0604030504040204" pitchFamily="34" charset="0"/>
                <a:cs typeface="Arial" panose="020B0604020202020204" pitchFamily="34" charset="0"/>
              </a:rPr>
              <a:t> care</a:t>
            </a:r>
            <a:endParaRPr lang="en-US" dirty="0"/>
          </a:p>
        </p:txBody>
      </p:sp>
      <p:pic>
        <p:nvPicPr>
          <p:cNvPr id="4" name="Picture 3">
            <a:extLst>
              <a:ext uri="{FF2B5EF4-FFF2-40B4-BE49-F238E27FC236}">
                <a16:creationId xmlns:a16="http://schemas.microsoft.com/office/drawing/2014/main" id="{96490D31-3BAE-6110-F323-1040328B8A10}"/>
              </a:ext>
            </a:extLst>
          </p:cNvPr>
          <p:cNvPicPr>
            <a:picLocks noChangeAspect="1"/>
          </p:cNvPicPr>
          <p:nvPr/>
        </p:nvPicPr>
        <p:blipFill rotWithShape="1">
          <a:blip r:embed="rId2">
            <a:extLst>
              <a:ext uri="{28A0092B-C50C-407E-A947-70E740481C1C}">
                <a14:useLocalDpi xmlns:a14="http://schemas.microsoft.com/office/drawing/2010/main" val="0"/>
              </a:ext>
            </a:extLst>
          </a:blip>
          <a:srcRect l="13447" r="16309"/>
          <a:stretch/>
        </p:blipFill>
        <p:spPr>
          <a:xfrm>
            <a:off x="903777" y="1697671"/>
            <a:ext cx="1482929" cy="1412529"/>
          </a:xfrm>
          <a:prstGeom prst="rect">
            <a:avLst/>
          </a:prstGeom>
        </p:spPr>
      </p:pic>
      <p:pic>
        <p:nvPicPr>
          <p:cNvPr id="5" name="Picture 2" descr="Dr Brian Dickinson | Abdominal Wall Hernia Repair">
            <a:extLst>
              <a:ext uri="{FF2B5EF4-FFF2-40B4-BE49-F238E27FC236}">
                <a16:creationId xmlns:a16="http://schemas.microsoft.com/office/drawing/2014/main" id="{E83F48CD-A16B-AEB1-2034-2684BEB095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045"/>
          <a:stretch/>
        </p:blipFill>
        <p:spPr bwMode="auto">
          <a:xfrm>
            <a:off x="903777" y="3171777"/>
            <a:ext cx="1486460" cy="1502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061226-1F8B-05BE-4C82-B678DD253BE8}"/>
              </a:ext>
            </a:extLst>
          </p:cNvPr>
          <p:cNvPicPr>
            <a:picLocks noChangeAspect="1"/>
          </p:cNvPicPr>
          <p:nvPr/>
        </p:nvPicPr>
        <p:blipFill rotWithShape="1">
          <a:blip r:embed="rId4">
            <a:extLst>
              <a:ext uri="{28A0092B-C50C-407E-A947-70E740481C1C}">
                <a14:useLocalDpi xmlns:a14="http://schemas.microsoft.com/office/drawing/2010/main" val="0"/>
              </a:ext>
            </a:extLst>
          </a:blip>
          <a:srcRect l="17314"/>
          <a:stretch/>
        </p:blipFill>
        <p:spPr>
          <a:xfrm>
            <a:off x="903777" y="4735952"/>
            <a:ext cx="1465807" cy="1327840"/>
          </a:xfrm>
          <a:prstGeom prst="rect">
            <a:avLst/>
          </a:prstGeom>
        </p:spPr>
      </p:pic>
      <p:sp>
        <p:nvSpPr>
          <p:cNvPr id="8" name="TextBox 7">
            <a:extLst>
              <a:ext uri="{FF2B5EF4-FFF2-40B4-BE49-F238E27FC236}">
                <a16:creationId xmlns:a16="http://schemas.microsoft.com/office/drawing/2014/main" id="{1712D009-8D9D-367A-4C91-BB13997D2B71}"/>
              </a:ext>
            </a:extLst>
          </p:cNvPr>
          <p:cNvSpPr txBox="1"/>
          <p:nvPr/>
        </p:nvSpPr>
        <p:spPr>
          <a:xfrm>
            <a:off x="2614757" y="2050376"/>
            <a:ext cx="1858764" cy="584775"/>
          </a:xfrm>
          <a:prstGeom prst="rect">
            <a:avLst/>
          </a:prstGeom>
          <a:noFill/>
        </p:spPr>
        <p:txBody>
          <a:bodyPr wrap="square">
            <a:spAutoFit/>
          </a:bodyPr>
          <a:lstStyle/>
          <a:p>
            <a:pPr algn="ctr"/>
            <a:r>
              <a:rPr lang="en-US" sz="1600" b="1" dirty="0"/>
              <a:t>CPT: 49560, 49561, 49565, 49566 </a:t>
            </a:r>
          </a:p>
        </p:txBody>
      </p:sp>
      <p:sp>
        <p:nvSpPr>
          <p:cNvPr id="9" name="TextBox 8">
            <a:extLst>
              <a:ext uri="{FF2B5EF4-FFF2-40B4-BE49-F238E27FC236}">
                <a16:creationId xmlns:a16="http://schemas.microsoft.com/office/drawing/2014/main" id="{7856BD87-81EF-7455-A829-C9243A9E4291}"/>
              </a:ext>
            </a:extLst>
          </p:cNvPr>
          <p:cNvSpPr txBox="1"/>
          <p:nvPr/>
        </p:nvSpPr>
        <p:spPr>
          <a:xfrm>
            <a:off x="2845160" y="3327490"/>
            <a:ext cx="1397958" cy="830997"/>
          </a:xfrm>
          <a:prstGeom prst="rect">
            <a:avLst/>
          </a:prstGeom>
          <a:noFill/>
        </p:spPr>
        <p:txBody>
          <a:bodyPr wrap="square">
            <a:spAutoFit/>
          </a:bodyPr>
          <a:lstStyle/>
          <a:p>
            <a:pPr algn="ctr"/>
            <a:r>
              <a:rPr lang="en-US" sz="1600" b="1" dirty="0"/>
              <a:t>CPT: 49560, 49561, 49565, 49566 </a:t>
            </a:r>
          </a:p>
        </p:txBody>
      </p:sp>
      <p:sp>
        <p:nvSpPr>
          <p:cNvPr id="10" name="TextBox 9">
            <a:extLst>
              <a:ext uri="{FF2B5EF4-FFF2-40B4-BE49-F238E27FC236}">
                <a16:creationId xmlns:a16="http://schemas.microsoft.com/office/drawing/2014/main" id="{BC39A062-5172-4DBA-0A36-28C701B8B59E}"/>
              </a:ext>
            </a:extLst>
          </p:cNvPr>
          <p:cNvSpPr txBox="1"/>
          <p:nvPr/>
        </p:nvSpPr>
        <p:spPr>
          <a:xfrm>
            <a:off x="2756658" y="4850826"/>
            <a:ext cx="1486460" cy="830997"/>
          </a:xfrm>
          <a:prstGeom prst="rect">
            <a:avLst/>
          </a:prstGeom>
          <a:noFill/>
        </p:spPr>
        <p:txBody>
          <a:bodyPr wrap="square">
            <a:spAutoFit/>
          </a:bodyPr>
          <a:lstStyle/>
          <a:p>
            <a:pPr algn="ctr"/>
            <a:r>
              <a:rPr lang="en-US" sz="1600" b="1" dirty="0"/>
              <a:t>CPT: 49560, 49561, 49565, 49566 </a:t>
            </a:r>
          </a:p>
        </p:txBody>
      </p:sp>
      <p:sp>
        <p:nvSpPr>
          <p:cNvPr id="7" name="TextBox 6">
            <a:extLst>
              <a:ext uri="{FF2B5EF4-FFF2-40B4-BE49-F238E27FC236}">
                <a16:creationId xmlns:a16="http://schemas.microsoft.com/office/drawing/2014/main" id="{3C1785D9-D358-C271-C37B-3B8209E83DE7}"/>
              </a:ext>
            </a:extLst>
          </p:cNvPr>
          <p:cNvSpPr txBox="1"/>
          <p:nvPr/>
        </p:nvSpPr>
        <p:spPr>
          <a:xfrm>
            <a:off x="825466" y="1269306"/>
            <a:ext cx="3481179" cy="461665"/>
          </a:xfrm>
          <a:prstGeom prst="rect">
            <a:avLst/>
          </a:prstGeom>
          <a:noFill/>
        </p:spPr>
        <p:txBody>
          <a:bodyPr wrap="square" rtlCol="0">
            <a:spAutoFit/>
          </a:bodyPr>
          <a:lstStyle/>
          <a:p>
            <a:r>
              <a:rPr lang="en-US" sz="2400" b="1" u="sng" dirty="0"/>
              <a:t>Challenges pre 2023</a:t>
            </a:r>
          </a:p>
        </p:txBody>
      </p:sp>
      <p:sp>
        <p:nvSpPr>
          <p:cNvPr id="12" name="TextBox 11">
            <a:extLst>
              <a:ext uri="{FF2B5EF4-FFF2-40B4-BE49-F238E27FC236}">
                <a16:creationId xmlns:a16="http://schemas.microsoft.com/office/drawing/2014/main" id="{4898FAEB-39D0-B2A4-89C5-5C449235C786}"/>
              </a:ext>
            </a:extLst>
          </p:cNvPr>
          <p:cNvSpPr txBox="1"/>
          <p:nvPr/>
        </p:nvSpPr>
        <p:spPr>
          <a:xfrm>
            <a:off x="6059249" y="1257999"/>
            <a:ext cx="4057766" cy="461665"/>
          </a:xfrm>
          <a:prstGeom prst="rect">
            <a:avLst/>
          </a:prstGeom>
          <a:noFill/>
        </p:spPr>
        <p:txBody>
          <a:bodyPr wrap="square">
            <a:spAutoFit/>
          </a:bodyPr>
          <a:lstStyle/>
          <a:p>
            <a:r>
              <a:rPr lang="en-US" sz="2400" b="1" u="sng" dirty="0"/>
              <a:t>Challenges persist post 2023</a:t>
            </a:r>
          </a:p>
        </p:txBody>
      </p:sp>
      <p:sp>
        <p:nvSpPr>
          <p:cNvPr id="13" name="TextBox 12">
            <a:extLst>
              <a:ext uri="{FF2B5EF4-FFF2-40B4-BE49-F238E27FC236}">
                <a16:creationId xmlns:a16="http://schemas.microsoft.com/office/drawing/2014/main" id="{2B63DF4E-E874-0C06-7896-95461ED43636}"/>
              </a:ext>
            </a:extLst>
          </p:cNvPr>
          <p:cNvSpPr txBox="1"/>
          <p:nvPr/>
        </p:nvSpPr>
        <p:spPr>
          <a:xfrm>
            <a:off x="6096000" y="1819160"/>
            <a:ext cx="4185138" cy="1200329"/>
          </a:xfrm>
          <a:prstGeom prst="rect">
            <a:avLst/>
          </a:prstGeom>
          <a:noFill/>
        </p:spPr>
        <p:txBody>
          <a:bodyPr wrap="square">
            <a:spAutoFit/>
          </a:bodyPr>
          <a:lstStyle/>
          <a:p>
            <a:pPr marL="285750" indent="-285750">
              <a:buFont typeface="Arial" panose="020B0604020202020204" pitchFamily="34" charset="0"/>
              <a:buChar char="•"/>
            </a:pPr>
            <a:r>
              <a:rPr lang="en-US" sz="2400" b="1" dirty="0"/>
              <a:t>Approach </a:t>
            </a:r>
          </a:p>
          <a:p>
            <a:pPr marL="285750" indent="-285750">
              <a:buFont typeface="Arial" panose="020B0604020202020204" pitchFamily="34" charset="0"/>
              <a:buChar char="•"/>
            </a:pPr>
            <a:r>
              <a:rPr lang="en-US" sz="2400" b="1" dirty="0"/>
              <a:t>Primary versus incisional</a:t>
            </a:r>
          </a:p>
          <a:p>
            <a:pPr marL="285750" indent="-285750">
              <a:buFont typeface="Arial" panose="020B0604020202020204" pitchFamily="34" charset="0"/>
              <a:buChar char="•"/>
            </a:pPr>
            <a:r>
              <a:rPr lang="en-US" sz="2400" b="1" dirty="0"/>
              <a:t>Location</a:t>
            </a:r>
          </a:p>
        </p:txBody>
      </p:sp>
      <p:sp>
        <p:nvSpPr>
          <p:cNvPr id="14" name="TextBox 13">
            <a:extLst>
              <a:ext uri="{FF2B5EF4-FFF2-40B4-BE49-F238E27FC236}">
                <a16:creationId xmlns:a16="http://schemas.microsoft.com/office/drawing/2014/main" id="{F8153AE6-E8E2-0B25-A190-49898F181336}"/>
              </a:ext>
            </a:extLst>
          </p:cNvPr>
          <p:cNvSpPr txBox="1"/>
          <p:nvPr/>
        </p:nvSpPr>
        <p:spPr>
          <a:xfrm>
            <a:off x="6241720" y="3830212"/>
            <a:ext cx="4438003" cy="1569660"/>
          </a:xfrm>
          <a:prstGeom prst="rect">
            <a:avLst/>
          </a:prstGeom>
          <a:noFill/>
        </p:spPr>
        <p:txBody>
          <a:bodyPr wrap="square">
            <a:spAutoFit/>
          </a:bodyPr>
          <a:lstStyle/>
          <a:p>
            <a:pPr algn="ctr"/>
            <a:r>
              <a:rPr lang="en-US" sz="3200" b="1" i="1" dirty="0">
                <a:solidFill>
                  <a:srgbClr val="92D050"/>
                </a:solidFill>
              </a:rPr>
              <a:t>Claims data are meant primarily for billing and not research!</a:t>
            </a:r>
          </a:p>
        </p:txBody>
      </p:sp>
    </p:spTree>
    <p:extLst>
      <p:ext uri="{BB962C8B-B14F-4D97-AF65-F5344CB8AC3E}">
        <p14:creationId xmlns:p14="http://schemas.microsoft.com/office/powerpoint/2010/main" val="162336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01B5-F010-52A1-4E42-25D1E7D5C981}"/>
              </a:ext>
            </a:extLst>
          </p:cNvPr>
          <p:cNvSpPr>
            <a:spLocks noGrp="1"/>
          </p:cNvSpPr>
          <p:nvPr>
            <p:ph type="title"/>
          </p:nvPr>
        </p:nvSpPr>
        <p:spPr>
          <a:xfrm>
            <a:off x="601580" y="341062"/>
            <a:ext cx="11057020" cy="1325563"/>
          </a:xfrm>
        </p:spPr>
        <p:txBody>
          <a:bodyPr/>
          <a:lstStyle/>
          <a:p>
            <a:r>
              <a:rPr lang="en-US" dirty="0"/>
              <a:t>Developed a Statewide </a:t>
            </a:r>
            <a:r>
              <a:rPr lang="en-US" dirty="0">
                <a:solidFill>
                  <a:srgbClr val="8CC63F"/>
                </a:solidFill>
              </a:rPr>
              <a:t>population level </a:t>
            </a:r>
            <a:r>
              <a:rPr lang="en-US" dirty="0"/>
              <a:t>registry</a:t>
            </a:r>
          </a:p>
        </p:txBody>
      </p:sp>
      <p:pic>
        <p:nvPicPr>
          <p:cNvPr id="5" name="Picture 4">
            <a:extLst>
              <a:ext uri="{FF2B5EF4-FFF2-40B4-BE49-F238E27FC236}">
                <a16:creationId xmlns:a16="http://schemas.microsoft.com/office/drawing/2014/main" id="{3AF67CF2-1A68-0ECC-1115-558F34919ED8}"/>
              </a:ext>
            </a:extLst>
          </p:cNvPr>
          <p:cNvPicPr>
            <a:picLocks noChangeAspect="1"/>
          </p:cNvPicPr>
          <p:nvPr/>
        </p:nvPicPr>
        <p:blipFill>
          <a:blip r:embed="rId2"/>
          <a:stretch>
            <a:fillRect/>
          </a:stretch>
        </p:blipFill>
        <p:spPr>
          <a:xfrm>
            <a:off x="956721" y="1726783"/>
            <a:ext cx="3422774" cy="2550016"/>
          </a:xfrm>
          <a:prstGeom prst="rect">
            <a:avLst/>
          </a:prstGeom>
        </p:spPr>
      </p:pic>
      <p:sp>
        <p:nvSpPr>
          <p:cNvPr id="4" name="TextBox 3">
            <a:extLst>
              <a:ext uri="{FF2B5EF4-FFF2-40B4-BE49-F238E27FC236}">
                <a16:creationId xmlns:a16="http://schemas.microsoft.com/office/drawing/2014/main" id="{85DE2B12-0344-AD52-495F-1B99C98042A5}"/>
              </a:ext>
            </a:extLst>
          </p:cNvPr>
          <p:cNvSpPr txBox="1"/>
          <p:nvPr/>
        </p:nvSpPr>
        <p:spPr>
          <a:xfrm>
            <a:off x="5329991" y="2208047"/>
            <a:ext cx="6412830" cy="3416320"/>
          </a:xfrm>
          <a:prstGeom prst="rect">
            <a:avLst/>
          </a:prstGeom>
          <a:noFill/>
        </p:spPr>
        <p:txBody>
          <a:bodyPr wrap="square" rtlCol="0">
            <a:spAutoFit/>
          </a:bodyPr>
          <a:lstStyle/>
          <a:p>
            <a:r>
              <a:rPr lang="en-US" sz="2400" b="1" dirty="0"/>
              <a:t>What COHR collects (in addition to MSQC):</a:t>
            </a:r>
          </a:p>
          <a:p>
            <a:pPr marL="342900" indent="-342900">
              <a:buFont typeface="Arial" panose="020B0604020202020204" pitchFamily="34" charset="0"/>
              <a:buChar char="•"/>
            </a:pPr>
            <a:r>
              <a:rPr lang="en-US" sz="2400" b="1" dirty="0"/>
              <a:t>Hernia specific variables (e.g., size, location)</a:t>
            </a:r>
          </a:p>
          <a:p>
            <a:pPr marL="342900" indent="-342900">
              <a:buFont typeface="Arial" panose="020B0604020202020204" pitchFamily="34" charset="0"/>
              <a:buChar char="•"/>
            </a:pPr>
            <a:r>
              <a:rPr lang="en-US" sz="2400" b="1" dirty="0"/>
              <a:t>Operative details (e.g., technique, mesh)</a:t>
            </a:r>
          </a:p>
          <a:p>
            <a:pPr marL="342900" indent="-342900">
              <a:buFont typeface="Arial" panose="020B0604020202020204" pitchFamily="34" charset="0"/>
              <a:buChar char="•"/>
            </a:pPr>
            <a:r>
              <a:rPr lang="en-US" sz="2400" b="1" dirty="0"/>
              <a:t>Weighted long term population level survey</a:t>
            </a:r>
          </a:p>
          <a:p>
            <a:pPr marL="800100" lvl="1" indent="-342900">
              <a:buFont typeface="Arial" panose="020B0604020202020204" pitchFamily="34" charset="0"/>
              <a:buChar char="•"/>
            </a:pPr>
            <a:r>
              <a:rPr lang="en-US" sz="2400" b="1" dirty="0"/>
              <a:t>Ventral hernia recurrence index</a:t>
            </a:r>
          </a:p>
          <a:p>
            <a:pPr marL="800100" lvl="1" indent="-342900">
              <a:buFont typeface="Arial" panose="020B0604020202020204" pitchFamily="34" charset="0"/>
              <a:buChar char="•"/>
            </a:pPr>
            <a:r>
              <a:rPr lang="en-US" sz="2400" b="1" dirty="0" err="1"/>
              <a:t>Promis</a:t>
            </a:r>
            <a:r>
              <a:rPr lang="en-US" sz="2400" b="1" dirty="0"/>
              <a:t> 3A</a:t>
            </a:r>
          </a:p>
          <a:p>
            <a:pPr marL="800100" lvl="1" indent="-342900">
              <a:buFont typeface="Arial" panose="020B0604020202020204" pitchFamily="34" charset="0"/>
              <a:buChar char="•"/>
            </a:pPr>
            <a:r>
              <a:rPr lang="en-US" sz="2400" b="1" dirty="0"/>
              <a:t>Abdominal core health (AHQ)**</a:t>
            </a:r>
          </a:p>
          <a:p>
            <a:pPr marL="800100" lvl="1" indent="-342900">
              <a:buFont typeface="Arial" panose="020B0604020202020204" pitchFamily="34" charset="0"/>
              <a:buChar char="•"/>
            </a:pPr>
            <a:r>
              <a:rPr lang="en-US" sz="2400" b="1" dirty="0"/>
              <a:t>Decision regret</a:t>
            </a:r>
          </a:p>
          <a:p>
            <a:endParaRPr lang="en-US" sz="2400" b="1" dirty="0"/>
          </a:p>
        </p:txBody>
      </p:sp>
      <p:pic>
        <p:nvPicPr>
          <p:cNvPr id="7" name="Picture 6">
            <a:extLst>
              <a:ext uri="{FF2B5EF4-FFF2-40B4-BE49-F238E27FC236}">
                <a16:creationId xmlns:a16="http://schemas.microsoft.com/office/drawing/2014/main" id="{2262C3DF-A8BA-4E06-0097-AC0E09D087A9}"/>
              </a:ext>
            </a:extLst>
          </p:cNvPr>
          <p:cNvPicPr>
            <a:picLocks noChangeAspect="1"/>
          </p:cNvPicPr>
          <p:nvPr/>
        </p:nvPicPr>
        <p:blipFill>
          <a:blip r:embed="rId3"/>
          <a:stretch>
            <a:fillRect/>
          </a:stretch>
        </p:blipFill>
        <p:spPr>
          <a:xfrm>
            <a:off x="838200" y="4397115"/>
            <a:ext cx="3914274" cy="1697973"/>
          </a:xfrm>
          <a:prstGeom prst="rect">
            <a:avLst/>
          </a:prstGeom>
        </p:spPr>
      </p:pic>
    </p:spTree>
    <p:extLst>
      <p:ext uri="{BB962C8B-B14F-4D97-AF65-F5344CB8AC3E}">
        <p14:creationId xmlns:p14="http://schemas.microsoft.com/office/powerpoint/2010/main" val="1844084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324" y="516810"/>
            <a:ext cx="10860676" cy="1321862"/>
          </a:xfrm>
        </p:spPr>
        <p:txBody>
          <a:bodyPr>
            <a:noAutofit/>
          </a:bodyPr>
          <a:lstStyle/>
          <a:p>
            <a:r>
              <a:rPr lang="en-US" dirty="0">
                <a:ea typeface="Verdana" panose="020B0604030504040204" pitchFamily="34" charset="0"/>
                <a:cs typeface="Arial" panose="020B0604020202020204" pitchFamily="34" charset="0"/>
              </a:rPr>
              <a:t>Wide variation in adherence to optimization across MSQC sites from 2013-2018</a:t>
            </a:r>
            <a:endParaRPr lang="en-US" dirty="0">
              <a:ea typeface="Verdana" panose="020B0604030504040204" pitchFamily="34" charset="0"/>
            </a:endParaRP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2922" t="16721" b="7389"/>
          <a:stretch/>
        </p:blipFill>
        <p:spPr bwMode="auto">
          <a:xfrm>
            <a:off x="1869386" y="2930282"/>
            <a:ext cx="9246289" cy="2819397"/>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5342883" y="5765572"/>
            <a:ext cx="1688123" cy="461665"/>
          </a:xfrm>
          <a:prstGeom prst="rect">
            <a:avLst/>
          </a:prstGeom>
          <a:noFill/>
        </p:spPr>
        <p:txBody>
          <a:bodyPr wrap="square" rtlCol="0">
            <a:spAutoFit/>
          </a:bodyPr>
          <a:lstStyle/>
          <a:p>
            <a:pPr algn="ctr"/>
            <a:r>
              <a:rPr lang="en-US" sz="2400" b="1" dirty="0"/>
              <a:t>Site</a:t>
            </a:r>
            <a:endParaRPr lang="en-US" b="1" dirty="0"/>
          </a:p>
        </p:txBody>
      </p:sp>
      <p:sp>
        <p:nvSpPr>
          <p:cNvPr id="7" name="Rectangle 6"/>
          <p:cNvSpPr/>
          <p:nvPr/>
        </p:nvSpPr>
        <p:spPr>
          <a:xfrm>
            <a:off x="1372970" y="5240904"/>
            <a:ext cx="251015" cy="369332"/>
          </a:xfrm>
          <a:prstGeom prst="rect">
            <a:avLst/>
          </a:prstGeom>
        </p:spPr>
        <p:txBody>
          <a:bodyPr wrap="square">
            <a:spAutoFit/>
          </a:bodyPr>
          <a:lstStyle/>
          <a:p>
            <a:r>
              <a:rPr lang="en-US" b="1" dirty="0"/>
              <a:t>0</a:t>
            </a:r>
            <a:endParaRPr lang="en-US" dirty="0"/>
          </a:p>
        </p:txBody>
      </p:sp>
      <p:sp>
        <p:nvSpPr>
          <p:cNvPr id="8" name="Rectangle 7"/>
          <p:cNvSpPr/>
          <p:nvPr/>
        </p:nvSpPr>
        <p:spPr>
          <a:xfrm>
            <a:off x="1325424" y="4871572"/>
            <a:ext cx="561683" cy="369332"/>
          </a:xfrm>
          <a:prstGeom prst="rect">
            <a:avLst/>
          </a:prstGeom>
        </p:spPr>
        <p:txBody>
          <a:bodyPr wrap="square">
            <a:spAutoFit/>
          </a:bodyPr>
          <a:lstStyle/>
          <a:p>
            <a:r>
              <a:rPr lang="en-US" b="1" dirty="0"/>
              <a:t>10</a:t>
            </a:r>
            <a:endParaRPr lang="en-US" dirty="0"/>
          </a:p>
        </p:txBody>
      </p:sp>
      <p:sp>
        <p:nvSpPr>
          <p:cNvPr id="9" name="Rectangle 8"/>
          <p:cNvSpPr/>
          <p:nvPr/>
        </p:nvSpPr>
        <p:spPr>
          <a:xfrm>
            <a:off x="1327929" y="4465134"/>
            <a:ext cx="561683" cy="369332"/>
          </a:xfrm>
          <a:prstGeom prst="rect">
            <a:avLst/>
          </a:prstGeom>
        </p:spPr>
        <p:txBody>
          <a:bodyPr wrap="square">
            <a:spAutoFit/>
          </a:bodyPr>
          <a:lstStyle/>
          <a:p>
            <a:r>
              <a:rPr lang="en-US" b="1" dirty="0"/>
              <a:t>20</a:t>
            </a:r>
            <a:endParaRPr lang="en-US" dirty="0"/>
          </a:p>
        </p:txBody>
      </p:sp>
      <p:sp>
        <p:nvSpPr>
          <p:cNvPr id="10" name="Rectangle 9"/>
          <p:cNvSpPr/>
          <p:nvPr/>
        </p:nvSpPr>
        <p:spPr>
          <a:xfrm>
            <a:off x="1307703" y="2785075"/>
            <a:ext cx="561683" cy="369332"/>
          </a:xfrm>
          <a:prstGeom prst="rect">
            <a:avLst/>
          </a:prstGeom>
        </p:spPr>
        <p:txBody>
          <a:bodyPr wrap="square">
            <a:spAutoFit/>
          </a:bodyPr>
          <a:lstStyle/>
          <a:p>
            <a:r>
              <a:rPr lang="en-US" b="1" dirty="0"/>
              <a:t>60</a:t>
            </a:r>
            <a:endParaRPr lang="en-US" dirty="0"/>
          </a:p>
        </p:txBody>
      </p:sp>
      <p:sp>
        <p:nvSpPr>
          <p:cNvPr id="11" name="Rectangle 10"/>
          <p:cNvSpPr/>
          <p:nvPr/>
        </p:nvSpPr>
        <p:spPr>
          <a:xfrm>
            <a:off x="1343144" y="4095882"/>
            <a:ext cx="561683" cy="369332"/>
          </a:xfrm>
          <a:prstGeom prst="rect">
            <a:avLst/>
          </a:prstGeom>
        </p:spPr>
        <p:txBody>
          <a:bodyPr wrap="square">
            <a:spAutoFit/>
          </a:bodyPr>
          <a:lstStyle/>
          <a:p>
            <a:r>
              <a:rPr lang="en-US" b="1" dirty="0"/>
              <a:t>30</a:t>
            </a:r>
            <a:endParaRPr lang="en-US" dirty="0"/>
          </a:p>
        </p:txBody>
      </p:sp>
      <p:sp>
        <p:nvSpPr>
          <p:cNvPr id="12" name="Rectangle 11"/>
          <p:cNvSpPr/>
          <p:nvPr/>
        </p:nvSpPr>
        <p:spPr>
          <a:xfrm>
            <a:off x="1307703" y="3228074"/>
            <a:ext cx="561683" cy="369332"/>
          </a:xfrm>
          <a:prstGeom prst="rect">
            <a:avLst/>
          </a:prstGeom>
        </p:spPr>
        <p:txBody>
          <a:bodyPr wrap="square">
            <a:spAutoFit/>
          </a:bodyPr>
          <a:lstStyle/>
          <a:p>
            <a:r>
              <a:rPr lang="en-US" b="1" dirty="0"/>
              <a:t>50</a:t>
            </a:r>
            <a:endParaRPr lang="en-US" dirty="0"/>
          </a:p>
        </p:txBody>
      </p:sp>
      <p:sp>
        <p:nvSpPr>
          <p:cNvPr id="13" name="Rectangle 12"/>
          <p:cNvSpPr/>
          <p:nvPr/>
        </p:nvSpPr>
        <p:spPr>
          <a:xfrm>
            <a:off x="1327929" y="3698983"/>
            <a:ext cx="521232" cy="369332"/>
          </a:xfrm>
          <a:prstGeom prst="rect">
            <a:avLst/>
          </a:prstGeom>
        </p:spPr>
        <p:txBody>
          <a:bodyPr wrap="square">
            <a:spAutoFit/>
          </a:bodyPr>
          <a:lstStyle/>
          <a:p>
            <a:r>
              <a:rPr lang="en-US" b="1" dirty="0"/>
              <a:t>40</a:t>
            </a:r>
            <a:endParaRPr lang="en-US" dirty="0"/>
          </a:p>
        </p:txBody>
      </p:sp>
      <p:sp>
        <p:nvSpPr>
          <p:cNvPr id="14" name="TextBox 13"/>
          <p:cNvSpPr txBox="1"/>
          <p:nvPr/>
        </p:nvSpPr>
        <p:spPr>
          <a:xfrm rot="16200000">
            <a:off x="-392356" y="4032877"/>
            <a:ext cx="2693054" cy="461665"/>
          </a:xfrm>
          <a:prstGeom prst="rect">
            <a:avLst/>
          </a:prstGeom>
          <a:noFill/>
        </p:spPr>
        <p:txBody>
          <a:bodyPr wrap="square" rtlCol="0">
            <a:spAutoFit/>
          </a:bodyPr>
          <a:lstStyle/>
          <a:p>
            <a:pPr algn="ctr"/>
            <a:r>
              <a:rPr lang="en-US" sz="2400" b="1" dirty="0"/>
              <a:t>% Non-Adherence</a:t>
            </a:r>
            <a:endParaRPr lang="en-US" b="1" dirty="0"/>
          </a:p>
        </p:txBody>
      </p:sp>
      <p:sp>
        <p:nvSpPr>
          <p:cNvPr id="21" name="TextBox 20">
            <a:extLst>
              <a:ext uri="{FF2B5EF4-FFF2-40B4-BE49-F238E27FC236}">
                <a16:creationId xmlns:a16="http://schemas.microsoft.com/office/drawing/2014/main" id="{466534CD-45D3-4722-B8C9-31E68FDBC888}"/>
              </a:ext>
            </a:extLst>
          </p:cNvPr>
          <p:cNvSpPr txBox="1"/>
          <p:nvPr/>
        </p:nvSpPr>
        <p:spPr>
          <a:xfrm>
            <a:off x="786079" y="2084841"/>
            <a:ext cx="11507288" cy="307777"/>
          </a:xfrm>
          <a:prstGeom prst="rect">
            <a:avLst/>
          </a:prstGeom>
          <a:noFill/>
        </p:spPr>
        <p:txBody>
          <a:bodyPr wrap="square">
            <a:spAutoFit/>
          </a:bodyPr>
          <a:lstStyle/>
          <a:p>
            <a:r>
              <a:rPr lang="en-US" sz="1400" dirty="0">
                <a:solidFill>
                  <a:schemeClr val="dk1"/>
                </a:solidFill>
                <a:latin typeface="Arial" panose="020B0604020202020204" pitchFamily="34" charset="0"/>
                <a:cs typeface="Arial" panose="020B0604020202020204" pitchFamily="34" charset="0"/>
              </a:rPr>
              <a:t>(</a:t>
            </a:r>
            <a:r>
              <a:rPr lang="en-US" sz="1400" i="1" dirty="0">
                <a:solidFill>
                  <a:schemeClr val="dk1"/>
                </a:solidFill>
                <a:latin typeface="Arial" panose="020B0604020202020204" pitchFamily="34" charset="0"/>
                <a:cs typeface="Arial" panose="020B0604020202020204" pitchFamily="34" charset="0"/>
              </a:rPr>
              <a:t>Population: Persons actively smoking or with Body Mass index&gt;40kg/m2 who underwent elective hernia repair, n=22,644)</a:t>
            </a:r>
            <a:r>
              <a:rPr lang="en-US" sz="1400" dirty="0">
                <a:solidFill>
                  <a:schemeClr val="dk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3889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AED1-F9AB-9006-ACD8-DDC47E023414}"/>
              </a:ext>
            </a:extLst>
          </p:cNvPr>
          <p:cNvSpPr>
            <a:spLocks noGrp="1"/>
          </p:cNvSpPr>
          <p:nvPr>
            <p:ph type="title"/>
          </p:nvPr>
        </p:nvSpPr>
        <p:spPr>
          <a:xfrm>
            <a:off x="838200" y="365125"/>
            <a:ext cx="10881732" cy="1325563"/>
          </a:xfrm>
        </p:spPr>
        <p:txBody>
          <a:bodyPr/>
          <a:lstStyle/>
          <a:p>
            <a:r>
              <a:rPr lang="en-US" sz="4400" dirty="0">
                <a:ea typeface="Verdana" panose="020B0604030504040204" pitchFamily="34" charset="0"/>
                <a:cs typeface="Arial" panose="020B0604020202020204" pitchFamily="34" charset="0"/>
              </a:rPr>
              <a:t>“</a:t>
            </a:r>
            <a:r>
              <a:rPr lang="en-US" sz="4400" dirty="0">
                <a:solidFill>
                  <a:srgbClr val="92D050"/>
                </a:solidFill>
                <a:ea typeface="Verdana" panose="020B0604030504040204" pitchFamily="34" charset="0"/>
                <a:cs typeface="Arial" panose="020B0604020202020204" pitchFamily="34" charset="0"/>
              </a:rPr>
              <a:t>Right</a:t>
            </a:r>
            <a:r>
              <a:rPr lang="en-US" sz="4400" dirty="0">
                <a:ea typeface="Verdana" panose="020B0604030504040204" pitchFamily="34" charset="0"/>
                <a:cs typeface="Arial" panose="020B0604020202020204" pitchFamily="34" charset="0"/>
              </a:rPr>
              <a:t> operation, </a:t>
            </a:r>
            <a:r>
              <a:rPr lang="en-US" sz="4400" dirty="0">
                <a:solidFill>
                  <a:srgbClr val="92D050"/>
                </a:solidFill>
                <a:ea typeface="Verdana" panose="020B0604030504040204" pitchFamily="34" charset="0"/>
                <a:cs typeface="Arial" panose="020B0604020202020204" pitchFamily="34" charset="0"/>
              </a:rPr>
              <a:t>Right</a:t>
            </a:r>
            <a:r>
              <a:rPr lang="en-US" sz="4400" dirty="0">
                <a:ea typeface="Verdana" panose="020B0604030504040204" pitchFamily="34" charset="0"/>
                <a:cs typeface="Arial" panose="020B0604020202020204" pitchFamily="34" charset="0"/>
              </a:rPr>
              <a:t> person, </a:t>
            </a:r>
            <a:r>
              <a:rPr lang="en-US" sz="4400" dirty="0">
                <a:solidFill>
                  <a:srgbClr val="92D050"/>
                </a:solidFill>
                <a:ea typeface="Verdana" panose="020B0604030504040204" pitchFamily="34" charset="0"/>
                <a:cs typeface="Arial" panose="020B0604020202020204" pitchFamily="34" charset="0"/>
              </a:rPr>
              <a:t>Right</a:t>
            </a:r>
            <a:r>
              <a:rPr lang="en-US" sz="4400" dirty="0">
                <a:ea typeface="Verdana" panose="020B0604030504040204" pitchFamily="34" charset="0"/>
                <a:cs typeface="Arial" panose="020B0604020202020204" pitchFamily="34" charset="0"/>
              </a:rPr>
              <a:t> time</a:t>
            </a:r>
            <a:r>
              <a:rPr lang="en-US" dirty="0">
                <a:ea typeface="Verdana" panose="020B0604030504040204" pitchFamily="34" charset="0"/>
                <a:cs typeface="Arial" panose="020B0604020202020204" pitchFamily="34" charset="0"/>
              </a:rPr>
              <a:t>”</a:t>
            </a:r>
            <a:endParaRPr lang="en-US" dirty="0"/>
          </a:p>
        </p:txBody>
      </p:sp>
      <p:sp>
        <p:nvSpPr>
          <p:cNvPr id="3" name="Content Placeholder 2">
            <a:extLst>
              <a:ext uri="{FF2B5EF4-FFF2-40B4-BE49-F238E27FC236}">
                <a16:creationId xmlns:a16="http://schemas.microsoft.com/office/drawing/2014/main" id="{68B6F8C7-47BE-DE55-F042-29E4821FD554}"/>
              </a:ext>
            </a:extLst>
          </p:cNvPr>
          <p:cNvSpPr>
            <a:spLocks noGrp="1"/>
          </p:cNvSpPr>
          <p:nvPr>
            <p:ph idx="1"/>
          </p:nvPr>
        </p:nvSpPr>
        <p:spPr/>
        <p:txBody>
          <a:bodyPr/>
          <a:lstStyle/>
          <a:p>
            <a:r>
              <a:rPr lang="en-US" b="1" dirty="0">
                <a:latin typeface="Verdana" panose="020B0604030504040204" pitchFamily="34" charset="0"/>
                <a:ea typeface="Verdana" panose="020B0604030504040204" pitchFamily="34" charset="0"/>
              </a:rPr>
              <a:t>Who </a:t>
            </a:r>
            <a:r>
              <a:rPr lang="en-US" dirty="0">
                <a:latin typeface="Verdana" panose="020B0604030504040204" pitchFamily="34" charset="0"/>
                <a:ea typeface="Verdana" panose="020B0604030504040204" pitchFamily="34" charset="0"/>
              </a:rPr>
              <a:t>should we operate on?</a:t>
            </a:r>
          </a:p>
          <a:p>
            <a:pPr marL="0" indent="0">
              <a:buNone/>
            </a:pPr>
            <a:endParaRPr lang="en-US"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When</a:t>
            </a:r>
            <a:r>
              <a:rPr lang="en-US" dirty="0">
                <a:latin typeface="Verdana" panose="020B0604030504040204" pitchFamily="34" charset="0"/>
                <a:ea typeface="Verdana" panose="020B0604030504040204" pitchFamily="34" charset="0"/>
              </a:rPr>
              <a:t> should we operate?</a:t>
            </a:r>
          </a:p>
          <a:p>
            <a:pPr marL="0" indent="0">
              <a:buNone/>
            </a:pPr>
            <a:endParaRPr lang="en-US"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What</a:t>
            </a:r>
            <a:r>
              <a:rPr lang="en-US" dirty="0">
                <a:latin typeface="Verdana" panose="020B0604030504040204" pitchFamily="34" charset="0"/>
                <a:ea typeface="Verdana" panose="020B0604030504040204" pitchFamily="34" charset="0"/>
              </a:rPr>
              <a:t> operation should we do?</a:t>
            </a:r>
          </a:p>
          <a:p>
            <a:endParaRPr lang="en-US" dirty="0"/>
          </a:p>
        </p:txBody>
      </p:sp>
      <p:sp>
        <p:nvSpPr>
          <p:cNvPr id="4" name="TextBox 3">
            <a:extLst>
              <a:ext uri="{FF2B5EF4-FFF2-40B4-BE49-F238E27FC236}">
                <a16:creationId xmlns:a16="http://schemas.microsoft.com/office/drawing/2014/main" id="{24A0C725-A690-C098-A6BF-AA29EB2F0FB7}"/>
              </a:ext>
            </a:extLst>
          </p:cNvPr>
          <p:cNvSpPr txBox="1"/>
          <p:nvPr/>
        </p:nvSpPr>
        <p:spPr>
          <a:xfrm>
            <a:off x="6096000" y="5270409"/>
            <a:ext cx="5693229" cy="523220"/>
          </a:xfrm>
          <a:prstGeom prst="rect">
            <a:avLst/>
          </a:prstGeom>
          <a:noFill/>
          <a:ln w="25400">
            <a:solidFill>
              <a:schemeClr val="tx1"/>
            </a:solidFill>
          </a:ln>
        </p:spPr>
        <p:txBody>
          <a:bodyPr wrap="square" rtlCol="0">
            <a:spAutoFit/>
          </a:bodyPr>
          <a:lstStyle/>
          <a:p>
            <a:pPr algn="ctr"/>
            <a:r>
              <a:rPr lang="en-US" sz="2800" b="1" dirty="0">
                <a:latin typeface="Verdana" panose="020B0604030504040204" pitchFamily="34" charset="0"/>
                <a:ea typeface="Verdana" panose="020B0604030504040204" pitchFamily="34" charset="0"/>
              </a:rPr>
              <a:t>Preoperative Decisions</a:t>
            </a:r>
          </a:p>
        </p:txBody>
      </p:sp>
      <p:pic>
        <p:nvPicPr>
          <p:cNvPr id="11" name="Graphic 10" descr="Arrow: Rotate right with solid fill">
            <a:extLst>
              <a:ext uri="{FF2B5EF4-FFF2-40B4-BE49-F238E27FC236}">
                <a16:creationId xmlns:a16="http://schemas.microsoft.com/office/drawing/2014/main" id="{D3B21681-A143-A03E-0E34-E29104B603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7433" y="1536619"/>
            <a:ext cx="3350456" cy="3350456"/>
          </a:xfrm>
          <a:prstGeom prst="rect">
            <a:avLst/>
          </a:prstGeom>
        </p:spPr>
      </p:pic>
    </p:spTree>
    <p:extLst>
      <p:ext uri="{BB962C8B-B14F-4D97-AF65-F5344CB8AC3E}">
        <p14:creationId xmlns:p14="http://schemas.microsoft.com/office/powerpoint/2010/main" val="746315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F688F-5611-1B01-FF8B-ECD7E54C262A}"/>
              </a:ext>
            </a:extLst>
          </p:cNvPr>
          <p:cNvSpPr>
            <a:spLocks noGrp="1"/>
          </p:cNvSpPr>
          <p:nvPr>
            <p:ph type="title"/>
          </p:nvPr>
        </p:nvSpPr>
        <p:spPr/>
        <p:txBody>
          <a:bodyPr/>
          <a:lstStyle/>
          <a:p>
            <a:r>
              <a:rPr lang="en-US" dirty="0"/>
              <a:t>2024 Hernia Summit – 9/12/24</a:t>
            </a:r>
          </a:p>
        </p:txBody>
      </p:sp>
      <p:sp>
        <p:nvSpPr>
          <p:cNvPr id="4" name="Content Placeholder 3">
            <a:extLst>
              <a:ext uri="{FF2B5EF4-FFF2-40B4-BE49-F238E27FC236}">
                <a16:creationId xmlns:a16="http://schemas.microsoft.com/office/drawing/2014/main" id="{540272E4-60C6-6CEF-E23B-48FE997AF809}"/>
              </a:ext>
            </a:extLst>
          </p:cNvPr>
          <p:cNvSpPr>
            <a:spLocks noGrp="1"/>
          </p:cNvSpPr>
          <p:nvPr>
            <p:ph idx="1"/>
          </p:nvPr>
        </p:nvSpPr>
        <p:spPr/>
        <p:txBody>
          <a:bodyPr/>
          <a:lstStyle/>
          <a:p>
            <a:r>
              <a:rPr lang="en-US" dirty="0"/>
              <a:t>Attendees</a:t>
            </a:r>
          </a:p>
          <a:p>
            <a:pPr lvl="1"/>
            <a:r>
              <a:rPr lang="en-US" dirty="0"/>
              <a:t>30 surgeons</a:t>
            </a:r>
          </a:p>
          <a:p>
            <a:pPr lvl="1"/>
            <a:r>
              <a:rPr lang="en-US" dirty="0"/>
              <a:t>23 SCQRs and Quality staff</a:t>
            </a:r>
          </a:p>
          <a:p>
            <a:r>
              <a:rPr lang="en-US" dirty="0"/>
              <a:t>Consensus building</a:t>
            </a:r>
          </a:p>
          <a:p>
            <a:pPr lvl="1"/>
            <a:r>
              <a:rPr lang="en-US" dirty="0"/>
              <a:t>Use of mesh</a:t>
            </a:r>
          </a:p>
          <a:p>
            <a:pPr lvl="1"/>
            <a:r>
              <a:rPr lang="en-US" dirty="0"/>
              <a:t>Management of small hernias</a:t>
            </a:r>
          </a:p>
          <a:p>
            <a:pPr lvl="1"/>
            <a:r>
              <a:rPr lang="en-US" dirty="0"/>
              <a:t>Component Separation</a:t>
            </a:r>
          </a:p>
          <a:p>
            <a:r>
              <a:rPr lang="en-US" dirty="0"/>
              <a:t>Video Review</a:t>
            </a:r>
          </a:p>
          <a:p>
            <a:pPr lvl="1"/>
            <a:endParaRPr lang="en-US" dirty="0"/>
          </a:p>
          <a:p>
            <a:endParaRPr lang="en-US" dirty="0"/>
          </a:p>
          <a:p>
            <a:endParaRPr lang="en-US" dirty="0"/>
          </a:p>
        </p:txBody>
      </p:sp>
      <p:pic>
        <p:nvPicPr>
          <p:cNvPr id="8" name="Content Placeholder 4" descr="A screen shot of a calendar&#10;&#10;Description automatically generated">
            <a:extLst>
              <a:ext uri="{FF2B5EF4-FFF2-40B4-BE49-F238E27FC236}">
                <a16:creationId xmlns:a16="http://schemas.microsoft.com/office/drawing/2014/main" id="{CB6E927A-F911-4BF3-0A3F-EC055F4DEA25}"/>
              </a:ext>
            </a:extLst>
          </p:cNvPr>
          <p:cNvPicPr>
            <a:picLocks noChangeAspect="1"/>
          </p:cNvPicPr>
          <p:nvPr/>
        </p:nvPicPr>
        <p:blipFill>
          <a:blip r:embed="rId2"/>
          <a:stretch>
            <a:fillRect/>
          </a:stretch>
        </p:blipFill>
        <p:spPr>
          <a:xfrm>
            <a:off x="6504481" y="1455355"/>
            <a:ext cx="4979307" cy="4580962"/>
          </a:xfrm>
          <a:prstGeom prst="rect">
            <a:avLst/>
          </a:prstGeom>
          <a:ln>
            <a:solidFill>
              <a:schemeClr val="tx1"/>
            </a:solidFill>
          </a:ln>
        </p:spPr>
      </p:pic>
    </p:spTree>
    <p:extLst>
      <p:ext uri="{BB962C8B-B14F-4D97-AF65-F5344CB8AC3E}">
        <p14:creationId xmlns:p14="http://schemas.microsoft.com/office/powerpoint/2010/main" val="1248034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7">
      <a:dk1>
        <a:sysClr val="windowText" lastClr="000000"/>
      </a:dk1>
      <a:lt1>
        <a:sysClr val="window" lastClr="FFFFFF"/>
      </a:lt1>
      <a:dk2>
        <a:srgbClr val="44546A"/>
      </a:dk2>
      <a:lt2>
        <a:srgbClr val="E7E6E6"/>
      </a:lt2>
      <a:accent1>
        <a:srgbClr val="152E55"/>
      </a:accent1>
      <a:accent2>
        <a:srgbClr val="8CC63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1194</Words>
  <Application>Microsoft Office PowerPoint</Application>
  <PresentationFormat>Widescreen</PresentationFormat>
  <Paragraphs>165</Paragraphs>
  <Slides>27</Slides>
  <Notes>15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Aptos</vt:lpstr>
      <vt:lpstr>Arial</vt:lpstr>
      <vt:lpstr>Calibri</vt:lpstr>
      <vt:lpstr>Calibri Light</vt:lpstr>
      <vt:lpstr>Gill Sans Nova</vt:lpstr>
      <vt:lpstr>Verdana</vt:lpstr>
      <vt:lpstr>Wingdings</vt:lpstr>
      <vt:lpstr>Office Theme</vt:lpstr>
      <vt:lpstr>1_Office Theme</vt:lpstr>
      <vt:lpstr>2_Office Theme</vt:lpstr>
      <vt:lpstr>PowerPoint Presentation</vt:lpstr>
      <vt:lpstr>Updates for MSQC-COHR</vt:lpstr>
      <vt:lpstr>Why care about hernia?</vt:lpstr>
      <vt:lpstr>PowerPoint Presentation</vt:lpstr>
      <vt:lpstr>Data are needed to improve care</vt:lpstr>
      <vt:lpstr>Developed a Statewide population level registry</vt:lpstr>
      <vt:lpstr>Wide variation in adherence to optimization across MSQC sites from 2013-2018</vt:lpstr>
      <vt:lpstr>“Right operation, Right person, Right time”</vt:lpstr>
      <vt:lpstr>2024 Hernia Summit – 9/12/24</vt:lpstr>
      <vt:lpstr>PowerPoint Presentation</vt:lpstr>
      <vt:lpstr>“Core” COHR Committee</vt:lpstr>
      <vt:lpstr>Getting everybody on board - Consensus</vt:lpstr>
      <vt:lpstr>2025 Hernia Summit –TBD</vt:lpstr>
      <vt:lpstr>Summary</vt:lpstr>
      <vt:lpstr>2025 MSQC Hernia Quality Project Goals</vt:lpstr>
      <vt:lpstr>1. Data collection</vt:lpstr>
      <vt:lpstr>2&amp;3. Surgeon lead and multidisciplinary team</vt:lpstr>
      <vt:lpstr>4. Surgeon Goals</vt:lpstr>
      <vt:lpstr>PowerPoint Presentation</vt:lpstr>
      <vt:lpstr>PowerPoint Presentation</vt:lpstr>
      <vt:lpstr>PowerPoint Presentation</vt:lpstr>
      <vt:lpstr>Risk communication </vt:lpstr>
      <vt:lpstr>5. Implementation Goals</vt:lpstr>
      <vt:lpstr>CPT codes included-Hernia 2025</vt:lpstr>
      <vt:lpstr>What else is on the P4P Scorecard?  Updated version on the website</vt:lpstr>
      <vt:lpstr>What else is on the P4P Scorecard? </vt:lpstr>
      <vt:lpstr>Thank You! dtelem@med.umich.edu aehlers@med.umich.edu</vt:lpstr>
    </vt:vector>
  </TitlesOfParts>
  <Company>Michigan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Hallway, Alexander</dc:creator>
  <cp:lastModifiedBy>Rocker, Cheryl</cp:lastModifiedBy>
  <cp:revision>34</cp:revision>
  <dcterms:created xsi:type="dcterms:W3CDTF">2022-10-27T16:28:27Z</dcterms:created>
  <dcterms:modified xsi:type="dcterms:W3CDTF">2025-02-04T17:51:33Z</dcterms:modified>
</cp:coreProperties>
</file>