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2134804455" r:id="rId3"/>
    <p:sldId id="2134804473" r:id="rId4"/>
    <p:sldId id="2134804475" r:id="rId5"/>
    <p:sldId id="2134804456" r:id="rId6"/>
    <p:sldId id="2134804453" r:id="rId7"/>
    <p:sldId id="2134804476" r:id="rId8"/>
    <p:sldId id="2134804451" r:id="rId9"/>
    <p:sldId id="2134804447" r:id="rId10"/>
    <p:sldId id="2134804446" r:id="rId11"/>
    <p:sldId id="2134804477" r:id="rId12"/>
    <p:sldId id="2134804466" r:id="rId13"/>
    <p:sldId id="2134804467" r:id="rId14"/>
    <p:sldId id="2134804468" r:id="rId15"/>
    <p:sldId id="2134804469" r:id="rId16"/>
    <p:sldId id="2134804472" r:id="rId17"/>
    <p:sldId id="2134804470" r:id="rId18"/>
    <p:sldId id="2134804478" r:id="rId19"/>
    <p:sldId id="298" r:id="rId20"/>
    <p:sldId id="299" r:id="rId21"/>
    <p:sldId id="2134804454" r:id="rId22"/>
    <p:sldId id="21348044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75B2F6-22D6-4B29-ABA0-F267CBEE8208}">
          <p14:sldIdLst>
            <p14:sldId id="267"/>
            <p14:sldId id="2134804455"/>
            <p14:sldId id="2134804473"/>
            <p14:sldId id="2134804475"/>
            <p14:sldId id="2134804456"/>
            <p14:sldId id="2134804453"/>
            <p14:sldId id="2134804476"/>
            <p14:sldId id="2134804451"/>
            <p14:sldId id="2134804447"/>
            <p14:sldId id="2134804446"/>
            <p14:sldId id="2134804477"/>
            <p14:sldId id="2134804466"/>
            <p14:sldId id="2134804467"/>
            <p14:sldId id="2134804468"/>
            <p14:sldId id="2134804469"/>
            <p14:sldId id="2134804472"/>
            <p14:sldId id="2134804470"/>
            <p14:sldId id="2134804478"/>
            <p14:sldId id="298"/>
            <p14:sldId id="299"/>
            <p14:sldId id="2134804454"/>
            <p14:sldId id="21348044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53F"/>
    <a:srgbClr val="162F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87409" autoAdjust="0"/>
  </p:normalViewPr>
  <p:slideViewPr>
    <p:cSldViewPr snapToGrid="0">
      <p:cViewPr varScale="1">
        <p:scale>
          <a:sx n="72" d="100"/>
          <a:sy n="72" d="100"/>
        </p:scale>
        <p:origin x="8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BC5CF-6544-4D6C-86C5-CD1BFFF39B8E}"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93083-E7E1-4F24-ACC0-4418977B0BE8}" type="slidenum">
              <a:rPr lang="en-US" smtClean="0"/>
              <a:t>‹#›</a:t>
            </a:fld>
            <a:endParaRPr lang="en-US"/>
          </a:p>
        </p:txBody>
      </p:sp>
    </p:spTree>
    <p:extLst>
      <p:ext uri="{BB962C8B-B14F-4D97-AF65-F5344CB8AC3E}">
        <p14:creationId xmlns:p14="http://schemas.microsoft.com/office/powerpoint/2010/main" val="271601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5F70-1F36-3FED-253F-8E281927F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74748-B2A3-352F-7296-1B4809B1F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0D3389-1E2C-7154-8B12-7D7D48EA8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91439F-36EA-0759-62E2-448DD3B01626}"/>
              </a:ext>
            </a:extLst>
          </p:cNvPr>
          <p:cNvSpPr>
            <a:spLocks noGrp="1"/>
          </p:cNvSpPr>
          <p:nvPr>
            <p:ph type="sldNum" sz="quarter" idx="5"/>
          </p:nvPr>
        </p:nvSpPr>
        <p:spPr/>
        <p:txBody>
          <a:bodyPr/>
          <a:lstStyle/>
          <a:p>
            <a:fld id="{06693083-E7E1-4F24-ACC0-4418977B0BE8}" type="slidenum">
              <a:rPr lang="en-US" smtClean="0"/>
              <a:t>2</a:t>
            </a:fld>
            <a:endParaRPr lang="en-US"/>
          </a:p>
        </p:txBody>
      </p:sp>
    </p:spTree>
    <p:extLst>
      <p:ext uri="{BB962C8B-B14F-4D97-AF65-F5344CB8AC3E}">
        <p14:creationId xmlns:p14="http://schemas.microsoft.com/office/powerpoint/2010/main" val="397716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5EF4E-C34E-13F7-038A-C1BD27EB3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67675-F3F4-05C4-040B-55994FD92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30CA6-0E6D-FD00-91E1-45DB5FE0FA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2BD58E-C8CB-E3FF-5D36-41B77337905F}"/>
              </a:ext>
            </a:extLst>
          </p:cNvPr>
          <p:cNvSpPr>
            <a:spLocks noGrp="1"/>
          </p:cNvSpPr>
          <p:nvPr>
            <p:ph type="sldNum" sz="quarter" idx="5"/>
          </p:nvPr>
        </p:nvSpPr>
        <p:spPr/>
        <p:txBody>
          <a:bodyPr/>
          <a:lstStyle/>
          <a:p>
            <a:fld id="{06693083-E7E1-4F24-ACC0-4418977B0BE8}" type="slidenum">
              <a:rPr lang="en-US" smtClean="0"/>
              <a:t>11</a:t>
            </a:fld>
            <a:endParaRPr lang="en-US"/>
          </a:p>
        </p:txBody>
      </p:sp>
    </p:spTree>
    <p:extLst>
      <p:ext uri="{BB962C8B-B14F-4D97-AF65-F5344CB8AC3E}">
        <p14:creationId xmlns:p14="http://schemas.microsoft.com/office/powerpoint/2010/main" val="55268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DBFB8-ED51-B8C5-78B4-7A75B2E14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C3F5D-B270-B95F-E1E4-94AB8543A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44DF1-257E-0F9F-764E-D127E41F13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7649EE-E82C-295B-D15B-0B35E2821103}"/>
              </a:ext>
            </a:extLst>
          </p:cNvPr>
          <p:cNvSpPr>
            <a:spLocks noGrp="1"/>
          </p:cNvSpPr>
          <p:nvPr>
            <p:ph type="sldNum" sz="quarter" idx="5"/>
          </p:nvPr>
        </p:nvSpPr>
        <p:spPr/>
        <p:txBody>
          <a:bodyPr/>
          <a:lstStyle/>
          <a:p>
            <a:fld id="{06693083-E7E1-4F24-ACC0-4418977B0BE8}" type="slidenum">
              <a:rPr lang="en-US" smtClean="0"/>
              <a:t>12</a:t>
            </a:fld>
            <a:endParaRPr lang="en-US"/>
          </a:p>
        </p:txBody>
      </p:sp>
    </p:spTree>
    <p:extLst>
      <p:ext uri="{BB962C8B-B14F-4D97-AF65-F5344CB8AC3E}">
        <p14:creationId xmlns:p14="http://schemas.microsoft.com/office/powerpoint/2010/main" val="237550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AD9C-6F9D-EED4-81D5-53E27D937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3C584-3DD1-5717-4FF3-7D8D4B992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3ACB3-B4C1-9914-6646-66742B3AA2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38E5BF-DCA4-06F6-2863-B9AD33A78A59}"/>
              </a:ext>
            </a:extLst>
          </p:cNvPr>
          <p:cNvSpPr>
            <a:spLocks noGrp="1"/>
          </p:cNvSpPr>
          <p:nvPr>
            <p:ph type="sldNum" sz="quarter" idx="5"/>
          </p:nvPr>
        </p:nvSpPr>
        <p:spPr/>
        <p:txBody>
          <a:bodyPr/>
          <a:lstStyle/>
          <a:p>
            <a:fld id="{06693083-E7E1-4F24-ACC0-4418977B0BE8}" type="slidenum">
              <a:rPr lang="en-US" smtClean="0"/>
              <a:t>13</a:t>
            </a:fld>
            <a:endParaRPr lang="en-US"/>
          </a:p>
        </p:txBody>
      </p:sp>
    </p:spTree>
    <p:extLst>
      <p:ext uri="{BB962C8B-B14F-4D97-AF65-F5344CB8AC3E}">
        <p14:creationId xmlns:p14="http://schemas.microsoft.com/office/powerpoint/2010/main" val="381040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D478C-0CF7-B40C-B86E-82E5572DE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9A162C-60BD-A24B-3CDB-9EA467F0D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FF9C8-D0E4-3C0D-4978-164503B0B9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F5C317-2D05-854F-30E5-AE9E18C8E988}"/>
              </a:ext>
            </a:extLst>
          </p:cNvPr>
          <p:cNvSpPr>
            <a:spLocks noGrp="1"/>
          </p:cNvSpPr>
          <p:nvPr>
            <p:ph type="sldNum" sz="quarter" idx="5"/>
          </p:nvPr>
        </p:nvSpPr>
        <p:spPr/>
        <p:txBody>
          <a:bodyPr/>
          <a:lstStyle/>
          <a:p>
            <a:fld id="{06693083-E7E1-4F24-ACC0-4418977B0BE8}" type="slidenum">
              <a:rPr lang="en-US" smtClean="0"/>
              <a:t>14</a:t>
            </a:fld>
            <a:endParaRPr lang="en-US"/>
          </a:p>
        </p:txBody>
      </p:sp>
    </p:spTree>
    <p:extLst>
      <p:ext uri="{BB962C8B-B14F-4D97-AF65-F5344CB8AC3E}">
        <p14:creationId xmlns:p14="http://schemas.microsoft.com/office/powerpoint/2010/main" val="210791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623AA-F7F9-FEA0-9236-DE5744943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4039D-DFD5-5F92-8CB1-ACB510CEB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60CD6-C920-10E4-1696-FB33EE1657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2602AB-0F53-089B-8C94-65BD46559757}"/>
              </a:ext>
            </a:extLst>
          </p:cNvPr>
          <p:cNvSpPr>
            <a:spLocks noGrp="1"/>
          </p:cNvSpPr>
          <p:nvPr>
            <p:ph type="sldNum" sz="quarter" idx="5"/>
          </p:nvPr>
        </p:nvSpPr>
        <p:spPr/>
        <p:txBody>
          <a:bodyPr/>
          <a:lstStyle/>
          <a:p>
            <a:fld id="{06693083-E7E1-4F24-ACC0-4418977B0BE8}" type="slidenum">
              <a:rPr lang="en-US" smtClean="0"/>
              <a:t>15</a:t>
            </a:fld>
            <a:endParaRPr lang="en-US"/>
          </a:p>
        </p:txBody>
      </p:sp>
    </p:spTree>
    <p:extLst>
      <p:ext uri="{BB962C8B-B14F-4D97-AF65-F5344CB8AC3E}">
        <p14:creationId xmlns:p14="http://schemas.microsoft.com/office/powerpoint/2010/main" val="103747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9050B-B509-C2D3-9BCC-A3DFBB43D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3DE44-A970-3171-59CE-97D3C1041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6BBB8-7673-53CF-E2FC-9A3573414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3AD85F-5BD5-542C-E97B-8258967A8BD9}"/>
              </a:ext>
            </a:extLst>
          </p:cNvPr>
          <p:cNvSpPr>
            <a:spLocks noGrp="1"/>
          </p:cNvSpPr>
          <p:nvPr>
            <p:ph type="sldNum" sz="quarter" idx="5"/>
          </p:nvPr>
        </p:nvSpPr>
        <p:spPr/>
        <p:txBody>
          <a:bodyPr/>
          <a:lstStyle/>
          <a:p>
            <a:fld id="{06693083-E7E1-4F24-ACC0-4418977B0BE8}" type="slidenum">
              <a:rPr lang="en-US" smtClean="0"/>
              <a:t>16</a:t>
            </a:fld>
            <a:endParaRPr lang="en-US"/>
          </a:p>
        </p:txBody>
      </p:sp>
    </p:spTree>
    <p:extLst>
      <p:ext uri="{BB962C8B-B14F-4D97-AF65-F5344CB8AC3E}">
        <p14:creationId xmlns:p14="http://schemas.microsoft.com/office/powerpoint/2010/main" val="284655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8CC43-C492-4934-0FB8-296BEC676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4BF08-30F8-2B4A-A080-781EA297B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5D51D-E3F7-7040-984A-EE3B7516D9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E054C5-A9F0-0A19-6BE7-BD9D661B13A8}"/>
              </a:ext>
            </a:extLst>
          </p:cNvPr>
          <p:cNvSpPr>
            <a:spLocks noGrp="1"/>
          </p:cNvSpPr>
          <p:nvPr>
            <p:ph type="sldNum" sz="quarter" idx="5"/>
          </p:nvPr>
        </p:nvSpPr>
        <p:spPr/>
        <p:txBody>
          <a:bodyPr/>
          <a:lstStyle/>
          <a:p>
            <a:fld id="{06693083-E7E1-4F24-ACC0-4418977B0BE8}" type="slidenum">
              <a:rPr lang="en-US" smtClean="0"/>
              <a:t>17</a:t>
            </a:fld>
            <a:endParaRPr lang="en-US"/>
          </a:p>
        </p:txBody>
      </p:sp>
    </p:spTree>
    <p:extLst>
      <p:ext uri="{BB962C8B-B14F-4D97-AF65-F5344CB8AC3E}">
        <p14:creationId xmlns:p14="http://schemas.microsoft.com/office/powerpoint/2010/main" val="174898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21EA2-6A97-2CFC-4364-0B662349D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2E329-528A-EAFE-8FCA-B858B6CDD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F8A59-87BC-4425-C8EA-9046D69F48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141BE6-5A7D-ED2C-E7C3-AB5574E95EE8}"/>
              </a:ext>
            </a:extLst>
          </p:cNvPr>
          <p:cNvSpPr>
            <a:spLocks noGrp="1"/>
          </p:cNvSpPr>
          <p:nvPr>
            <p:ph type="sldNum" sz="quarter" idx="5"/>
          </p:nvPr>
        </p:nvSpPr>
        <p:spPr/>
        <p:txBody>
          <a:bodyPr/>
          <a:lstStyle/>
          <a:p>
            <a:fld id="{06693083-E7E1-4F24-ACC0-4418977B0BE8}" type="slidenum">
              <a:rPr lang="en-US" smtClean="0"/>
              <a:t>18</a:t>
            </a:fld>
            <a:endParaRPr lang="en-US"/>
          </a:p>
        </p:txBody>
      </p:sp>
    </p:spTree>
    <p:extLst>
      <p:ext uri="{BB962C8B-B14F-4D97-AF65-F5344CB8AC3E}">
        <p14:creationId xmlns:p14="http://schemas.microsoft.com/office/powerpoint/2010/main" val="90935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on 1/14/2025: updated SCQR meeting scoring, changed points for sampled &amp; incomplete/audit measures for sites that don't have audit, changed wording from “hospital” to “collaborative” in CWM, measure 7 </a:t>
            </a:r>
          </a:p>
          <a:p>
            <a:endParaRPr lang="en-US" dirty="0"/>
          </a:p>
        </p:txBody>
      </p:sp>
      <p:sp>
        <p:nvSpPr>
          <p:cNvPr id="4" name="Slide Number Placeholder 3"/>
          <p:cNvSpPr>
            <a:spLocks noGrp="1"/>
          </p:cNvSpPr>
          <p:nvPr>
            <p:ph type="sldNum" sz="quarter" idx="5"/>
          </p:nvPr>
        </p:nvSpPr>
        <p:spPr/>
        <p:txBody>
          <a:bodyPr/>
          <a:lstStyle/>
          <a:p>
            <a:fld id="{06693083-E7E1-4F24-ACC0-4418977B0BE8}" type="slidenum">
              <a:rPr lang="en-US" smtClean="0"/>
              <a:t>19</a:t>
            </a:fld>
            <a:endParaRPr lang="en-US"/>
          </a:p>
        </p:txBody>
      </p:sp>
    </p:spTree>
    <p:extLst>
      <p:ext uri="{BB962C8B-B14F-4D97-AF65-F5344CB8AC3E}">
        <p14:creationId xmlns:p14="http://schemas.microsoft.com/office/powerpoint/2010/main" val="326191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693083-E7E1-4F24-ACC0-4418977B0BE8}" type="slidenum">
              <a:rPr lang="en-US" smtClean="0"/>
              <a:t>20</a:t>
            </a:fld>
            <a:endParaRPr lang="en-US"/>
          </a:p>
        </p:txBody>
      </p:sp>
    </p:spTree>
    <p:extLst>
      <p:ext uri="{BB962C8B-B14F-4D97-AF65-F5344CB8AC3E}">
        <p14:creationId xmlns:p14="http://schemas.microsoft.com/office/powerpoint/2010/main" val="132079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C2246-D0D5-7196-052A-EDFFFF673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67676-7026-8748-5429-48FBE29A2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A7DE6-C91C-A45A-5EBD-7E2FA17F51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FB772D-2B4A-F3FB-D200-157CA06A89F4}"/>
              </a:ext>
            </a:extLst>
          </p:cNvPr>
          <p:cNvSpPr>
            <a:spLocks noGrp="1"/>
          </p:cNvSpPr>
          <p:nvPr>
            <p:ph type="sldNum" sz="quarter" idx="5"/>
          </p:nvPr>
        </p:nvSpPr>
        <p:spPr/>
        <p:txBody>
          <a:bodyPr/>
          <a:lstStyle/>
          <a:p>
            <a:fld id="{06693083-E7E1-4F24-ACC0-4418977B0BE8}" type="slidenum">
              <a:rPr lang="en-US" smtClean="0"/>
              <a:t>3</a:t>
            </a:fld>
            <a:endParaRPr lang="en-US"/>
          </a:p>
        </p:txBody>
      </p:sp>
    </p:spTree>
    <p:extLst>
      <p:ext uri="{BB962C8B-B14F-4D97-AF65-F5344CB8AC3E}">
        <p14:creationId xmlns:p14="http://schemas.microsoft.com/office/powerpoint/2010/main" val="4105579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22B0-EAF8-359A-0679-ABC128453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73A1D-A290-DFE4-E7D3-792B44F96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BC418-99B0-F006-D8B0-7A2F94F249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C154DE-6863-48FE-C78E-78ACFA14CFEA}"/>
              </a:ext>
            </a:extLst>
          </p:cNvPr>
          <p:cNvSpPr>
            <a:spLocks noGrp="1"/>
          </p:cNvSpPr>
          <p:nvPr>
            <p:ph type="sldNum" sz="quarter" idx="5"/>
          </p:nvPr>
        </p:nvSpPr>
        <p:spPr/>
        <p:txBody>
          <a:bodyPr/>
          <a:lstStyle/>
          <a:p>
            <a:fld id="{06693083-E7E1-4F24-ACC0-4418977B0BE8}" type="slidenum">
              <a:rPr lang="en-US" smtClean="0"/>
              <a:t>21</a:t>
            </a:fld>
            <a:endParaRPr lang="en-US"/>
          </a:p>
        </p:txBody>
      </p:sp>
    </p:spTree>
    <p:extLst>
      <p:ext uri="{BB962C8B-B14F-4D97-AF65-F5344CB8AC3E}">
        <p14:creationId xmlns:p14="http://schemas.microsoft.com/office/powerpoint/2010/main" val="387531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00AD8-25F7-E292-56FD-3BCC38F86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3EDCD-0C45-8FC5-1F23-B668498FA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DA088-E839-96D8-63B9-A9BABAE1BC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C2D7D8-4289-A513-42B1-F7F3BD2C3BAE}"/>
              </a:ext>
            </a:extLst>
          </p:cNvPr>
          <p:cNvSpPr>
            <a:spLocks noGrp="1"/>
          </p:cNvSpPr>
          <p:nvPr>
            <p:ph type="sldNum" sz="quarter" idx="5"/>
          </p:nvPr>
        </p:nvSpPr>
        <p:spPr/>
        <p:txBody>
          <a:bodyPr/>
          <a:lstStyle/>
          <a:p>
            <a:fld id="{06693083-E7E1-4F24-ACC0-4418977B0BE8}" type="slidenum">
              <a:rPr lang="en-US" smtClean="0"/>
              <a:t>4</a:t>
            </a:fld>
            <a:endParaRPr lang="en-US"/>
          </a:p>
        </p:txBody>
      </p:sp>
    </p:spTree>
    <p:extLst>
      <p:ext uri="{BB962C8B-B14F-4D97-AF65-F5344CB8AC3E}">
        <p14:creationId xmlns:p14="http://schemas.microsoft.com/office/powerpoint/2010/main" val="363226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740FA-7745-E877-E459-CF786B346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4CBBB-77DC-4A8A-DDFB-6E2B88E10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DC3CB-E4FC-E505-EE03-43D2C7C1E549}"/>
              </a:ext>
            </a:extLst>
          </p:cNvPr>
          <p:cNvSpPr>
            <a:spLocks noGrp="1"/>
          </p:cNvSpPr>
          <p:nvPr>
            <p:ph type="body" idx="1"/>
          </p:nvPr>
        </p:nvSpPr>
        <p:spPr/>
        <p:txBody>
          <a:bodyPr/>
          <a:lstStyle/>
          <a:p>
            <a:r>
              <a:rPr lang="en-US" dirty="0"/>
              <a:t>Updated on 1/14/2025: updated SCQR meeting scoring, changed points for sampled &amp; incomplete/audit measures for sites that don't have audit, changed wording from “hospital” to “collaborative” in CWM, measure 7 </a:t>
            </a:r>
          </a:p>
        </p:txBody>
      </p:sp>
      <p:sp>
        <p:nvSpPr>
          <p:cNvPr id="4" name="Slide Number Placeholder 3">
            <a:extLst>
              <a:ext uri="{FF2B5EF4-FFF2-40B4-BE49-F238E27FC236}">
                <a16:creationId xmlns:a16="http://schemas.microsoft.com/office/drawing/2014/main" id="{F03EACD2-1424-590F-8239-5FB4FCFB7525}"/>
              </a:ext>
            </a:extLst>
          </p:cNvPr>
          <p:cNvSpPr>
            <a:spLocks noGrp="1"/>
          </p:cNvSpPr>
          <p:nvPr>
            <p:ph type="sldNum" sz="quarter" idx="5"/>
          </p:nvPr>
        </p:nvSpPr>
        <p:spPr/>
        <p:txBody>
          <a:bodyPr/>
          <a:lstStyle/>
          <a:p>
            <a:fld id="{06693083-E7E1-4F24-ACC0-4418977B0BE8}" type="slidenum">
              <a:rPr lang="en-US" smtClean="0"/>
              <a:t>5</a:t>
            </a:fld>
            <a:endParaRPr lang="en-US"/>
          </a:p>
        </p:txBody>
      </p:sp>
    </p:spTree>
    <p:extLst>
      <p:ext uri="{BB962C8B-B14F-4D97-AF65-F5344CB8AC3E}">
        <p14:creationId xmlns:p14="http://schemas.microsoft.com/office/powerpoint/2010/main" val="36195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EE653-909B-0F36-DE0E-0DE5FB06D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70754-A119-40DD-9564-74DD6382E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CA8B6-C76C-40D8-DD2D-1DE2E00854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CD381A-0984-BF36-0013-68954D778DCE}"/>
              </a:ext>
            </a:extLst>
          </p:cNvPr>
          <p:cNvSpPr>
            <a:spLocks noGrp="1"/>
          </p:cNvSpPr>
          <p:nvPr>
            <p:ph type="sldNum" sz="quarter" idx="5"/>
          </p:nvPr>
        </p:nvSpPr>
        <p:spPr/>
        <p:txBody>
          <a:bodyPr/>
          <a:lstStyle/>
          <a:p>
            <a:fld id="{06693083-E7E1-4F24-ACC0-4418977B0BE8}" type="slidenum">
              <a:rPr lang="en-US" smtClean="0"/>
              <a:t>6</a:t>
            </a:fld>
            <a:endParaRPr lang="en-US"/>
          </a:p>
        </p:txBody>
      </p:sp>
    </p:spTree>
    <p:extLst>
      <p:ext uri="{BB962C8B-B14F-4D97-AF65-F5344CB8AC3E}">
        <p14:creationId xmlns:p14="http://schemas.microsoft.com/office/powerpoint/2010/main" val="132897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04F9-8948-BA33-FF43-06451ED21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7F51C-FED6-A606-1EEB-5950DCC0D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6F776-EA7C-3A91-0512-68C28B3DE7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AAAF0B-D695-C669-FA57-25AF1C487B9E}"/>
              </a:ext>
            </a:extLst>
          </p:cNvPr>
          <p:cNvSpPr>
            <a:spLocks noGrp="1"/>
          </p:cNvSpPr>
          <p:nvPr>
            <p:ph type="sldNum" sz="quarter" idx="5"/>
          </p:nvPr>
        </p:nvSpPr>
        <p:spPr/>
        <p:txBody>
          <a:bodyPr/>
          <a:lstStyle/>
          <a:p>
            <a:fld id="{06693083-E7E1-4F24-ACC0-4418977B0BE8}" type="slidenum">
              <a:rPr lang="en-US" smtClean="0"/>
              <a:t>7</a:t>
            </a:fld>
            <a:endParaRPr lang="en-US"/>
          </a:p>
        </p:txBody>
      </p:sp>
    </p:spTree>
    <p:extLst>
      <p:ext uri="{BB962C8B-B14F-4D97-AF65-F5344CB8AC3E}">
        <p14:creationId xmlns:p14="http://schemas.microsoft.com/office/powerpoint/2010/main" val="265061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92114-95CB-8A64-7ED0-54387A40E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5FFC0-C577-3D59-B308-3BD326E80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94B38-976B-D623-2100-C8855B9987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51418D-BC47-1B6B-9EE0-FBB4DE8775E4}"/>
              </a:ext>
            </a:extLst>
          </p:cNvPr>
          <p:cNvSpPr>
            <a:spLocks noGrp="1"/>
          </p:cNvSpPr>
          <p:nvPr>
            <p:ph type="sldNum" sz="quarter" idx="5"/>
          </p:nvPr>
        </p:nvSpPr>
        <p:spPr/>
        <p:txBody>
          <a:bodyPr/>
          <a:lstStyle/>
          <a:p>
            <a:fld id="{06693083-E7E1-4F24-ACC0-4418977B0BE8}" type="slidenum">
              <a:rPr lang="en-US" smtClean="0"/>
              <a:t>8</a:t>
            </a:fld>
            <a:endParaRPr lang="en-US"/>
          </a:p>
        </p:txBody>
      </p:sp>
    </p:spTree>
    <p:extLst>
      <p:ext uri="{BB962C8B-B14F-4D97-AF65-F5344CB8AC3E}">
        <p14:creationId xmlns:p14="http://schemas.microsoft.com/office/powerpoint/2010/main" val="996368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F3606-44BE-815A-15BB-84740EC44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8DEB9-DB09-2965-6339-C968FF384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5453A-597B-4182-3710-DCEF1E30BEBC}"/>
              </a:ext>
            </a:extLst>
          </p:cNvPr>
          <p:cNvSpPr>
            <a:spLocks noGrp="1"/>
          </p:cNvSpPr>
          <p:nvPr>
            <p:ph type="body" idx="1"/>
          </p:nvPr>
        </p:nvSpPr>
        <p:spPr/>
        <p:txBody>
          <a:bodyPr/>
          <a:lstStyle/>
          <a:p>
            <a:r>
              <a:rPr lang="en-US" dirty="0"/>
              <a:t>The surgeon lead will help the SCQR disseminate information at the hospital, be active in developing and implementing a multidisciplinary engagement, and be engaged with MSQC </a:t>
            </a:r>
          </a:p>
        </p:txBody>
      </p:sp>
      <p:sp>
        <p:nvSpPr>
          <p:cNvPr id="4" name="Slide Number Placeholder 3">
            <a:extLst>
              <a:ext uri="{FF2B5EF4-FFF2-40B4-BE49-F238E27FC236}">
                <a16:creationId xmlns:a16="http://schemas.microsoft.com/office/drawing/2014/main" id="{4BD8006F-9982-9580-1DAF-4FBB12C3E542}"/>
              </a:ext>
            </a:extLst>
          </p:cNvPr>
          <p:cNvSpPr>
            <a:spLocks noGrp="1"/>
          </p:cNvSpPr>
          <p:nvPr>
            <p:ph type="sldNum" sz="quarter" idx="5"/>
          </p:nvPr>
        </p:nvSpPr>
        <p:spPr/>
        <p:txBody>
          <a:bodyPr/>
          <a:lstStyle/>
          <a:p>
            <a:fld id="{06693083-E7E1-4F24-ACC0-4418977B0BE8}" type="slidenum">
              <a:rPr lang="en-US" smtClean="0"/>
              <a:t>9</a:t>
            </a:fld>
            <a:endParaRPr lang="en-US"/>
          </a:p>
        </p:txBody>
      </p:sp>
    </p:spTree>
    <p:extLst>
      <p:ext uri="{BB962C8B-B14F-4D97-AF65-F5344CB8AC3E}">
        <p14:creationId xmlns:p14="http://schemas.microsoft.com/office/powerpoint/2010/main" val="354070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F3A1B-2EEA-B76A-D7DA-5984E63BE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6A511-6BB7-A9E0-DAF4-622F8B050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2235B-BD94-0A81-052A-355057B862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92DFAD-1510-9319-2812-4A3364BBFB5D}"/>
              </a:ext>
            </a:extLst>
          </p:cNvPr>
          <p:cNvSpPr>
            <a:spLocks noGrp="1"/>
          </p:cNvSpPr>
          <p:nvPr>
            <p:ph type="sldNum" sz="quarter" idx="5"/>
          </p:nvPr>
        </p:nvSpPr>
        <p:spPr/>
        <p:txBody>
          <a:bodyPr/>
          <a:lstStyle/>
          <a:p>
            <a:fld id="{06693083-E7E1-4F24-ACC0-4418977B0BE8}" type="slidenum">
              <a:rPr lang="en-US" smtClean="0"/>
              <a:t>10</a:t>
            </a:fld>
            <a:endParaRPr lang="en-US"/>
          </a:p>
        </p:txBody>
      </p:sp>
    </p:spTree>
    <p:extLst>
      <p:ext uri="{BB962C8B-B14F-4D97-AF65-F5344CB8AC3E}">
        <p14:creationId xmlns:p14="http://schemas.microsoft.com/office/powerpoint/2010/main" val="229736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D5E9-8388-43BB-B61E-278DFA45D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A93A0-D722-4946-A712-28C2F809F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DC4D5C-D131-44B4-8B14-91D0C68EC09B}"/>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5" name="Footer Placeholder 4">
            <a:extLst>
              <a:ext uri="{FF2B5EF4-FFF2-40B4-BE49-F238E27FC236}">
                <a16:creationId xmlns:a16="http://schemas.microsoft.com/office/drawing/2014/main" id="{7CC8299D-BD67-4F1A-9387-8E8583C2A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202E9-555A-4AAE-9A15-0155C1AA603A}"/>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6477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87E4-B2A3-42A5-B206-CCBEE25744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9EBA92-D614-4D59-97AC-A194D1AC9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48BF5-98F3-4EF3-8807-2960275878FF}"/>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5" name="Footer Placeholder 4">
            <a:extLst>
              <a:ext uri="{FF2B5EF4-FFF2-40B4-BE49-F238E27FC236}">
                <a16:creationId xmlns:a16="http://schemas.microsoft.com/office/drawing/2014/main" id="{632FD6A6-3D09-4F77-BE76-9ED0C7C62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01BFF-39A7-4F80-8B16-CECD8FF0ADFF}"/>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181197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2B129-640B-4BAA-90EF-EB149D2092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8C85DA-50F7-4086-BC0E-3E090A231D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D535E-35D5-4756-B408-57396CC8CA2F}"/>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5" name="Footer Placeholder 4">
            <a:extLst>
              <a:ext uri="{FF2B5EF4-FFF2-40B4-BE49-F238E27FC236}">
                <a16:creationId xmlns:a16="http://schemas.microsoft.com/office/drawing/2014/main" id="{E023D18B-3066-4070-AD6C-4342BC1A4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63C6E-C672-4845-AD7F-051F7648748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9926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1F49-8C2B-4521-9720-87B24215D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7C69E-56F1-4902-BD45-410AA5319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8CFFE-60BC-4462-A54D-64A44EEFD31E}"/>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5" name="Footer Placeholder 4">
            <a:extLst>
              <a:ext uri="{FF2B5EF4-FFF2-40B4-BE49-F238E27FC236}">
                <a16:creationId xmlns:a16="http://schemas.microsoft.com/office/drawing/2014/main" id="{41DAF103-4AD7-4440-8AFC-56F455044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6CDCB-BF58-41D1-BE7F-DC6A6D53D7C3}"/>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82001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0EEA-57A8-4225-9CB3-7F1C6BFE9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875383-C024-4A64-8515-086F1599D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34547-C839-4007-A37A-FBAA06080CD7}"/>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5" name="Footer Placeholder 4">
            <a:extLst>
              <a:ext uri="{FF2B5EF4-FFF2-40B4-BE49-F238E27FC236}">
                <a16:creationId xmlns:a16="http://schemas.microsoft.com/office/drawing/2014/main" id="{DDDF21DD-C188-4B06-B443-08C400406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D952D-1EA6-4697-826C-4B5611EC66C8}"/>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6170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0A1-E053-4886-873B-96AD5F28D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88333-8970-4DCD-B90E-3841F4D4A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7C0C9-EA29-48EE-9CAE-AE6AE1A113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3F93B-E9E9-4575-867E-FE9BD97652A0}"/>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6" name="Footer Placeholder 5">
            <a:extLst>
              <a:ext uri="{FF2B5EF4-FFF2-40B4-BE49-F238E27FC236}">
                <a16:creationId xmlns:a16="http://schemas.microsoft.com/office/drawing/2014/main" id="{87434492-DEDD-41C9-A7F8-E9621FFB7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D30CB-FAD9-4E14-B0B8-DA56396AEA6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70456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AF05-C35B-4E57-B30A-FCA22624E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054F8-5F7C-44F4-B6E2-B22B7751B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50DAB-C21A-4716-A7E5-B32DBA011F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22246D-14D2-476B-A46C-6D58DC80C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31691-D373-4A36-8A8A-0A7FA982B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5B7058-268D-46D6-B12A-0A0556A9E410}"/>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8" name="Footer Placeholder 7">
            <a:extLst>
              <a:ext uri="{FF2B5EF4-FFF2-40B4-BE49-F238E27FC236}">
                <a16:creationId xmlns:a16="http://schemas.microsoft.com/office/drawing/2014/main" id="{6AD2D8F4-89C2-4551-B4F1-E48A011092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FF6277-44D8-4E20-A997-D5378E4C46C9}"/>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14886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6664-44A1-4212-8D0E-652A62F7CC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93C899-5D58-4C42-AFE1-C45301A87B3B}"/>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4" name="Footer Placeholder 3">
            <a:extLst>
              <a:ext uri="{FF2B5EF4-FFF2-40B4-BE49-F238E27FC236}">
                <a16:creationId xmlns:a16="http://schemas.microsoft.com/office/drawing/2014/main" id="{5500AB02-AC44-4CD1-BAA8-29DC30C6F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F1346-CA69-466E-904D-42D74875AC02}"/>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10208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40148-7E17-4093-B32D-23AA137F85D2}"/>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3" name="Footer Placeholder 2">
            <a:extLst>
              <a:ext uri="{FF2B5EF4-FFF2-40B4-BE49-F238E27FC236}">
                <a16:creationId xmlns:a16="http://schemas.microsoft.com/office/drawing/2014/main" id="{FF84A055-17E5-4B92-83B2-938A19EC2E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44E33E-5C69-419A-8E03-782EC2B53A4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43946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D93C-1FB4-43AE-9B63-93F32F78F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E45715-2DDD-457F-AADC-88E47C1A1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C33C5-B203-4CFD-B63A-53BFC1BBD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2E798-A0A9-4092-8BA9-F895476D19B9}"/>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6" name="Footer Placeholder 5">
            <a:extLst>
              <a:ext uri="{FF2B5EF4-FFF2-40B4-BE49-F238E27FC236}">
                <a16:creationId xmlns:a16="http://schemas.microsoft.com/office/drawing/2014/main" id="{379E1F04-42F1-4E80-A6C5-692BF7215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4B8C0-B454-4769-B1F6-6C91BDA9D3F9}"/>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62632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1510-D840-4905-BC54-DE878A64E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239AA9-D4A4-43D7-961F-93FCF6851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A9EE2-6D0D-4125-853B-ADF1ECDA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A549C-098A-485C-AD0D-14A37A13030F}"/>
              </a:ext>
            </a:extLst>
          </p:cNvPr>
          <p:cNvSpPr>
            <a:spLocks noGrp="1"/>
          </p:cNvSpPr>
          <p:nvPr>
            <p:ph type="dt" sz="half" idx="10"/>
          </p:nvPr>
        </p:nvSpPr>
        <p:spPr/>
        <p:txBody>
          <a:bodyPr/>
          <a:lstStyle/>
          <a:p>
            <a:fld id="{762E6B1D-E837-4D42-8ED8-DC8AA5B2A716}" type="datetimeFigureOut">
              <a:rPr lang="en-US" smtClean="0"/>
              <a:t>2/3/2025</a:t>
            </a:fld>
            <a:endParaRPr lang="en-US"/>
          </a:p>
        </p:txBody>
      </p:sp>
      <p:sp>
        <p:nvSpPr>
          <p:cNvPr id="6" name="Footer Placeholder 5">
            <a:extLst>
              <a:ext uri="{FF2B5EF4-FFF2-40B4-BE49-F238E27FC236}">
                <a16:creationId xmlns:a16="http://schemas.microsoft.com/office/drawing/2014/main" id="{1F87240E-9542-4B64-9428-B5B936D3F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F5C2B-32A6-4093-A7C6-12D79990785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27304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5A155-6B95-46B0-8870-B1C08CA6E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B0922-5497-40D4-BAF3-1300C3A95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E3925-F92B-49FC-A1D4-FE1FEC4A4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6B1D-E837-4D42-8ED8-DC8AA5B2A716}" type="datetimeFigureOut">
              <a:rPr lang="en-US" smtClean="0"/>
              <a:t>2/3/2025</a:t>
            </a:fld>
            <a:endParaRPr lang="en-US"/>
          </a:p>
        </p:txBody>
      </p:sp>
      <p:sp>
        <p:nvSpPr>
          <p:cNvPr id="5" name="Footer Placeholder 4">
            <a:extLst>
              <a:ext uri="{FF2B5EF4-FFF2-40B4-BE49-F238E27FC236}">
                <a16:creationId xmlns:a16="http://schemas.microsoft.com/office/drawing/2014/main" id="{3368EB60-627C-4BFF-BC26-E40FA2D84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6E7C8A-DC6A-44AC-8F7C-C7A991870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0F1D8-05A1-498D-B4A0-457415A4A1B6}" type="slidenum">
              <a:rPr lang="en-US" smtClean="0"/>
              <a:t>‹#›</a:t>
            </a:fld>
            <a:endParaRPr lang="en-US"/>
          </a:p>
        </p:txBody>
      </p:sp>
    </p:spTree>
    <p:extLst>
      <p:ext uri="{BB962C8B-B14F-4D97-AF65-F5344CB8AC3E}">
        <p14:creationId xmlns:p14="http://schemas.microsoft.com/office/powerpoint/2010/main" val="37031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jamig@med.umich.edu" TargetMode="External"/><Relationship Id="rId5" Type="http://schemas.openxmlformats.org/officeDocument/2006/relationships/hyperlink" Target="https://www.msqc.org/msqc-toolkits/frailty-resources-toolkit" TargetMode="External"/><Relationship Id="rId4" Type="http://schemas.openxmlformats.org/officeDocument/2006/relationships/hyperlink" Target="https://www.msqc.org/quality-improvement/2025-msqc-quality-initiative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acs.org/media-center/press-releases/2024/acs-leads-development-of-new-cms-age-friendly-hospital-measure-to-improve-care-of-older-adult-patients/" TargetMode="Externa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om with medical equipment&#10;&#10;Description automatically generated with medium confidence">
            <a:extLst>
              <a:ext uri="{FF2B5EF4-FFF2-40B4-BE49-F238E27FC236}">
                <a16:creationId xmlns:a16="http://schemas.microsoft.com/office/drawing/2014/main" id="{977447B6-AC94-496D-887E-1842930089B2}"/>
              </a:ext>
            </a:extLst>
          </p:cNvPr>
          <p:cNvPicPr>
            <a:picLocks noChangeAspect="1"/>
          </p:cNvPicPr>
          <p:nvPr/>
        </p:nvPicPr>
        <p:blipFill rotWithShape="1">
          <a:blip r:embed="rId2">
            <a:extLst>
              <a:ext uri="{28A0092B-C50C-407E-A947-70E740481C1C}">
                <a14:useLocalDpi xmlns:a14="http://schemas.microsoft.com/office/drawing/2010/main" val="0"/>
              </a:ext>
            </a:extLst>
          </a:blip>
          <a:srcRect l="-50"/>
          <a:stretch/>
        </p:blipFill>
        <p:spPr>
          <a:xfrm>
            <a:off x="0" y="0"/>
            <a:ext cx="12192000" cy="6843882"/>
          </a:xfrm>
          <a:prstGeom prst="rect">
            <a:avLst/>
          </a:prstGeom>
        </p:spPr>
      </p:pic>
      <p:sp>
        <p:nvSpPr>
          <p:cNvPr id="5" name="Rectangle 4">
            <a:extLst>
              <a:ext uri="{FF2B5EF4-FFF2-40B4-BE49-F238E27FC236}">
                <a16:creationId xmlns:a16="http://schemas.microsoft.com/office/drawing/2014/main" id="{2917DCBE-C756-4429-92D0-B1E0F341AAA9}"/>
              </a:ext>
            </a:extLst>
          </p:cNvPr>
          <p:cNvSpPr/>
          <p:nvPr/>
        </p:nvSpPr>
        <p:spPr>
          <a:xfrm>
            <a:off x="7620" y="28236"/>
            <a:ext cx="12148185" cy="6815646"/>
          </a:xfrm>
          <a:prstGeom prst="rect">
            <a:avLst/>
          </a:prstGeom>
          <a:solidFill>
            <a:srgbClr val="162F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CD933765-CAF7-4269-B852-C9E1760DA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867" y="4870120"/>
            <a:ext cx="3933844" cy="1511705"/>
          </a:xfrm>
          <a:prstGeom prst="rect">
            <a:avLst/>
          </a:prstGeom>
        </p:spPr>
      </p:pic>
      <p:sp>
        <p:nvSpPr>
          <p:cNvPr id="2" name="Title 1">
            <a:extLst>
              <a:ext uri="{FF2B5EF4-FFF2-40B4-BE49-F238E27FC236}">
                <a16:creationId xmlns:a16="http://schemas.microsoft.com/office/drawing/2014/main" id="{43FEE04A-FC49-4174-AC9E-B0376BAD379B}"/>
              </a:ext>
            </a:extLst>
          </p:cNvPr>
          <p:cNvSpPr>
            <a:spLocks noGrp="1"/>
          </p:cNvSpPr>
          <p:nvPr>
            <p:ph type="ctrTitle"/>
          </p:nvPr>
        </p:nvSpPr>
        <p:spPr>
          <a:xfrm>
            <a:off x="98108" y="1491533"/>
            <a:ext cx="12111990" cy="2387600"/>
          </a:xfrm>
        </p:spPr>
        <p:txBody>
          <a:bodyPr>
            <a:normAutofit/>
          </a:bodyPr>
          <a:lstStyle/>
          <a:p>
            <a:r>
              <a:rPr lang="en-US" b="1" dirty="0">
                <a:solidFill>
                  <a:schemeClr val="bg1"/>
                </a:solidFill>
              </a:rPr>
              <a:t>Welcome to the </a:t>
            </a:r>
            <a:br>
              <a:rPr lang="en-US" b="1" dirty="0">
                <a:solidFill>
                  <a:schemeClr val="bg1"/>
                </a:solidFill>
              </a:rPr>
            </a:br>
            <a:r>
              <a:rPr lang="en-US" b="1" dirty="0">
                <a:solidFill>
                  <a:schemeClr val="bg1"/>
                </a:solidFill>
              </a:rPr>
              <a:t>Frailty QII Kickoff</a:t>
            </a:r>
            <a:br>
              <a:rPr lang="en-US" b="1" dirty="0">
                <a:solidFill>
                  <a:schemeClr val="bg1"/>
                </a:solidFill>
              </a:rPr>
            </a:br>
            <a:r>
              <a:rPr lang="en-US" sz="3600" b="1" dirty="0">
                <a:solidFill>
                  <a:schemeClr val="bg1"/>
                </a:solidFill>
              </a:rPr>
              <a:t>February 4, 2025</a:t>
            </a:r>
            <a:endParaRPr lang="en-US" b="1" dirty="0">
              <a:solidFill>
                <a:schemeClr val="bg1"/>
              </a:solidFill>
            </a:endParaRPr>
          </a:p>
        </p:txBody>
      </p:sp>
    </p:spTree>
    <p:extLst>
      <p:ext uri="{BB962C8B-B14F-4D97-AF65-F5344CB8AC3E}">
        <p14:creationId xmlns:p14="http://schemas.microsoft.com/office/powerpoint/2010/main" val="1819202694"/>
      </p:ext>
    </p:extLst>
  </p:cSld>
  <p:clrMapOvr>
    <a:masterClrMapping/>
  </p:clrMapOvr>
  <mc:AlternateContent xmlns:mc="http://schemas.openxmlformats.org/markup-compatibility/2006" xmlns:p14="http://schemas.microsoft.com/office/powerpoint/2010/main">
    <mc:Choice Requires="p14">
      <p:transition spd="slow" p14:dur="2000" advTm="20852"/>
    </mc:Choice>
    <mc:Fallback xmlns="">
      <p:transition spd="slow" advTm="208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37E8-ED63-2763-39A2-06421876F0B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C7F8D7D-9507-298C-0101-DEC722E7286D}"/>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68BA3776-84D5-5F86-0557-A6D17F441D6E}"/>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2F1040B2-0285-1923-78BB-9276462C383C}"/>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9E98EF7-DB2A-3416-8EA6-212DE5079461}"/>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DCCB6-4FA2-391E-CD9F-95465A0B12AF}"/>
              </a:ext>
            </a:extLst>
          </p:cNvPr>
          <p:cNvSpPr>
            <a:spLocks noGrp="1"/>
          </p:cNvSpPr>
          <p:nvPr>
            <p:ph type="title"/>
          </p:nvPr>
        </p:nvSpPr>
        <p:spPr>
          <a:xfrm>
            <a:off x="838199" y="365126"/>
            <a:ext cx="10938933" cy="915669"/>
          </a:xfrm>
        </p:spPr>
        <p:txBody>
          <a:bodyPr>
            <a:normAutofit/>
          </a:bodyPr>
          <a:lstStyle/>
          <a:p>
            <a:r>
              <a:rPr lang="en-US" dirty="0"/>
              <a:t>3. Frailty Tool</a:t>
            </a:r>
          </a:p>
        </p:txBody>
      </p:sp>
      <p:pic>
        <p:nvPicPr>
          <p:cNvPr id="5" name="Content Placeholder 4">
            <a:extLst>
              <a:ext uri="{FF2B5EF4-FFF2-40B4-BE49-F238E27FC236}">
                <a16:creationId xmlns:a16="http://schemas.microsoft.com/office/drawing/2014/main" id="{4917A7BA-1817-E063-579C-6DD36E20A18A}"/>
              </a:ext>
            </a:extLst>
          </p:cNvPr>
          <p:cNvPicPr>
            <a:picLocks noGrp="1" noChangeAspect="1"/>
          </p:cNvPicPr>
          <p:nvPr>
            <p:ph idx="1"/>
          </p:nvPr>
        </p:nvPicPr>
        <p:blipFill>
          <a:blip r:embed="rId4"/>
          <a:stretch>
            <a:fillRect/>
          </a:stretch>
        </p:blipFill>
        <p:spPr>
          <a:xfrm>
            <a:off x="992828" y="1605770"/>
            <a:ext cx="9447619" cy="3047619"/>
          </a:xfrm>
        </p:spPr>
      </p:pic>
      <p:pic>
        <p:nvPicPr>
          <p:cNvPr id="8" name="Picture 7">
            <a:extLst>
              <a:ext uri="{FF2B5EF4-FFF2-40B4-BE49-F238E27FC236}">
                <a16:creationId xmlns:a16="http://schemas.microsoft.com/office/drawing/2014/main" id="{CF41B84A-7041-93DD-6E8B-6B62ED8071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
        <p:nvSpPr>
          <p:cNvPr id="9" name="TextBox 8">
            <a:extLst>
              <a:ext uri="{FF2B5EF4-FFF2-40B4-BE49-F238E27FC236}">
                <a16:creationId xmlns:a16="http://schemas.microsoft.com/office/drawing/2014/main" id="{D508C114-F112-CE1A-CADF-87DA87046C4D}"/>
              </a:ext>
            </a:extLst>
          </p:cNvPr>
          <p:cNvSpPr txBox="1"/>
          <p:nvPr/>
        </p:nvSpPr>
        <p:spPr>
          <a:xfrm>
            <a:off x="1178358" y="5115250"/>
            <a:ext cx="10099242" cy="923330"/>
          </a:xfrm>
          <a:prstGeom prst="rect">
            <a:avLst/>
          </a:prstGeom>
          <a:noFill/>
        </p:spPr>
        <p:txBody>
          <a:bodyPr wrap="square">
            <a:spAutoFit/>
          </a:bodyPr>
          <a:lstStyle/>
          <a:p>
            <a:r>
              <a:rPr lang="en-US" sz="1800" b="0" i="0" u="none" strike="noStrike" baseline="0" dirty="0">
                <a:solidFill>
                  <a:srgbClr val="000000"/>
                </a:solidFill>
                <a:latin typeface="Aptos" panose="020B0004020202020204" pitchFamily="34" charset="0"/>
              </a:rPr>
              <a:t>Resource: Alvarez-</a:t>
            </a:r>
            <a:r>
              <a:rPr lang="en-US" sz="1800" b="0" i="0" u="none" strike="noStrike" baseline="0" dirty="0" err="1">
                <a:solidFill>
                  <a:srgbClr val="000000"/>
                </a:solidFill>
                <a:latin typeface="Aptos" panose="020B0004020202020204" pitchFamily="34" charset="0"/>
              </a:rPr>
              <a:t>Nebreda</a:t>
            </a:r>
            <a:r>
              <a:rPr lang="en-US" sz="1800" b="0" i="0" u="none" strike="noStrike" baseline="0" dirty="0">
                <a:solidFill>
                  <a:srgbClr val="000000"/>
                </a:solidFill>
                <a:latin typeface="Aptos" panose="020B0004020202020204" pitchFamily="34" charset="0"/>
              </a:rPr>
              <a:t>, et al. (2018). Recommendations for Preoperative Management of Frailty from the Society for Perioperative Assessment and Quality Improvement (SPAQI). </a:t>
            </a:r>
            <a:r>
              <a:rPr lang="en-US" sz="1800" b="0" i="1" u="none" strike="noStrike" baseline="0" dirty="0">
                <a:solidFill>
                  <a:srgbClr val="000000"/>
                </a:solidFill>
                <a:latin typeface="Aptos" panose="020B0004020202020204" pitchFamily="34" charset="0"/>
              </a:rPr>
              <a:t>J Clin Anesth</a:t>
            </a:r>
            <a:r>
              <a:rPr lang="en-US" sz="1800" b="0" i="0" u="none" strike="noStrike" baseline="0" dirty="0">
                <a:solidFill>
                  <a:srgbClr val="000000"/>
                </a:solidFill>
                <a:latin typeface="Aptos" panose="020B0004020202020204" pitchFamily="34" charset="0"/>
              </a:rPr>
              <a:t>, 47:33-42. </a:t>
            </a:r>
            <a:r>
              <a:rPr lang="en-US" sz="1800" b="0" i="0" u="none" strike="noStrike" baseline="0" dirty="0">
                <a:solidFill>
                  <a:srgbClr val="2E5395"/>
                </a:solidFill>
                <a:latin typeface="Aptos" panose="020B0004020202020204" pitchFamily="34" charset="0"/>
              </a:rPr>
              <a:t>https://pubmed.ncbi.nlm.nih.gov/29550619/ </a:t>
            </a:r>
            <a:endParaRPr lang="en-US" dirty="0"/>
          </a:p>
        </p:txBody>
      </p:sp>
    </p:spTree>
    <p:extLst>
      <p:ext uri="{BB962C8B-B14F-4D97-AF65-F5344CB8AC3E}">
        <p14:creationId xmlns:p14="http://schemas.microsoft.com/office/powerpoint/2010/main" val="337759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1B1A7-381A-757A-C0C6-3BA2CE4C4AC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F865CCC-D855-5312-B4D2-A64F2ADF0804}"/>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6969D12F-C40C-DEF6-5071-CAB3F0AF2867}"/>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44278DD1-08EE-AA0C-78B3-C9CD7593FC7B}"/>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0A8E40-1C8A-ED69-1A51-2E0C9F4FD736}"/>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1497DD-60FC-4AA5-F502-9A52E50753CE}"/>
              </a:ext>
            </a:extLst>
          </p:cNvPr>
          <p:cNvSpPr>
            <a:spLocks noGrp="1"/>
          </p:cNvSpPr>
          <p:nvPr>
            <p:ph type="title"/>
          </p:nvPr>
        </p:nvSpPr>
        <p:spPr>
          <a:xfrm>
            <a:off x="838199" y="365126"/>
            <a:ext cx="10938933" cy="915669"/>
          </a:xfrm>
        </p:spPr>
        <p:txBody>
          <a:bodyPr>
            <a:normAutofit/>
          </a:bodyPr>
          <a:lstStyle/>
          <a:p>
            <a:r>
              <a:rPr lang="en-US" dirty="0"/>
              <a:t>4. A Conversation </a:t>
            </a:r>
          </a:p>
        </p:txBody>
      </p:sp>
      <p:sp>
        <p:nvSpPr>
          <p:cNvPr id="3" name="Content Placeholder 2">
            <a:extLst>
              <a:ext uri="{FF2B5EF4-FFF2-40B4-BE49-F238E27FC236}">
                <a16:creationId xmlns:a16="http://schemas.microsoft.com/office/drawing/2014/main" id="{E8817F62-F9F4-D7CF-55D8-C0D98DBE412C}"/>
              </a:ext>
            </a:extLst>
          </p:cNvPr>
          <p:cNvSpPr>
            <a:spLocks noGrp="1"/>
          </p:cNvSpPr>
          <p:nvPr>
            <p:ph idx="1"/>
          </p:nvPr>
        </p:nvSpPr>
        <p:spPr>
          <a:xfrm>
            <a:off x="625549" y="1443306"/>
            <a:ext cx="10515600" cy="4351338"/>
          </a:xfrm>
        </p:spPr>
        <p:txBody>
          <a:bodyPr>
            <a:noAutofit/>
          </a:bodyPr>
          <a:lstStyle/>
          <a:p>
            <a:pPr marL="457200" lvl="1" indent="0">
              <a:lnSpc>
                <a:spcPct val="107000"/>
              </a:lnSpc>
              <a:spcBef>
                <a:spcPts val="600"/>
              </a:spcBef>
              <a:spcAft>
                <a:spcPts val="600"/>
              </a:spcAft>
              <a:buNone/>
            </a:pPr>
            <a:r>
              <a:rPr lang="en-US" dirty="0"/>
              <a:t>A </a:t>
            </a:r>
            <a:r>
              <a:rPr lang="en-US" b="1" dirty="0"/>
              <a:t>conversation</a:t>
            </a:r>
            <a:r>
              <a:rPr lang="en-US" dirty="0"/>
              <a:t> between surgeon and patient/caregivers occurs for ≥ 75% of patients who screened as frail or pre-frail (8 points). </a:t>
            </a:r>
          </a:p>
          <a:p>
            <a:pPr lvl="1">
              <a:lnSpc>
                <a:spcPct val="107000"/>
              </a:lnSpc>
              <a:spcBef>
                <a:spcPts val="600"/>
              </a:spcBef>
              <a:spcAft>
                <a:spcPts val="600"/>
              </a:spcAft>
            </a:pPr>
            <a:r>
              <a:rPr lang="en-US" dirty="0"/>
              <a:t>The discussion will occur during the surgical planning process by a surgeon or an appropriate healthcare professional designee acting on behalf of the surgeon. </a:t>
            </a:r>
          </a:p>
          <a:p>
            <a:pPr lvl="1">
              <a:lnSpc>
                <a:spcPct val="107000"/>
              </a:lnSpc>
              <a:spcBef>
                <a:spcPts val="600"/>
              </a:spcBef>
              <a:spcAft>
                <a:spcPts val="600"/>
              </a:spcAft>
            </a:pPr>
            <a:r>
              <a:rPr lang="en-US" dirty="0"/>
              <a:t>This guided discussion and an attestation statement in the medical record are required and ensure that a conversation of the risks and benefits has taken place with the patient and/or caregivers.</a:t>
            </a:r>
          </a:p>
          <a:p>
            <a:pPr lvl="1">
              <a:lnSpc>
                <a:spcPct val="107000"/>
              </a:lnSpc>
              <a:spcBef>
                <a:spcPts val="600"/>
              </a:spcBef>
              <a:spcAft>
                <a:spcPts val="600"/>
              </a:spcAft>
            </a:pPr>
            <a:endParaRPr lang="en-US" dirty="0"/>
          </a:p>
        </p:txBody>
      </p:sp>
      <p:pic>
        <p:nvPicPr>
          <p:cNvPr id="8" name="Picture 7">
            <a:extLst>
              <a:ext uri="{FF2B5EF4-FFF2-40B4-BE49-F238E27FC236}">
                <a16:creationId xmlns:a16="http://schemas.microsoft.com/office/drawing/2014/main" id="{B31C9C71-F3C4-43D0-616E-7A55195A0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378963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0F96B-5E61-DBAF-0663-C2F7E0A8ACD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DD85E79-F647-F1D3-FA73-163347477358}"/>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1CF870FE-1943-A797-3A94-0078654170E2}"/>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12BF3D39-3E15-3E99-2867-BF817A341F5D}"/>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17E9DD-2AAB-20C0-0F8C-9991B236197A}"/>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E10C66-09FB-82BC-533C-B8235A1B21F6}"/>
              </a:ext>
            </a:extLst>
          </p:cNvPr>
          <p:cNvSpPr>
            <a:spLocks noGrp="1"/>
          </p:cNvSpPr>
          <p:nvPr>
            <p:ph type="title"/>
          </p:nvPr>
        </p:nvSpPr>
        <p:spPr>
          <a:xfrm>
            <a:off x="838199" y="365126"/>
            <a:ext cx="10938933" cy="915669"/>
          </a:xfrm>
        </p:spPr>
        <p:txBody>
          <a:bodyPr>
            <a:normAutofit/>
          </a:bodyPr>
          <a:lstStyle/>
          <a:p>
            <a:r>
              <a:rPr lang="en-US" dirty="0"/>
              <a:t>4. A Conversation </a:t>
            </a:r>
          </a:p>
        </p:txBody>
      </p:sp>
      <p:sp>
        <p:nvSpPr>
          <p:cNvPr id="3" name="Content Placeholder 2">
            <a:extLst>
              <a:ext uri="{FF2B5EF4-FFF2-40B4-BE49-F238E27FC236}">
                <a16:creationId xmlns:a16="http://schemas.microsoft.com/office/drawing/2014/main" id="{BC12D329-58DA-7B93-964D-91A644509213}"/>
              </a:ext>
            </a:extLst>
          </p:cNvPr>
          <p:cNvSpPr>
            <a:spLocks noGrp="1"/>
          </p:cNvSpPr>
          <p:nvPr>
            <p:ph idx="1"/>
          </p:nvPr>
        </p:nvSpPr>
        <p:spPr>
          <a:xfrm>
            <a:off x="625549" y="1443306"/>
            <a:ext cx="10515600" cy="4351338"/>
          </a:xfrm>
        </p:spPr>
        <p:txBody>
          <a:bodyPr>
            <a:noAutofit/>
          </a:bodyPr>
          <a:lstStyle/>
          <a:p>
            <a:pPr marL="457200" lvl="1" indent="0">
              <a:lnSpc>
                <a:spcPct val="107000"/>
              </a:lnSpc>
              <a:spcBef>
                <a:spcPts val="600"/>
              </a:spcBef>
              <a:spcAft>
                <a:spcPts val="600"/>
              </a:spcAft>
              <a:buNone/>
            </a:pPr>
            <a:r>
              <a:rPr lang="en-US" dirty="0"/>
              <a:t>The conversation and attestation statement regarding frailty screening, goals, and surgical plan must include the following elements: </a:t>
            </a:r>
          </a:p>
          <a:p>
            <a:pPr marL="1371600" lvl="2" indent="-457200">
              <a:lnSpc>
                <a:spcPct val="107000"/>
              </a:lnSpc>
              <a:spcBef>
                <a:spcPts val="600"/>
              </a:spcBef>
              <a:spcAft>
                <a:spcPts val="600"/>
              </a:spcAft>
              <a:buFont typeface="+mj-lt"/>
              <a:buAutoNum type="arabicPeriod"/>
            </a:pPr>
            <a:r>
              <a:rPr lang="en-US" sz="2400" dirty="0"/>
              <a:t>General information on frailty </a:t>
            </a:r>
          </a:p>
          <a:p>
            <a:pPr marL="1371600" lvl="2" indent="-457200">
              <a:lnSpc>
                <a:spcPct val="107000"/>
              </a:lnSpc>
              <a:spcBef>
                <a:spcPts val="600"/>
              </a:spcBef>
              <a:spcAft>
                <a:spcPts val="600"/>
              </a:spcAft>
              <a:buFont typeface="+mj-lt"/>
              <a:buAutoNum type="arabicPeriod"/>
            </a:pPr>
            <a:r>
              <a:rPr lang="en-US" sz="2400" dirty="0"/>
              <a:t>Interpretation of the scoring results (pre-frail or frail) according to the frailty screening </a:t>
            </a:r>
          </a:p>
          <a:p>
            <a:pPr marL="1371600" lvl="2" indent="-457200">
              <a:lnSpc>
                <a:spcPct val="107000"/>
              </a:lnSpc>
              <a:spcBef>
                <a:spcPts val="600"/>
              </a:spcBef>
              <a:spcAft>
                <a:spcPts val="600"/>
              </a:spcAft>
              <a:buFont typeface="+mj-lt"/>
              <a:buAutoNum type="arabicPeriod"/>
            </a:pPr>
            <a:r>
              <a:rPr lang="en-US" sz="2400" dirty="0"/>
              <a:t>Discussion of the potential impact that frailty can have on surgical outcomes </a:t>
            </a:r>
          </a:p>
          <a:p>
            <a:pPr marL="1371600" lvl="2" indent="-457200">
              <a:lnSpc>
                <a:spcPct val="107000"/>
              </a:lnSpc>
              <a:spcBef>
                <a:spcPts val="600"/>
              </a:spcBef>
              <a:spcAft>
                <a:spcPts val="600"/>
              </a:spcAft>
              <a:buFont typeface="+mj-lt"/>
              <a:buAutoNum type="arabicPeriod"/>
            </a:pPr>
            <a:r>
              <a:rPr lang="en-US" sz="2400" dirty="0"/>
              <a:t>The participants in the discussion, i.e., patient, family, caregiver </a:t>
            </a:r>
          </a:p>
          <a:p>
            <a:pPr marL="1371600" lvl="2" indent="-457200">
              <a:lnSpc>
                <a:spcPct val="107000"/>
              </a:lnSpc>
              <a:spcBef>
                <a:spcPts val="600"/>
              </a:spcBef>
              <a:spcAft>
                <a:spcPts val="600"/>
              </a:spcAft>
              <a:buFont typeface="+mj-lt"/>
              <a:buAutoNum type="arabicPeriod"/>
            </a:pPr>
            <a:r>
              <a:rPr lang="en-US" sz="2400" dirty="0"/>
              <a:t>Any adjustments decided on in the plan of care (if applicable)</a:t>
            </a:r>
          </a:p>
        </p:txBody>
      </p:sp>
      <p:pic>
        <p:nvPicPr>
          <p:cNvPr id="8" name="Picture 7">
            <a:extLst>
              <a:ext uri="{FF2B5EF4-FFF2-40B4-BE49-F238E27FC236}">
                <a16:creationId xmlns:a16="http://schemas.microsoft.com/office/drawing/2014/main" id="{D035883A-89F4-ED3A-A342-3AC219ABC0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65327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A5E73-6AC6-F87A-906C-A0712AA38FD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1B0784F-2598-8CF4-C6F3-A0DCC44BC9C5}"/>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72EF74D9-0290-2AD6-19B7-F29FCDAAE8DB}"/>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65CA47EE-DF2F-241B-1F42-50A017279AF4}"/>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439AD26-CA86-A5D4-9B67-40D73CAE43FE}"/>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52508-2641-6181-2743-070FAD6D1A47}"/>
              </a:ext>
            </a:extLst>
          </p:cNvPr>
          <p:cNvSpPr>
            <a:spLocks noGrp="1"/>
          </p:cNvSpPr>
          <p:nvPr>
            <p:ph type="title"/>
          </p:nvPr>
        </p:nvSpPr>
        <p:spPr>
          <a:xfrm>
            <a:off x="838199" y="365126"/>
            <a:ext cx="10938933" cy="915669"/>
          </a:xfrm>
        </p:spPr>
        <p:txBody>
          <a:bodyPr>
            <a:normAutofit/>
          </a:bodyPr>
          <a:lstStyle/>
          <a:p>
            <a:r>
              <a:rPr lang="en-US" dirty="0"/>
              <a:t>4. A Conversation </a:t>
            </a:r>
          </a:p>
        </p:txBody>
      </p:sp>
      <p:sp>
        <p:nvSpPr>
          <p:cNvPr id="3" name="Content Placeholder 2">
            <a:extLst>
              <a:ext uri="{FF2B5EF4-FFF2-40B4-BE49-F238E27FC236}">
                <a16:creationId xmlns:a16="http://schemas.microsoft.com/office/drawing/2014/main" id="{B8DE4658-E916-1ACA-0475-6D4AD3408BBF}"/>
              </a:ext>
            </a:extLst>
          </p:cNvPr>
          <p:cNvSpPr>
            <a:spLocks noGrp="1"/>
          </p:cNvSpPr>
          <p:nvPr>
            <p:ph idx="1"/>
          </p:nvPr>
        </p:nvSpPr>
        <p:spPr>
          <a:xfrm>
            <a:off x="625549" y="1443306"/>
            <a:ext cx="10515600" cy="4351338"/>
          </a:xfrm>
        </p:spPr>
        <p:txBody>
          <a:bodyPr>
            <a:noAutofit/>
          </a:bodyPr>
          <a:lstStyle/>
          <a:p>
            <a:pPr marL="457200" lvl="1" indent="0">
              <a:lnSpc>
                <a:spcPct val="107000"/>
              </a:lnSpc>
              <a:spcBef>
                <a:spcPts val="600"/>
              </a:spcBef>
              <a:spcAft>
                <a:spcPts val="600"/>
              </a:spcAft>
              <a:buNone/>
            </a:pPr>
            <a:r>
              <a:rPr lang="en-US" dirty="0"/>
              <a:t>Appropriate designees for this conversation are defined as: </a:t>
            </a:r>
          </a:p>
          <a:p>
            <a:pPr lvl="2">
              <a:lnSpc>
                <a:spcPct val="107000"/>
              </a:lnSpc>
              <a:spcBef>
                <a:spcPts val="600"/>
              </a:spcBef>
              <a:spcAft>
                <a:spcPts val="600"/>
              </a:spcAft>
            </a:pPr>
            <a:r>
              <a:rPr lang="en-US" sz="2400" dirty="0"/>
              <a:t>An advanced practice provider (Nurse Practitioner or Physician Assistant) working in collaboration with the surgical team within the clinic setting. </a:t>
            </a:r>
          </a:p>
          <a:p>
            <a:pPr lvl="2">
              <a:lnSpc>
                <a:spcPct val="107000"/>
              </a:lnSpc>
              <a:spcBef>
                <a:spcPts val="600"/>
              </a:spcBef>
              <a:spcAft>
                <a:spcPts val="600"/>
              </a:spcAft>
            </a:pPr>
            <a:r>
              <a:rPr lang="en-US" sz="2400" dirty="0"/>
              <a:t>A provider (MD, DO, NP, CRNA, or PA) acting in partnership with the surgical team to provide preoperative screening, evaluation, or treatment that may occur outside the surgical clinic, on a day prior to the surgical date to facilitate surgical planning.</a:t>
            </a:r>
          </a:p>
        </p:txBody>
      </p:sp>
      <p:pic>
        <p:nvPicPr>
          <p:cNvPr id="8" name="Picture 7">
            <a:extLst>
              <a:ext uri="{FF2B5EF4-FFF2-40B4-BE49-F238E27FC236}">
                <a16:creationId xmlns:a16="http://schemas.microsoft.com/office/drawing/2014/main" id="{4C21305C-BD69-22C7-9776-B32263CFAE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69950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C370-C891-BE41-79BA-7DBECBED5DC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02E9FAB-2F33-A64A-02E9-820570535A70}"/>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389A0DC3-3A7E-BE5A-C8C2-5D8B651ABB31}"/>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2DFC871D-A93D-AC2A-26BB-FC814D4177B7}"/>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619A04-F0D4-2AF5-D74C-1D368B46CED2}"/>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09E76-221C-B482-A73C-C7A741ED5175}"/>
              </a:ext>
            </a:extLst>
          </p:cNvPr>
          <p:cNvSpPr>
            <a:spLocks noGrp="1"/>
          </p:cNvSpPr>
          <p:nvPr>
            <p:ph type="title"/>
          </p:nvPr>
        </p:nvSpPr>
        <p:spPr>
          <a:xfrm>
            <a:off x="838199" y="365126"/>
            <a:ext cx="10938933" cy="915669"/>
          </a:xfrm>
        </p:spPr>
        <p:txBody>
          <a:bodyPr>
            <a:normAutofit/>
          </a:bodyPr>
          <a:lstStyle/>
          <a:p>
            <a:r>
              <a:rPr lang="en-US" dirty="0"/>
              <a:t>5. Goals for surgery</a:t>
            </a:r>
          </a:p>
        </p:txBody>
      </p:sp>
      <p:sp>
        <p:nvSpPr>
          <p:cNvPr id="3" name="Content Placeholder 2">
            <a:extLst>
              <a:ext uri="{FF2B5EF4-FFF2-40B4-BE49-F238E27FC236}">
                <a16:creationId xmlns:a16="http://schemas.microsoft.com/office/drawing/2014/main" id="{F44AADEB-A3EB-3E63-C465-92E235920E1D}"/>
              </a:ext>
            </a:extLst>
          </p:cNvPr>
          <p:cNvSpPr>
            <a:spLocks noGrp="1"/>
          </p:cNvSpPr>
          <p:nvPr>
            <p:ph idx="1"/>
          </p:nvPr>
        </p:nvSpPr>
        <p:spPr>
          <a:xfrm>
            <a:off x="625549" y="1443306"/>
            <a:ext cx="10515600" cy="4351338"/>
          </a:xfrm>
        </p:spPr>
        <p:txBody>
          <a:bodyPr>
            <a:noAutofit/>
          </a:bodyPr>
          <a:lstStyle/>
          <a:p>
            <a:pPr marL="457200" lvl="1" indent="0">
              <a:lnSpc>
                <a:spcPct val="107000"/>
              </a:lnSpc>
              <a:spcBef>
                <a:spcPts val="600"/>
              </a:spcBef>
              <a:spcAft>
                <a:spcPts val="600"/>
              </a:spcAft>
              <a:buNone/>
            </a:pPr>
            <a:r>
              <a:rPr lang="en-US" dirty="0"/>
              <a:t>Patient/caregiver </a:t>
            </a:r>
            <a:r>
              <a:rPr lang="en-US" b="1" dirty="0"/>
              <a:t>goals for surgery </a:t>
            </a:r>
            <a:r>
              <a:rPr lang="en-US" dirty="0"/>
              <a:t>are documented for ≥ 75% of patients who screened as frail or pre-frail. (8 points)</a:t>
            </a:r>
          </a:p>
          <a:p>
            <a:pPr marL="457200" lvl="1" indent="0">
              <a:lnSpc>
                <a:spcPct val="107000"/>
              </a:lnSpc>
              <a:spcBef>
                <a:spcPts val="600"/>
              </a:spcBef>
              <a:spcAft>
                <a:spcPts val="600"/>
              </a:spcAft>
              <a:buNone/>
            </a:pPr>
            <a:endParaRPr lang="en-US" dirty="0"/>
          </a:p>
          <a:p>
            <a:pPr marL="457200" lvl="1" indent="0">
              <a:lnSpc>
                <a:spcPct val="107000"/>
              </a:lnSpc>
              <a:spcBef>
                <a:spcPts val="600"/>
              </a:spcBef>
              <a:spcAft>
                <a:spcPts val="600"/>
              </a:spcAft>
              <a:buNone/>
            </a:pPr>
            <a:r>
              <a:rPr lang="en-US" b="0" i="0" u="none" strike="noStrike" baseline="0" dirty="0">
                <a:solidFill>
                  <a:srgbClr val="000000"/>
                </a:solidFill>
              </a:rPr>
              <a:t>These goals should be in the patient’s words and identify the patient specific wishes for post-surgical outcomes, and should address their overall health goals and/or priorities in addition to the goals that are specific to surgical outcomes. For examples, prioritizing living independently or maintaining the ability to participate in a certain activity. </a:t>
            </a:r>
            <a:endParaRPr lang="en-US" sz="3200" dirty="0"/>
          </a:p>
        </p:txBody>
      </p:sp>
      <p:pic>
        <p:nvPicPr>
          <p:cNvPr id="8" name="Picture 7">
            <a:extLst>
              <a:ext uri="{FF2B5EF4-FFF2-40B4-BE49-F238E27FC236}">
                <a16:creationId xmlns:a16="http://schemas.microsoft.com/office/drawing/2014/main" id="{722F7311-CF92-EE12-2B9F-8C408022C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2720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A535E-F787-926D-EA5D-F4863FCC22B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55A55E2-710A-51B7-74BE-B92185F0CC86}"/>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8538AAB0-24C5-EE55-3BB7-459440014F1A}"/>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9F69C33F-4219-8C87-7607-D73322B6324A}"/>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53377B-5BDD-02E9-3CB9-ADB03F2BCE78}"/>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ED7D0-C54E-3598-BAF6-F2F4F875AB66}"/>
              </a:ext>
            </a:extLst>
          </p:cNvPr>
          <p:cNvSpPr>
            <a:spLocks noGrp="1"/>
          </p:cNvSpPr>
          <p:nvPr>
            <p:ph type="title"/>
          </p:nvPr>
        </p:nvSpPr>
        <p:spPr>
          <a:xfrm>
            <a:off x="838199" y="365126"/>
            <a:ext cx="10938933" cy="915669"/>
          </a:xfrm>
        </p:spPr>
        <p:txBody>
          <a:bodyPr>
            <a:normAutofit/>
          </a:bodyPr>
          <a:lstStyle/>
          <a:p>
            <a:r>
              <a:rPr lang="en-US" dirty="0"/>
              <a:t>6. Patient and Caregiver Education </a:t>
            </a:r>
          </a:p>
        </p:txBody>
      </p:sp>
      <p:sp>
        <p:nvSpPr>
          <p:cNvPr id="3" name="Content Placeholder 2">
            <a:extLst>
              <a:ext uri="{FF2B5EF4-FFF2-40B4-BE49-F238E27FC236}">
                <a16:creationId xmlns:a16="http://schemas.microsoft.com/office/drawing/2014/main" id="{E2F87E73-F4C5-1E8E-83C5-44F76748C158}"/>
              </a:ext>
            </a:extLst>
          </p:cNvPr>
          <p:cNvSpPr>
            <a:spLocks noGrp="1"/>
          </p:cNvSpPr>
          <p:nvPr>
            <p:ph idx="1"/>
          </p:nvPr>
        </p:nvSpPr>
        <p:spPr>
          <a:xfrm>
            <a:off x="625549" y="1443306"/>
            <a:ext cx="10515600" cy="4351338"/>
          </a:xfrm>
        </p:spPr>
        <p:txBody>
          <a:bodyPr>
            <a:noAutofit/>
          </a:bodyPr>
          <a:lstStyle/>
          <a:p>
            <a:pPr marL="457200" lvl="1" indent="0">
              <a:lnSpc>
                <a:spcPct val="107000"/>
              </a:lnSpc>
              <a:spcBef>
                <a:spcPts val="0"/>
              </a:spcBef>
              <a:buNone/>
            </a:pPr>
            <a:r>
              <a:rPr lang="en-US" dirty="0"/>
              <a:t>Provide preoperatively </a:t>
            </a:r>
            <a:r>
              <a:rPr lang="en-US" b="1" dirty="0"/>
              <a:t>patient and/or caregiver education </a:t>
            </a:r>
            <a:r>
              <a:rPr lang="en-US" dirty="0"/>
              <a:t>to ≥ 75% of patients who screen frail or pre-frail (positive for frailty). (10 points) </a:t>
            </a:r>
          </a:p>
          <a:p>
            <a:pPr marL="914400" lvl="2" indent="0">
              <a:lnSpc>
                <a:spcPct val="107000"/>
              </a:lnSpc>
              <a:spcBef>
                <a:spcPts val="0"/>
              </a:spcBef>
              <a:buNone/>
            </a:pPr>
            <a:r>
              <a:rPr lang="en-US" dirty="0"/>
              <a:t>*measurement period 4/1/2025-12/31/2025</a:t>
            </a:r>
            <a:endParaRPr lang="en-US" sz="1600" dirty="0"/>
          </a:p>
          <a:p>
            <a:pPr marL="457200" lvl="1" indent="0">
              <a:lnSpc>
                <a:spcPct val="107000"/>
              </a:lnSpc>
              <a:spcBef>
                <a:spcPts val="0"/>
              </a:spcBef>
              <a:buNone/>
            </a:pPr>
            <a:endParaRPr lang="en-US" sz="1600" dirty="0"/>
          </a:p>
          <a:p>
            <a:pPr marL="457200" lvl="1" indent="0">
              <a:lnSpc>
                <a:spcPct val="107000"/>
              </a:lnSpc>
              <a:spcBef>
                <a:spcPts val="0"/>
              </a:spcBef>
              <a:buNone/>
            </a:pPr>
            <a:r>
              <a:rPr lang="en-US" dirty="0"/>
              <a:t>The education may be completed by the surgeon or an appropriate healthcare professional designee which may include a Registered Nurse or Advanced Practice provider and must </a:t>
            </a:r>
          </a:p>
          <a:p>
            <a:pPr lvl="2">
              <a:lnSpc>
                <a:spcPct val="107000"/>
              </a:lnSpc>
              <a:spcBef>
                <a:spcPts val="0"/>
              </a:spcBef>
            </a:pPr>
            <a:r>
              <a:rPr lang="en-US" sz="2400" dirty="0"/>
              <a:t>be provided </a:t>
            </a:r>
            <a:r>
              <a:rPr lang="en-US" sz="2400" b="1" u="sng" dirty="0"/>
              <a:t>verbally</a:t>
            </a:r>
            <a:r>
              <a:rPr lang="en-US" sz="2400" dirty="0"/>
              <a:t> and </a:t>
            </a:r>
            <a:r>
              <a:rPr lang="en-US" sz="2400" b="1" u="sng" dirty="0"/>
              <a:t>in writing </a:t>
            </a:r>
            <a:r>
              <a:rPr lang="en-US" sz="2400" dirty="0"/>
              <a:t>regarding the impact of frailty on surgical outcomes. </a:t>
            </a:r>
          </a:p>
          <a:p>
            <a:pPr lvl="2">
              <a:lnSpc>
                <a:spcPct val="107000"/>
              </a:lnSpc>
              <a:spcBef>
                <a:spcPts val="0"/>
              </a:spcBef>
            </a:pPr>
            <a:r>
              <a:rPr lang="en-US" sz="2400" dirty="0"/>
              <a:t>include how increased risk could be mediated pre-and postoperatively. </a:t>
            </a:r>
          </a:p>
          <a:p>
            <a:pPr marL="457200" lvl="1" indent="0">
              <a:lnSpc>
                <a:spcPct val="107000"/>
              </a:lnSpc>
              <a:spcBef>
                <a:spcPts val="0"/>
              </a:spcBef>
              <a:buNone/>
            </a:pPr>
            <a:endParaRPr lang="en-US" sz="1600" dirty="0">
              <a:highlight>
                <a:srgbClr val="8BC53F"/>
              </a:highlight>
            </a:endParaRPr>
          </a:p>
          <a:p>
            <a:pPr marL="457200" lvl="1" indent="0">
              <a:lnSpc>
                <a:spcPct val="107000"/>
              </a:lnSpc>
              <a:spcBef>
                <a:spcPts val="600"/>
              </a:spcBef>
              <a:spcAft>
                <a:spcPts val="600"/>
              </a:spcAft>
              <a:buNone/>
            </a:pPr>
            <a:r>
              <a:rPr lang="en-US" dirty="0">
                <a:highlight>
                  <a:srgbClr val="8BC53F"/>
                </a:highlight>
              </a:rPr>
              <a:t>Submit the educational materials that are being used to the MSQC coordinating center for approval by February 15, 2025.</a:t>
            </a:r>
          </a:p>
        </p:txBody>
      </p:sp>
      <p:pic>
        <p:nvPicPr>
          <p:cNvPr id="8" name="Picture 7">
            <a:extLst>
              <a:ext uri="{FF2B5EF4-FFF2-40B4-BE49-F238E27FC236}">
                <a16:creationId xmlns:a16="http://schemas.microsoft.com/office/drawing/2014/main" id="{497BF09D-6175-4EE4-7243-67591CF9E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354295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DAA77-8505-D631-93C6-F37557D7347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F26C1C-7CFC-C086-BF1B-9394DE0F2FEF}"/>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2222D989-A70D-AD80-2AFF-FC33D0C36D6D}"/>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B3E091C2-2407-48FD-89B8-D857C32A92E6}"/>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174E81-48FC-7AA9-F757-828211F51130}"/>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B8036-5444-2FC5-0F14-D0AB9631F7F4}"/>
              </a:ext>
            </a:extLst>
          </p:cNvPr>
          <p:cNvSpPr>
            <a:spLocks noGrp="1"/>
          </p:cNvSpPr>
          <p:nvPr>
            <p:ph type="title"/>
          </p:nvPr>
        </p:nvSpPr>
        <p:spPr>
          <a:xfrm>
            <a:off x="838199" y="365126"/>
            <a:ext cx="10938933" cy="915669"/>
          </a:xfrm>
        </p:spPr>
        <p:txBody>
          <a:bodyPr>
            <a:normAutofit/>
          </a:bodyPr>
          <a:lstStyle/>
          <a:p>
            <a:r>
              <a:rPr lang="en-US" dirty="0"/>
              <a:t>6. Patient and Caregiver Education </a:t>
            </a:r>
          </a:p>
        </p:txBody>
      </p:sp>
      <p:pic>
        <p:nvPicPr>
          <p:cNvPr id="5" name="Content Placeholder 4">
            <a:extLst>
              <a:ext uri="{FF2B5EF4-FFF2-40B4-BE49-F238E27FC236}">
                <a16:creationId xmlns:a16="http://schemas.microsoft.com/office/drawing/2014/main" id="{42B2DF04-EC12-5194-AFD6-4B2B56BE71BD}"/>
              </a:ext>
            </a:extLst>
          </p:cNvPr>
          <p:cNvPicPr>
            <a:picLocks noGrp="1" noChangeAspect="1"/>
          </p:cNvPicPr>
          <p:nvPr>
            <p:ph idx="1"/>
          </p:nvPr>
        </p:nvPicPr>
        <p:blipFill>
          <a:blip r:embed="rId4"/>
          <a:stretch>
            <a:fillRect/>
          </a:stretch>
        </p:blipFill>
        <p:spPr>
          <a:xfrm>
            <a:off x="1806400" y="1367311"/>
            <a:ext cx="3839025" cy="4827219"/>
          </a:xfrm>
        </p:spPr>
      </p:pic>
      <p:pic>
        <p:nvPicPr>
          <p:cNvPr id="8" name="Picture 7">
            <a:extLst>
              <a:ext uri="{FF2B5EF4-FFF2-40B4-BE49-F238E27FC236}">
                <a16:creationId xmlns:a16="http://schemas.microsoft.com/office/drawing/2014/main" id="{6813EDF5-CC3F-B94A-7BE8-241A944893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pic>
        <p:nvPicPr>
          <p:cNvPr id="9" name="Picture 8">
            <a:extLst>
              <a:ext uri="{FF2B5EF4-FFF2-40B4-BE49-F238E27FC236}">
                <a16:creationId xmlns:a16="http://schemas.microsoft.com/office/drawing/2014/main" id="{92AB57E3-E874-E01E-FE43-74B3C9EC6481}"/>
              </a:ext>
            </a:extLst>
          </p:cNvPr>
          <p:cNvPicPr>
            <a:picLocks noChangeAspect="1"/>
          </p:cNvPicPr>
          <p:nvPr/>
        </p:nvPicPr>
        <p:blipFill>
          <a:blip r:embed="rId6"/>
          <a:stretch>
            <a:fillRect/>
          </a:stretch>
        </p:blipFill>
        <p:spPr>
          <a:xfrm>
            <a:off x="6096000" y="1384022"/>
            <a:ext cx="3839025" cy="4852297"/>
          </a:xfrm>
          <a:prstGeom prst="rect">
            <a:avLst/>
          </a:prstGeom>
        </p:spPr>
      </p:pic>
    </p:spTree>
    <p:extLst>
      <p:ext uri="{BB962C8B-B14F-4D97-AF65-F5344CB8AC3E}">
        <p14:creationId xmlns:p14="http://schemas.microsoft.com/office/powerpoint/2010/main" val="115576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EE4D7-2305-E908-FA54-864D727F86E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E5DB644-7433-B9E4-038E-E8217551275E}"/>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143BA7B7-8BF7-F959-13C9-B92AB165BB76}"/>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785C5999-91F9-2861-74D8-8309DD25BF69}"/>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7395ED-FADD-481A-5576-986CB0CA160B}"/>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BD568-9C72-EF31-A52D-D1781F980952}"/>
              </a:ext>
            </a:extLst>
          </p:cNvPr>
          <p:cNvSpPr>
            <a:spLocks noGrp="1"/>
          </p:cNvSpPr>
          <p:nvPr>
            <p:ph type="title"/>
          </p:nvPr>
        </p:nvSpPr>
        <p:spPr>
          <a:xfrm>
            <a:off x="838199" y="365126"/>
            <a:ext cx="10938933" cy="915669"/>
          </a:xfrm>
        </p:spPr>
        <p:txBody>
          <a:bodyPr>
            <a:normAutofit/>
          </a:bodyPr>
          <a:lstStyle/>
          <a:p>
            <a:r>
              <a:rPr lang="en-US" dirty="0"/>
              <a:t>7. Project Summary</a:t>
            </a:r>
          </a:p>
        </p:txBody>
      </p:sp>
      <p:sp>
        <p:nvSpPr>
          <p:cNvPr id="3" name="Content Placeholder 2">
            <a:extLst>
              <a:ext uri="{FF2B5EF4-FFF2-40B4-BE49-F238E27FC236}">
                <a16:creationId xmlns:a16="http://schemas.microsoft.com/office/drawing/2014/main" id="{EE2811F2-14AD-7E15-7085-616AAC946B16}"/>
              </a:ext>
            </a:extLst>
          </p:cNvPr>
          <p:cNvSpPr>
            <a:spLocks noGrp="1"/>
          </p:cNvSpPr>
          <p:nvPr>
            <p:ph idx="1"/>
          </p:nvPr>
        </p:nvSpPr>
        <p:spPr>
          <a:xfrm>
            <a:off x="625549" y="1443306"/>
            <a:ext cx="10515600" cy="4351338"/>
          </a:xfrm>
        </p:spPr>
        <p:txBody>
          <a:bodyPr>
            <a:noAutofit/>
          </a:bodyPr>
          <a:lstStyle/>
          <a:p>
            <a:pPr marL="457200" lvl="1" indent="0">
              <a:lnSpc>
                <a:spcPct val="107000"/>
              </a:lnSpc>
              <a:spcBef>
                <a:spcPts val="600"/>
              </a:spcBef>
              <a:spcAft>
                <a:spcPts val="600"/>
              </a:spcAft>
              <a:buNone/>
            </a:pPr>
            <a:r>
              <a:rPr lang="en-US" dirty="0"/>
              <a:t>Submit the 2025 Frailty Project Summary to the MSQC Coordinating Center no later than January 16, 2025. </a:t>
            </a:r>
          </a:p>
          <a:p>
            <a:pPr marL="457200" lvl="1" indent="0">
              <a:lnSpc>
                <a:spcPct val="107000"/>
              </a:lnSpc>
              <a:spcBef>
                <a:spcPts val="600"/>
              </a:spcBef>
              <a:spcAft>
                <a:spcPts val="600"/>
              </a:spcAft>
              <a:buNone/>
            </a:pPr>
            <a:r>
              <a:rPr lang="en-US" dirty="0"/>
              <a:t>An additional 0-10 implementation points may be granted based on the detail of the project narrative, tracking log, and analysis; to be added to achieve the maximum of 45 project points.</a:t>
            </a:r>
            <a:endParaRPr lang="en-US" dirty="0">
              <a:highlight>
                <a:srgbClr val="8BC53F"/>
              </a:highlight>
            </a:endParaRPr>
          </a:p>
        </p:txBody>
      </p:sp>
      <p:pic>
        <p:nvPicPr>
          <p:cNvPr id="8" name="Picture 7">
            <a:extLst>
              <a:ext uri="{FF2B5EF4-FFF2-40B4-BE49-F238E27FC236}">
                <a16:creationId xmlns:a16="http://schemas.microsoft.com/office/drawing/2014/main" id="{D6B50DFE-2017-781D-F4E0-E5868ACF36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187399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40FF-F4E0-1EF3-AB48-8327C877730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281027D-3B7A-471C-052C-8EEE435A2BE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E02597A-8D2F-73F7-3850-28181002674E}"/>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6DD3C4F4-E267-A0C7-21F2-5030A194028F}"/>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D13BAB-6E2F-6376-EBCE-9E7FFC417F2B}"/>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84D4E-B219-D546-AB21-7A79BA58C911}"/>
              </a:ext>
            </a:extLst>
          </p:cNvPr>
          <p:cNvSpPr>
            <a:spLocks noGrp="1"/>
          </p:cNvSpPr>
          <p:nvPr>
            <p:ph type="title"/>
          </p:nvPr>
        </p:nvSpPr>
        <p:spPr>
          <a:xfrm>
            <a:off x="838199" y="365126"/>
            <a:ext cx="10938933" cy="915669"/>
          </a:xfrm>
        </p:spPr>
        <p:txBody>
          <a:bodyPr>
            <a:normAutofit/>
          </a:bodyPr>
          <a:lstStyle/>
          <a:p>
            <a:r>
              <a:rPr lang="en-US" dirty="0"/>
              <a:t>7. Next Steps for Frailty Project</a:t>
            </a:r>
          </a:p>
        </p:txBody>
      </p:sp>
      <p:sp>
        <p:nvSpPr>
          <p:cNvPr id="3" name="Content Placeholder 2">
            <a:extLst>
              <a:ext uri="{FF2B5EF4-FFF2-40B4-BE49-F238E27FC236}">
                <a16:creationId xmlns:a16="http://schemas.microsoft.com/office/drawing/2014/main" id="{D3167CB0-FA6E-583F-AD30-77372216004F}"/>
              </a:ext>
            </a:extLst>
          </p:cNvPr>
          <p:cNvSpPr>
            <a:spLocks noGrp="1"/>
          </p:cNvSpPr>
          <p:nvPr>
            <p:ph idx="1"/>
          </p:nvPr>
        </p:nvSpPr>
        <p:spPr>
          <a:xfrm>
            <a:off x="625549" y="1443306"/>
            <a:ext cx="10515600" cy="4351338"/>
          </a:xfrm>
        </p:spPr>
        <p:txBody>
          <a:bodyPr>
            <a:noAutofit/>
          </a:bodyPr>
          <a:lstStyle/>
          <a:p>
            <a:pPr marL="914400" lvl="1" indent="-457200">
              <a:lnSpc>
                <a:spcPct val="107000"/>
              </a:lnSpc>
              <a:spcBef>
                <a:spcPts val="600"/>
              </a:spcBef>
              <a:spcAft>
                <a:spcPts val="600"/>
              </a:spcAft>
              <a:buAutoNum type="arabicPeriod"/>
            </a:pPr>
            <a:r>
              <a:rPr lang="en-US" sz="2400" dirty="0"/>
              <a:t>Identify the Multidisciplinary Team and add meeting dates to calendars early. SCQR, SC or another surgeon lead, and office staff is ideal.</a:t>
            </a:r>
          </a:p>
          <a:p>
            <a:pPr marL="914400" lvl="1" indent="-457200">
              <a:lnSpc>
                <a:spcPct val="107000"/>
              </a:lnSpc>
              <a:spcBef>
                <a:spcPts val="600"/>
              </a:spcBef>
              <a:spcAft>
                <a:spcPts val="600"/>
              </a:spcAft>
              <a:buAutoNum type="arabicPeriod"/>
            </a:pPr>
            <a:r>
              <a:rPr lang="en-US" dirty="0"/>
              <a:t>Identify the Frailty Tool that will be used (new sites) or identify reasons the Frailty Tool wasn’t always used (continuing sites).</a:t>
            </a:r>
          </a:p>
          <a:p>
            <a:pPr marL="914400" lvl="1" indent="-457200">
              <a:lnSpc>
                <a:spcPct val="107000"/>
              </a:lnSpc>
              <a:spcBef>
                <a:spcPts val="600"/>
              </a:spcBef>
              <a:spcAft>
                <a:spcPts val="600"/>
              </a:spcAft>
              <a:buAutoNum type="arabicPeriod"/>
            </a:pPr>
            <a:r>
              <a:rPr lang="en-US" sz="2400" dirty="0"/>
              <a:t>Educate office staff and participating surgeons on the project requirements. </a:t>
            </a:r>
          </a:p>
          <a:p>
            <a:pPr marL="914400" lvl="1" indent="-457200">
              <a:lnSpc>
                <a:spcPct val="107000"/>
              </a:lnSpc>
              <a:spcBef>
                <a:spcPts val="600"/>
              </a:spcBef>
              <a:spcAft>
                <a:spcPts val="600"/>
              </a:spcAft>
              <a:buAutoNum type="arabicPeriod"/>
            </a:pPr>
            <a:r>
              <a:rPr lang="en-US" dirty="0"/>
              <a:t>Develop patient/caregiver educational materials and send to MSQC by February 15</a:t>
            </a:r>
            <a:r>
              <a:rPr lang="en-US" baseline="30000" dirty="0"/>
              <a:t>th</a:t>
            </a:r>
            <a:r>
              <a:rPr lang="en-US" dirty="0"/>
              <a:t>.</a:t>
            </a:r>
          </a:p>
          <a:p>
            <a:pPr marL="914400" lvl="1" indent="-457200">
              <a:lnSpc>
                <a:spcPct val="107000"/>
              </a:lnSpc>
              <a:spcBef>
                <a:spcPts val="600"/>
              </a:spcBef>
              <a:spcAft>
                <a:spcPts val="600"/>
              </a:spcAft>
              <a:buAutoNum type="arabicPeriod"/>
            </a:pPr>
            <a:r>
              <a:rPr lang="en-US" sz="2400" dirty="0"/>
              <a:t>Continuing Sites: </a:t>
            </a:r>
            <a:r>
              <a:rPr lang="en-US" dirty="0"/>
              <a:t>Review data from 2024 to determine where improvements need to be made and where the gaps in the process are.</a:t>
            </a:r>
            <a:endParaRPr lang="en-US" sz="2400" dirty="0"/>
          </a:p>
          <a:p>
            <a:pPr marL="914400" lvl="1" indent="-457200">
              <a:lnSpc>
                <a:spcPct val="107000"/>
              </a:lnSpc>
              <a:spcBef>
                <a:spcPts val="600"/>
              </a:spcBef>
              <a:spcAft>
                <a:spcPts val="600"/>
              </a:spcAft>
              <a:buAutoNum type="arabicPeriod"/>
            </a:pPr>
            <a:endParaRPr lang="en-US" sz="2400" dirty="0"/>
          </a:p>
          <a:p>
            <a:pPr marL="457200" lvl="1" indent="0">
              <a:lnSpc>
                <a:spcPct val="107000"/>
              </a:lnSpc>
              <a:spcBef>
                <a:spcPts val="600"/>
              </a:spcBef>
              <a:spcAft>
                <a:spcPts val="600"/>
              </a:spcAft>
              <a:buNone/>
            </a:pPr>
            <a:endParaRPr lang="en-US" dirty="0">
              <a:highlight>
                <a:srgbClr val="8BC53F"/>
              </a:highlight>
            </a:endParaRPr>
          </a:p>
        </p:txBody>
      </p:sp>
      <p:pic>
        <p:nvPicPr>
          <p:cNvPr id="8" name="Picture 7">
            <a:extLst>
              <a:ext uri="{FF2B5EF4-FFF2-40B4-BE49-F238E27FC236}">
                <a16:creationId xmlns:a16="http://schemas.microsoft.com/office/drawing/2014/main" id="{908CE213-3E80-DD7B-941A-710F5FE797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251245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2257D-B040-EAC4-6455-625C0833420D}"/>
              </a:ext>
            </a:extLst>
          </p:cNvPr>
          <p:cNvSpPr>
            <a:spLocks noGrp="1"/>
          </p:cNvSpPr>
          <p:nvPr>
            <p:ph type="title"/>
          </p:nvPr>
        </p:nvSpPr>
        <p:spPr>
          <a:xfrm>
            <a:off x="640080" y="325369"/>
            <a:ext cx="4368602" cy="1956841"/>
          </a:xfrm>
        </p:spPr>
        <p:txBody>
          <a:bodyPr anchor="b">
            <a:normAutofit/>
          </a:bodyPr>
          <a:lstStyle/>
          <a:p>
            <a:r>
              <a:rPr lang="en-US" sz="4200"/>
              <a:t>What else is on the P4P Scorecard? </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BCB3AD-F229-E5AD-7A7B-3170292F1F35}"/>
              </a:ext>
            </a:extLst>
          </p:cNvPr>
          <p:cNvSpPr>
            <a:spLocks noGrp="1"/>
          </p:cNvSpPr>
          <p:nvPr>
            <p:ph idx="1"/>
          </p:nvPr>
        </p:nvSpPr>
        <p:spPr>
          <a:xfrm>
            <a:off x="640080" y="2872898"/>
            <a:ext cx="4770120" cy="3985101"/>
          </a:xfrm>
        </p:spPr>
        <p:txBody>
          <a:bodyPr>
            <a:normAutofit fontScale="92500"/>
          </a:bodyPr>
          <a:lstStyle/>
          <a:p>
            <a:r>
              <a:rPr lang="en-US" sz="2400" dirty="0"/>
              <a:t>SCQR/SC </a:t>
            </a:r>
            <a:r>
              <a:rPr lang="en-US" sz="2400" b="1" dirty="0"/>
              <a:t>Collaborative Meetings </a:t>
            </a:r>
          </a:p>
          <a:p>
            <a:r>
              <a:rPr lang="en-US" sz="2400" dirty="0"/>
              <a:t>SCQR </a:t>
            </a:r>
            <a:r>
              <a:rPr lang="en-US" sz="2400" b="1" dirty="0"/>
              <a:t>Conference Calls</a:t>
            </a:r>
          </a:p>
          <a:p>
            <a:r>
              <a:rPr lang="en-US" sz="2400" dirty="0"/>
              <a:t>SCQR/SC </a:t>
            </a:r>
            <a:r>
              <a:rPr lang="en-US" sz="2400" b="1" dirty="0"/>
              <a:t>Engagement</a:t>
            </a:r>
            <a:r>
              <a:rPr lang="en-US" sz="2400" dirty="0"/>
              <a:t> (see requirements document on MSQC 2025 QI webpage)</a:t>
            </a:r>
          </a:p>
          <a:p>
            <a:r>
              <a:rPr lang="en-US" sz="2400" dirty="0"/>
              <a:t>Completeness of Data</a:t>
            </a:r>
          </a:p>
          <a:p>
            <a:pPr lvl="1"/>
            <a:r>
              <a:rPr lang="en-US" b="1" dirty="0"/>
              <a:t>Sampled and incomplete </a:t>
            </a:r>
            <a:r>
              <a:rPr lang="en-US" u="sng" dirty="0"/>
              <a:t>&lt;</a:t>
            </a:r>
            <a:r>
              <a:rPr lang="en-US" dirty="0"/>
              <a:t> 0.5%</a:t>
            </a:r>
          </a:p>
          <a:p>
            <a:pPr marL="457200" lvl="1" indent="0">
              <a:buNone/>
            </a:pPr>
            <a:r>
              <a:rPr lang="en-US" dirty="0"/>
              <a:t>    and/or </a:t>
            </a:r>
          </a:p>
          <a:p>
            <a:pPr lvl="1"/>
            <a:r>
              <a:rPr lang="en-US" dirty="0"/>
              <a:t>Case abstraction </a:t>
            </a:r>
            <a:r>
              <a:rPr lang="en-US" b="1" dirty="0"/>
              <a:t>Audit</a:t>
            </a:r>
            <a:r>
              <a:rPr lang="en-US" dirty="0"/>
              <a:t> </a:t>
            </a:r>
            <a:r>
              <a:rPr lang="en-US" u="sng" dirty="0"/>
              <a:t>&gt;</a:t>
            </a:r>
            <a:r>
              <a:rPr lang="en-US" dirty="0"/>
              <a:t> 95%</a:t>
            </a:r>
          </a:p>
          <a:p>
            <a:pPr lvl="1"/>
            <a:r>
              <a:rPr lang="en-US" b="1" dirty="0"/>
              <a:t>Follow Up rate </a:t>
            </a:r>
            <a:r>
              <a:rPr lang="en-US" u="sng" dirty="0"/>
              <a:t>&gt;</a:t>
            </a:r>
            <a:r>
              <a:rPr lang="en-US" dirty="0"/>
              <a:t> 80% x 4 quarters</a:t>
            </a:r>
          </a:p>
          <a:p>
            <a:pPr lvl="1"/>
            <a:endParaRPr lang="en-US" sz="1700" dirty="0"/>
          </a:p>
          <a:p>
            <a:pPr lvl="1"/>
            <a:endParaRPr lang="en-US" sz="1700" dirty="0"/>
          </a:p>
          <a:p>
            <a:endParaRPr lang="en-US" sz="1700" dirty="0"/>
          </a:p>
        </p:txBody>
      </p:sp>
      <p:pic>
        <p:nvPicPr>
          <p:cNvPr id="6" name="Picture 5">
            <a:extLst>
              <a:ext uri="{FF2B5EF4-FFF2-40B4-BE49-F238E27FC236}">
                <a16:creationId xmlns:a16="http://schemas.microsoft.com/office/drawing/2014/main" id="{01948E6A-C520-EF83-0C2B-16F1CC09E6C3}"/>
              </a:ext>
            </a:extLst>
          </p:cNvPr>
          <p:cNvPicPr>
            <a:picLocks noChangeAspect="1"/>
          </p:cNvPicPr>
          <p:nvPr/>
        </p:nvPicPr>
        <p:blipFill>
          <a:blip r:embed="rId3"/>
          <a:srcRect l="11377" r="1765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958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93F4B-959D-DCE9-6987-A06B08B9F39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D34141C-1E08-6669-37CC-508E9457D054}"/>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FC9364BF-98E1-0E4B-4281-5E9CF8C8EF26}"/>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D471080F-FAC2-24EB-4E91-345653E97EEB}"/>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B124FD-B0ED-CC30-7920-E0FBDA1ED707}"/>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25619-CA22-C492-6242-F0009A4D0E21}"/>
              </a:ext>
            </a:extLst>
          </p:cNvPr>
          <p:cNvSpPr>
            <a:spLocks noGrp="1"/>
          </p:cNvSpPr>
          <p:nvPr>
            <p:ph type="title"/>
          </p:nvPr>
        </p:nvSpPr>
        <p:spPr>
          <a:xfrm>
            <a:off x="838199" y="365126"/>
            <a:ext cx="10938933" cy="915669"/>
          </a:xfrm>
        </p:spPr>
        <p:txBody>
          <a:bodyPr>
            <a:normAutofit/>
          </a:bodyPr>
          <a:lstStyle/>
          <a:p>
            <a:r>
              <a:rPr lang="en-US" dirty="0"/>
              <a:t>Objectives</a:t>
            </a:r>
          </a:p>
        </p:txBody>
      </p:sp>
      <p:sp>
        <p:nvSpPr>
          <p:cNvPr id="3" name="Content Placeholder 2">
            <a:extLst>
              <a:ext uri="{FF2B5EF4-FFF2-40B4-BE49-F238E27FC236}">
                <a16:creationId xmlns:a16="http://schemas.microsoft.com/office/drawing/2014/main" id="{C231A888-AEE2-6364-3552-AD868B08D94B}"/>
              </a:ext>
            </a:extLst>
          </p:cNvPr>
          <p:cNvSpPr>
            <a:spLocks noGrp="1"/>
          </p:cNvSpPr>
          <p:nvPr>
            <p:ph idx="1"/>
          </p:nvPr>
        </p:nvSpPr>
        <p:spPr>
          <a:xfrm>
            <a:off x="625549" y="1443306"/>
            <a:ext cx="10515600" cy="4351338"/>
          </a:xfrm>
        </p:spPr>
        <p:txBody>
          <a:bodyPr>
            <a:noAutofit/>
          </a:bodyPr>
          <a:lstStyle/>
          <a:p>
            <a:pPr marL="0" indent="0">
              <a:buNone/>
            </a:pPr>
            <a:r>
              <a:rPr lang="en-US" sz="2400" dirty="0"/>
              <a:t>Webinar participants will be able to:</a:t>
            </a:r>
          </a:p>
          <a:p>
            <a:pPr marL="914388" lvl="1" indent="-457200">
              <a:buFont typeface="+mj-lt"/>
              <a:buAutoNum type="arabicPeriod"/>
            </a:pPr>
            <a:endParaRPr lang="en-US" sz="2400" dirty="0"/>
          </a:p>
          <a:p>
            <a:pPr marL="914388" lvl="1" indent="-457200">
              <a:buFont typeface="+mj-lt"/>
              <a:buAutoNum type="arabicPeriod"/>
            </a:pPr>
            <a:r>
              <a:rPr lang="en-US" sz="2400" dirty="0"/>
              <a:t>Why Frailty project is important</a:t>
            </a:r>
          </a:p>
          <a:p>
            <a:pPr marL="914388" lvl="1" indent="-457200">
              <a:buAutoNum type="arabicPeriod" startAt="2"/>
            </a:pPr>
            <a:r>
              <a:rPr lang="en-US" sz="2400" dirty="0"/>
              <a:t>Share with others what the </a:t>
            </a:r>
            <a:r>
              <a:rPr lang="en-US" dirty="0"/>
              <a:t>Frailty </a:t>
            </a:r>
            <a:r>
              <a:rPr lang="en-US" sz="2400" dirty="0"/>
              <a:t>project entails</a:t>
            </a:r>
            <a:endParaRPr lang="en-US" dirty="0"/>
          </a:p>
          <a:p>
            <a:pPr marL="914388" lvl="1" indent="-457200">
              <a:buAutoNum type="arabicPeriod" startAt="2"/>
            </a:pPr>
            <a:r>
              <a:rPr lang="en-US" sz="2400" dirty="0"/>
              <a:t>Identify project expectations and resources</a:t>
            </a:r>
          </a:p>
          <a:p>
            <a:pPr marL="914388" lvl="1" indent="-457200">
              <a:buAutoNum type="arabicPeriod" startAt="2"/>
            </a:pPr>
            <a:r>
              <a:rPr lang="en-US" sz="2400" dirty="0"/>
              <a:t>List the 5 next steps for the </a:t>
            </a:r>
            <a:r>
              <a:rPr lang="en-US" dirty="0"/>
              <a:t>Frailty</a:t>
            </a:r>
            <a:r>
              <a:rPr lang="en-US" sz="2400" dirty="0"/>
              <a:t> project</a:t>
            </a:r>
          </a:p>
          <a:p>
            <a:pPr marL="914388" lvl="1" indent="-457200">
              <a:buAutoNum type="arabicPeriod" startAt="2"/>
            </a:pPr>
            <a:r>
              <a:rPr lang="en-US" dirty="0"/>
              <a:t>Understand other requirements of the 2025 P4P</a:t>
            </a:r>
            <a:endParaRPr lang="en-US" sz="2400" dirty="0"/>
          </a:p>
          <a:p>
            <a:pPr marL="914388" lvl="1" indent="-457200">
              <a:buFont typeface="+mj-lt"/>
              <a:buAutoNum type="arabicPeriod"/>
            </a:pPr>
            <a:endParaRPr lang="en-US" dirty="0">
              <a:solidFill>
                <a:srgbClr val="C00000"/>
              </a:solidFill>
            </a:endParaRPr>
          </a:p>
          <a:p>
            <a:pPr marL="914388" lvl="1" indent="-457200">
              <a:buFont typeface="+mj-lt"/>
              <a:buAutoNum type="arabicPeriod"/>
            </a:pPr>
            <a:endParaRPr lang="en-US" sz="2400" dirty="0">
              <a:solidFill>
                <a:srgbClr val="C00000"/>
              </a:solidFill>
            </a:endParaRPr>
          </a:p>
          <a:p>
            <a:pPr marL="914388" lvl="1" indent="-457200">
              <a:buFont typeface="+mj-lt"/>
              <a:buAutoNum type="arabicPeriod"/>
            </a:pPr>
            <a:endParaRPr lang="en-US" sz="2400" dirty="0">
              <a:solidFill>
                <a:srgbClr val="C00000"/>
              </a:solidFill>
            </a:endParaRPr>
          </a:p>
          <a:p>
            <a:pPr marL="457200" lvl="1" indent="0">
              <a:lnSpc>
                <a:spcPct val="107000"/>
              </a:lnSpc>
              <a:spcBef>
                <a:spcPts val="0"/>
              </a:spcBef>
              <a:buNone/>
            </a:pPr>
            <a:endParaRPr lang="en-US" sz="1800" kern="0" dirty="0">
              <a:solidFill>
                <a:srgbClr val="000000"/>
              </a:solidFill>
              <a:effectLst/>
              <a:latin typeface="Calibri Light" panose="020F0302020204030204" pitchFamily="34" charset="0"/>
              <a:ea typeface="Times New Roman" panose="02020603050405020304" pitchFamily="18" charset="0"/>
            </a:endParaRPr>
          </a:p>
          <a:p>
            <a:pPr marL="914400" lvl="1" indent="-457200">
              <a:lnSpc>
                <a:spcPct val="107000"/>
              </a:lnSpc>
              <a:spcBef>
                <a:spcPts val="600"/>
              </a:spcBef>
              <a:spcAft>
                <a:spcPts val="600"/>
              </a:spcAft>
              <a:buFont typeface="+mj-lt"/>
              <a:buAutoNum type="arabicPeriod"/>
            </a:pPr>
            <a:endParaRPr lang="en-US" dirty="0"/>
          </a:p>
        </p:txBody>
      </p:sp>
      <p:pic>
        <p:nvPicPr>
          <p:cNvPr id="8" name="Picture 7">
            <a:extLst>
              <a:ext uri="{FF2B5EF4-FFF2-40B4-BE49-F238E27FC236}">
                <a16:creationId xmlns:a16="http://schemas.microsoft.com/office/drawing/2014/main" id="{920B74B9-E0B3-4123-A551-6FB296B4A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319344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82257D-B040-EAC4-6455-625C0833420D}"/>
              </a:ext>
            </a:extLst>
          </p:cNvPr>
          <p:cNvSpPr>
            <a:spLocks noGrp="1"/>
          </p:cNvSpPr>
          <p:nvPr>
            <p:ph type="title"/>
          </p:nvPr>
        </p:nvSpPr>
        <p:spPr>
          <a:xfrm>
            <a:off x="630936" y="457200"/>
            <a:ext cx="4343400" cy="1929384"/>
          </a:xfrm>
        </p:spPr>
        <p:txBody>
          <a:bodyPr anchor="ctr">
            <a:normAutofit/>
          </a:bodyPr>
          <a:lstStyle/>
          <a:p>
            <a:r>
              <a:rPr lang="en-US"/>
              <a:t>What else is on the P4P Scorecard? </a:t>
            </a:r>
          </a:p>
        </p:txBody>
      </p:sp>
      <p:sp>
        <p:nvSpPr>
          <p:cNvPr id="3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BCB3AD-F229-E5AD-7A7B-3170292F1F35}"/>
              </a:ext>
            </a:extLst>
          </p:cNvPr>
          <p:cNvSpPr>
            <a:spLocks noGrp="1"/>
          </p:cNvSpPr>
          <p:nvPr>
            <p:ph idx="1"/>
          </p:nvPr>
        </p:nvSpPr>
        <p:spPr>
          <a:xfrm>
            <a:off x="5541263" y="457200"/>
            <a:ext cx="6007608" cy="1929384"/>
          </a:xfrm>
        </p:spPr>
        <p:txBody>
          <a:bodyPr anchor="ctr">
            <a:normAutofit/>
          </a:bodyPr>
          <a:lstStyle/>
          <a:p>
            <a:r>
              <a:rPr lang="en-US" sz="2200" b="1" dirty="0"/>
              <a:t>Bonus points </a:t>
            </a:r>
            <a:r>
              <a:rPr lang="en-US" sz="2200" dirty="0"/>
              <a:t>(applicable to participation points)</a:t>
            </a:r>
          </a:p>
          <a:p>
            <a:r>
              <a:rPr lang="en-US" sz="2200" b="1" dirty="0"/>
              <a:t>CWM</a:t>
            </a:r>
            <a:r>
              <a:rPr lang="en-US" sz="2200" dirty="0"/>
              <a:t> – collaborative and hospital measures</a:t>
            </a:r>
          </a:p>
          <a:p>
            <a:r>
              <a:rPr lang="en-US" sz="2200" b="1" dirty="0"/>
              <a:t>Document cancer variables </a:t>
            </a:r>
            <a:r>
              <a:rPr lang="en-US" sz="2200" dirty="0"/>
              <a:t>(see “documentation report” Dropbox QI folder for report)</a:t>
            </a:r>
          </a:p>
        </p:txBody>
      </p:sp>
      <p:pic>
        <p:nvPicPr>
          <p:cNvPr id="5" name="Picture 4" descr="A screenshot of a medical report&#10;&#10;Description automatically generated">
            <a:extLst>
              <a:ext uri="{FF2B5EF4-FFF2-40B4-BE49-F238E27FC236}">
                <a16:creationId xmlns:a16="http://schemas.microsoft.com/office/drawing/2014/main" id="{717CC8A0-41DB-CC1E-1EB3-D0ECB632423B}"/>
              </a:ext>
            </a:extLst>
          </p:cNvPr>
          <p:cNvPicPr>
            <a:picLocks noChangeAspect="1"/>
          </p:cNvPicPr>
          <p:nvPr/>
        </p:nvPicPr>
        <p:blipFill>
          <a:blip r:embed="rId3"/>
          <a:stretch>
            <a:fillRect/>
          </a:stretch>
        </p:blipFill>
        <p:spPr>
          <a:xfrm>
            <a:off x="466344" y="2611290"/>
            <a:ext cx="5468112" cy="3595283"/>
          </a:xfrm>
          <a:prstGeom prst="rect">
            <a:avLst/>
          </a:prstGeom>
        </p:spPr>
      </p:pic>
      <p:pic>
        <p:nvPicPr>
          <p:cNvPr id="9" name="Picture 8">
            <a:extLst>
              <a:ext uri="{FF2B5EF4-FFF2-40B4-BE49-F238E27FC236}">
                <a16:creationId xmlns:a16="http://schemas.microsoft.com/office/drawing/2014/main" id="{2973412D-0F93-48D3-FB8E-D01F46D8186A}"/>
              </a:ext>
            </a:extLst>
          </p:cNvPr>
          <p:cNvPicPr>
            <a:picLocks noChangeAspect="1"/>
          </p:cNvPicPr>
          <p:nvPr/>
        </p:nvPicPr>
        <p:blipFill>
          <a:blip r:embed="rId4"/>
          <a:stretch>
            <a:fillRect/>
          </a:stretch>
        </p:blipFill>
        <p:spPr>
          <a:xfrm>
            <a:off x="6254496" y="2795839"/>
            <a:ext cx="5468112" cy="3226186"/>
          </a:xfrm>
          <a:prstGeom prst="rect">
            <a:avLst/>
          </a:prstGeom>
        </p:spPr>
      </p:pic>
    </p:spTree>
    <p:extLst>
      <p:ext uri="{BB962C8B-B14F-4D97-AF65-F5344CB8AC3E}">
        <p14:creationId xmlns:p14="http://schemas.microsoft.com/office/powerpoint/2010/main" val="21432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7DAE5-25F0-F515-3DDC-9998B49D2F8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10E5E2A-6295-AEEA-5E54-579EB7840A03}"/>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E81BB34-2971-2028-FE7B-1CE9786FCA67}"/>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9AAA7DF-14ED-C86C-CB7C-691B52820685}"/>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1FFE89E-72F6-F161-6327-E2C0529349D0}"/>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B718B-A677-3081-FADA-60F53625DBE6}"/>
              </a:ext>
            </a:extLst>
          </p:cNvPr>
          <p:cNvSpPr>
            <a:spLocks noGrp="1"/>
          </p:cNvSpPr>
          <p:nvPr>
            <p:ph type="title"/>
          </p:nvPr>
        </p:nvSpPr>
        <p:spPr>
          <a:xfrm>
            <a:off x="838200" y="365126"/>
            <a:ext cx="10515600" cy="915669"/>
          </a:xfrm>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4E56878B-582B-6C1D-532F-7951570D1E4E}"/>
              </a:ext>
            </a:extLst>
          </p:cNvPr>
          <p:cNvSpPr>
            <a:spLocks noGrp="1"/>
          </p:cNvSpPr>
          <p:nvPr>
            <p:ph idx="1"/>
          </p:nvPr>
        </p:nvSpPr>
        <p:spPr>
          <a:xfrm>
            <a:off x="625548" y="1443306"/>
            <a:ext cx="11033051" cy="4351338"/>
          </a:xfrm>
        </p:spPr>
        <p:txBody>
          <a:bodyPr>
            <a:noAutofit/>
          </a:bodyPr>
          <a:lstStyle/>
          <a:p>
            <a:pPr>
              <a:lnSpc>
                <a:spcPct val="107000"/>
              </a:lnSpc>
              <a:spcBef>
                <a:spcPts val="600"/>
              </a:spcBef>
              <a:spcAft>
                <a:spcPts val="600"/>
              </a:spcAft>
            </a:pPr>
            <a:r>
              <a:rPr lang="en-US" dirty="0"/>
              <a:t>2025 QI Webpage: </a:t>
            </a:r>
            <a:r>
              <a:rPr lang="en-US" dirty="0">
                <a:hlinkClick r:id="rId4"/>
              </a:rPr>
              <a:t>https://www.msqc.org/quality-improvement/2025-msqc-quality-initiatives</a:t>
            </a:r>
            <a:endParaRPr lang="en-US" dirty="0"/>
          </a:p>
          <a:p>
            <a:pPr>
              <a:lnSpc>
                <a:spcPct val="107000"/>
              </a:lnSpc>
              <a:spcBef>
                <a:spcPts val="600"/>
              </a:spcBef>
              <a:spcAft>
                <a:spcPts val="600"/>
              </a:spcAft>
            </a:pPr>
            <a:r>
              <a:rPr lang="en-US" dirty="0">
                <a:hlinkClick r:id="rId5"/>
              </a:rPr>
              <a:t>Frailty Resources Toolkit | MSQC</a:t>
            </a:r>
            <a:endParaRPr lang="en-US" dirty="0"/>
          </a:p>
          <a:p>
            <a:pPr>
              <a:lnSpc>
                <a:spcPct val="107000"/>
              </a:lnSpc>
              <a:spcBef>
                <a:spcPts val="600"/>
              </a:spcBef>
              <a:spcAft>
                <a:spcPts val="600"/>
              </a:spcAft>
            </a:pPr>
            <a:r>
              <a:rPr lang="en-US" sz="2800" dirty="0"/>
              <a:t>Questions? Contact </a:t>
            </a:r>
            <a:r>
              <a:rPr lang="en-US" dirty="0"/>
              <a:t>Jami Boyd- </a:t>
            </a:r>
            <a:r>
              <a:rPr lang="en-US" dirty="0">
                <a:hlinkClick r:id="rId6"/>
              </a:rPr>
              <a:t>jamig@med.umich.edu</a:t>
            </a:r>
            <a:r>
              <a:rPr lang="en-US" dirty="0"/>
              <a:t> </a:t>
            </a:r>
            <a:endParaRPr lang="en-US" sz="2800" dirty="0"/>
          </a:p>
          <a:p>
            <a:pPr>
              <a:lnSpc>
                <a:spcPct val="107000"/>
              </a:lnSpc>
              <a:spcBef>
                <a:spcPts val="600"/>
              </a:spcBef>
              <a:spcAft>
                <a:spcPts val="600"/>
              </a:spcAft>
            </a:pPr>
            <a:endParaRPr lang="en-US" dirty="0"/>
          </a:p>
          <a:p>
            <a:pPr>
              <a:lnSpc>
                <a:spcPct val="107000"/>
              </a:lnSpc>
              <a:spcBef>
                <a:spcPts val="600"/>
              </a:spcBef>
              <a:spcAft>
                <a:spcPts val="600"/>
              </a:spcAft>
            </a:pPr>
            <a:endParaRPr lang="en-US" dirty="0"/>
          </a:p>
          <a:p>
            <a:pPr>
              <a:lnSpc>
                <a:spcPct val="107000"/>
              </a:lnSpc>
              <a:spcBef>
                <a:spcPts val="600"/>
              </a:spcBef>
              <a:spcAft>
                <a:spcPts val="600"/>
              </a:spcAft>
            </a:pPr>
            <a:endParaRPr lang="en-US" dirty="0"/>
          </a:p>
          <a:p>
            <a:pPr>
              <a:lnSpc>
                <a:spcPct val="107000"/>
              </a:lnSpc>
              <a:spcBef>
                <a:spcPts val="600"/>
              </a:spcBef>
              <a:spcAft>
                <a:spcPts val="600"/>
              </a:spcAft>
            </a:pPr>
            <a:endParaRPr lang="en-US" dirty="0"/>
          </a:p>
        </p:txBody>
      </p:sp>
      <p:pic>
        <p:nvPicPr>
          <p:cNvPr id="8" name="Picture 7">
            <a:extLst>
              <a:ext uri="{FF2B5EF4-FFF2-40B4-BE49-F238E27FC236}">
                <a16:creationId xmlns:a16="http://schemas.microsoft.com/office/drawing/2014/main" id="{855CA9BC-A727-DE19-9C2E-EED197DF9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314531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Wooden blocks with question marks">
            <a:extLst>
              <a:ext uri="{FF2B5EF4-FFF2-40B4-BE49-F238E27FC236}">
                <a16:creationId xmlns:a16="http://schemas.microsoft.com/office/drawing/2014/main" id="{99F7EC90-D6E7-0781-81C1-ADB2549EB0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148" b="358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CF05-8235-6232-1A5C-7E9FE1EC982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71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DA7D9-BA53-504C-B5D0-3162DBCDCB2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06F98C7-3447-A18C-E5CA-F17CCF35F4D7}"/>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E7A0C539-361E-1685-9278-EFBCB404ED90}"/>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030C2495-8EEC-BA4A-259C-3CFFDFCF5AE4}"/>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F279C6F-2C1C-F571-3F45-A73FFF144304}"/>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97D4C-46A9-792D-1AFB-992AFC1F4F01}"/>
              </a:ext>
            </a:extLst>
          </p:cNvPr>
          <p:cNvSpPr>
            <a:spLocks noGrp="1"/>
          </p:cNvSpPr>
          <p:nvPr>
            <p:ph type="title"/>
          </p:nvPr>
        </p:nvSpPr>
        <p:spPr>
          <a:xfrm>
            <a:off x="838199" y="365126"/>
            <a:ext cx="10938933" cy="915669"/>
          </a:xfrm>
        </p:spPr>
        <p:txBody>
          <a:bodyPr>
            <a:normAutofit/>
          </a:bodyPr>
          <a:lstStyle/>
          <a:p>
            <a:r>
              <a:rPr lang="en-US" dirty="0"/>
              <a:t>Percentage of Population over 65 years old</a:t>
            </a:r>
          </a:p>
        </p:txBody>
      </p:sp>
      <p:sp>
        <p:nvSpPr>
          <p:cNvPr id="3" name="Content Placeholder 2">
            <a:extLst>
              <a:ext uri="{FF2B5EF4-FFF2-40B4-BE49-F238E27FC236}">
                <a16:creationId xmlns:a16="http://schemas.microsoft.com/office/drawing/2014/main" id="{3203DA8E-732A-7CDB-3CE2-01A51F6894B3}"/>
              </a:ext>
            </a:extLst>
          </p:cNvPr>
          <p:cNvSpPr>
            <a:spLocks noGrp="1"/>
          </p:cNvSpPr>
          <p:nvPr>
            <p:ph idx="1"/>
          </p:nvPr>
        </p:nvSpPr>
        <p:spPr>
          <a:xfrm>
            <a:off x="625549" y="1443306"/>
            <a:ext cx="10515600" cy="4351338"/>
          </a:xfrm>
        </p:spPr>
        <p:txBody>
          <a:bodyPr>
            <a:noAutofit/>
          </a:bodyPr>
          <a:lstStyle/>
          <a:p>
            <a:pPr marL="914388" lvl="1" indent="-457200">
              <a:buFont typeface="+mj-lt"/>
              <a:buAutoNum type="arabicPeriod"/>
            </a:pPr>
            <a:endParaRPr lang="en-US" dirty="0">
              <a:solidFill>
                <a:srgbClr val="C00000"/>
              </a:solidFill>
            </a:endParaRPr>
          </a:p>
          <a:p>
            <a:pPr marL="914388" lvl="1" indent="-457200">
              <a:buFont typeface="+mj-lt"/>
              <a:buAutoNum type="arabicPeriod"/>
            </a:pPr>
            <a:endParaRPr lang="en-US" sz="2400" dirty="0">
              <a:solidFill>
                <a:srgbClr val="C00000"/>
              </a:solidFill>
            </a:endParaRPr>
          </a:p>
          <a:p>
            <a:pPr marL="914388" lvl="1" indent="-457200">
              <a:buFont typeface="+mj-lt"/>
              <a:buAutoNum type="arabicPeriod"/>
            </a:pPr>
            <a:endParaRPr lang="en-US" sz="2400" dirty="0">
              <a:solidFill>
                <a:srgbClr val="C00000"/>
              </a:solidFill>
            </a:endParaRPr>
          </a:p>
          <a:p>
            <a:pPr marL="457200" lvl="1" indent="0">
              <a:lnSpc>
                <a:spcPct val="107000"/>
              </a:lnSpc>
              <a:spcBef>
                <a:spcPts val="0"/>
              </a:spcBef>
              <a:buNone/>
            </a:pPr>
            <a:endParaRPr lang="en-US" sz="1800" kern="0" dirty="0">
              <a:solidFill>
                <a:srgbClr val="000000"/>
              </a:solidFill>
              <a:effectLst/>
              <a:latin typeface="Calibri Light" panose="020F0302020204030204" pitchFamily="34" charset="0"/>
              <a:ea typeface="Times New Roman" panose="02020603050405020304" pitchFamily="18" charset="0"/>
            </a:endParaRPr>
          </a:p>
          <a:p>
            <a:pPr marL="914400" lvl="1" indent="-457200">
              <a:lnSpc>
                <a:spcPct val="107000"/>
              </a:lnSpc>
              <a:spcBef>
                <a:spcPts val="600"/>
              </a:spcBef>
              <a:spcAft>
                <a:spcPts val="600"/>
              </a:spcAft>
              <a:buFont typeface="+mj-lt"/>
              <a:buAutoNum type="arabicPeriod"/>
            </a:pPr>
            <a:endParaRPr lang="en-US" dirty="0"/>
          </a:p>
        </p:txBody>
      </p:sp>
      <p:pic>
        <p:nvPicPr>
          <p:cNvPr id="8" name="Picture 7">
            <a:extLst>
              <a:ext uri="{FF2B5EF4-FFF2-40B4-BE49-F238E27FC236}">
                <a16:creationId xmlns:a16="http://schemas.microsoft.com/office/drawing/2014/main" id="{E6D99390-3625-1E68-2B09-9EC4F7471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pic>
        <p:nvPicPr>
          <p:cNvPr id="5" name="Picture 4">
            <a:extLst>
              <a:ext uri="{FF2B5EF4-FFF2-40B4-BE49-F238E27FC236}">
                <a16:creationId xmlns:a16="http://schemas.microsoft.com/office/drawing/2014/main" id="{933DE365-A142-6646-F9D4-D60D3395CCD2}"/>
              </a:ext>
            </a:extLst>
          </p:cNvPr>
          <p:cNvPicPr>
            <a:picLocks noChangeAspect="1"/>
          </p:cNvPicPr>
          <p:nvPr/>
        </p:nvPicPr>
        <p:blipFill>
          <a:blip r:embed="rId5"/>
          <a:stretch>
            <a:fillRect/>
          </a:stretch>
        </p:blipFill>
        <p:spPr>
          <a:xfrm>
            <a:off x="1963057" y="1443306"/>
            <a:ext cx="8265886" cy="4654789"/>
          </a:xfrm>
          <a:prstGeom prst="rect">
            <a:avLst/>
          </a:prstGeom>
        </p:spPr>
      </p:pic>
    </p:spTree>
    <p:extLst>
      <p:ext uri="{BB962C8B-B14F-4D97-AF65-F5344CB8AC3E}">
        <p14:creationId xmlns:p14="http://schemas.microsoft.com/office/powerpoint/2010/main" val="416229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F1F8-7DF3-D7C9-5B18-62813CEF04D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5F00A54-5B39-96D8-39C7-98A529B35A32}"/>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FF1546FF-A373-C251-0C4D-6F4D3D19144A}"/>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7DCEE1E3-72FD-2894-E28E-BDAAD504C631}"/>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42BECC-5E6B-FB97-B635-B1CAB8F346BA}"/>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B5313-850D-FED1-1A11-BC31562561CD}"/>
              </a:ext>
            </a:extLst>
          </p:cNvPr>
          <p:cNvSpPr>
            <a:spLocks noGrp="1"/>
          </p:cNvSpPr>
          <p:nvPr>
            <p:ph type="title"/>
          </p:nvPr>
        </p:nvSpPr>
        <p:spPr>
          <a:xfrm>
            <a:off x="838199" y="365126"/>
            <a:ext cx="10938933" cy="915669"/>
          </a:xfrm>
        </p:spPr>
        <p:txBody>
          <a:bodyPr>
            <a:normAutofit/>
          </a:bodyPr>
          <a:lstStyle/>
          <a:p>
            <a:r>
              <a:rPr lang="en-US" dirty="0"/>
              <a:t>CMS Age Friendly Measures</a:t>
            </a:r>
          </a:p>
        </p:txBody>
      </p:sp>
      <p:sp>
        <p:nvSpPr>
          <p:cNvPr id="3" name="Content Placeholder 2">
            <a:extLst>
              <a:ext uri="{FF2B5EF4-FFF2-40B4-BE49-F238E27FC236}">
                <a16:creationId xmlns:a16="http://schemas.microsoft.com/office/drawing/2014/main" id="{3A6A0EB7-5C94-5EC1-B207-49AB7E5AAFD9}"/>
              </a:ext>
            </a:extLst>
          </p:cNvPr>
          <p:cNvSpPr>
            <a:spLocks noGrp="1"/>
          </p:cNvSpPr>
          <p:nvPr>
            <p:ph idx="1"/>
          </p:nvPr>
        </p:nvSpPr>
        <p:spPr>
          <a:xfrm>
            <a:off x="625549" y="1443306"/>
            <a:ext cx="10515600" cy="3661265"/>
          </a:xfrm>
        </p:spPr>
        <p:txBody>
          <a:bodyPr>
            <a:noAutofit/>
          </a:bodyPr>
          <a:lstStyle/>
          <a:p>
            <a:pPr algn="l" fontAlgn="base">
              <a:buFont typeface="+mj-lt"/>
              <a:buAutoNum type="arabicPeriod"/>
            </a:pPr>
            <a:r>
              <a:rPr lang="en-US" sz="2000" b="1" i="0" dirty="0">
                <a:solidFill>
                  <a:srgbClr val="555555"/>
                </a:solidFill>
                <a:effectLst/>
                <a:latin typeface="inherit"/>
              </a:rPr>
              <a:t>Eliciting Patient Healthcare Goals:</a:t>
            </a:r>
            <a:r>
              <a:rPr lang="en-US" sz="2000" b="0" i="0" dirty="0">
                <a:solidFill>
                  <a:srgbClr val="555555"/>
                </a:solidFill>
                <a:effectLst/>
                <a:latin typeface="inherit"/>
              </a:rPr>
              <a:t> Ensures patient health-related goals and treatment preferences are obtained to inform shared decision-making.</a:t>
            </a:r>
          </a:p>
          <a:p>
            <a:pPr algn="l" fontAlgn="base">
              <a:buFont typeface="+mj-lt"/>
              <a:buAutoNum type="arabicPeriod"/>
            </a:pPr>
            <a:r>
              <a:rPr lang="en-US" sz="2000" b="1" i="0" dirty="0">
                <a:solidFill>
                  <a:srgbClr val="555555"/>
                </a:solidFill>
                <a:effectLst/>
                <a:latin typeface="inherit"/>
              </a:rPr>
              <a:t>Responsible Medication Management:</a:t>
            </a:r>
            <a:r>
              <a:rPr lang="en-US" sz="2000" b="0" i="0" dirty="0">
                <a:solidFill>
                  <a:srgbClr val="555555"/>
                </a:solidFill>
                <a:effectLst/>
                <a:latin typeface="inherit"/>
              </a:rPr>
              <a:t> Optimizes medication management by monitoring pharmacological records to avoid inappropriate drugs for older adults.</a:t>
            </a:r>
          </a:p>
          <a:p>
            <a:pPr algn="l" fontAlgn="base">
              <a:buFont typeface="+mj-lt"/>
              <a:buAutoNum type="arabicPeriod"/>
            </a:pPr>
            <a:r>
              <a:rPr lang="en-US" sz="2000" b="1" i="0" dirty="0">
                <a:solidFill>
                  <a:srgbClr val="555555"/>
                </a:solidFill>
                <a:effectLst/>
                <a:latin typeface="inherit"/>
              </a:rPr>
              <a:t>Frailty Screening and Intervention:</a:t>
            </a:r>
            <a:r>
              <a:rPr lang="en-US" sz="2000" b="0" i="0" dirty="0">
                <a:solidFill>
                  <a:srgbClr val="555555"/>
                </a:solidFill>
                <a:effectLst/>
                <a:latin typeface="inherit"/>
              </a:rPr>
              <a:t> Screens for cognitive impairment (including delirium), mobility, and malnutrition, allowing for early detection and intervention.</a:t>
            </a:r>
          </a:p>
          <a:p>
            <a:pPr algn="l" fontAlgn="base">
              <a:buFont typeface="+mj-lt"/>
              <a:buAutoNum type="arabicPeriod"/>
            </a:pPr>
            <a:r>
              <a:rPr lang="en-US" sz="2000" b="1" i="0" dirty="0">
                <a:solidFill>
                  <a:srgbClr val="555555"/>
                </a:solidFill>
                <a:effectLst/>
                <a:latin typeface="inherit"/>
              </a:rPr>
              <a:t>Social Vulnerability:</a:t>
            </a:r>
            <a:r>
              <a:rPr lang="en-US" sz="2000" b="0" i="0" dirty="0">
                <a:solidFill>
                  <a:srgbClr val="555555"/>
                </a:solidFill>
                <a:effectLst/>
                <a:latin typeface="inherit"/>
              </a:rPr>
              <a:t> Recognizes and addresses social issues impacting older adults as part of the care plan such as social isolation, economic insecurity, ageism, caregiver stress, limited access to healthcare and elder abuse.</a:t>
            </a:r>
          </a:p>
          <a:p>
            <a:pPr algn="l" fontAlgn="base">
              <a:buFont typeface="+mj-lt"/>
              <a:buAutoNum type="arabicPeriod"/>
            </a:pPr>
            <a:r>
              <a:rPr lang="en-US" sz="2000" b="1" i="0" dirty="0">
                <a:solidFill>
                  <a:srgbClr val="555555"/>
                </a:solidFill>
                <a:effectLst/>
                <a:latin typeface="inherit"/>
              </a:rPr>
              <a:t>Age-Friendly Care Leadership:</a:t>
            </a:r>
            <a:r>
              <a:rPr lang="en-US" sz="2000" b="0" i="0" dirty="0">
                <a:solidFill>
                  <a:srgbClr val="555555"/>
                </a:solidFill>
                <a:effectLst/>
                <a:latin typeface="inherit"/>
              </a:rPr>
              <a:t> Identifies an age friendly champion or committee in the hospital to ensure compliance with all components of the measure.</a:t>
            </a:r>
          </a:p>
          <a:p>
            <a:pPr marL="0" indent="0" algn="l" fontAlgn="base">
              <a:buNone/>
            </a:pPr>
            <a:endParaRPr lang="en-US" sz="2400" dirty="0">
              <a:solidFill>
                <a:srgbClr val="C00000"/>
              </a:solidFill>
            </a:endParaRPr>
          </a:p>
        </p:txBody>
      </p:sp>
      <p:pic>
        <p:nvPicPr>
          <p:cNvPr id="8" name="Picture 7">
            <a:extLst>
              <a:ext uri="{FF2B5EF4-FFF2-40B4-BE49-F238E27FC236}">
                <a16:creationId xmlns:a16="http://schemas.microsoft.com/office/drawing/2014/main" id="{4BCACD08-2451-C651-A43C-9CA656103D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
        <p:nvSpPr>
          <p:cNvPr id="4" name="Rectangle 3">
            <a:extLst>
              <a:ext uri="{FF2B5EF4-FFF2-40B4-BE49-F238E27FC236}">
                <a16:creationId xmlns:a16="http://schemas.microsoft.com/office/drawing/2014/main" id="{B182F7A3-4743-FFDB-AE97-B4C8FF117B22}"/>
              </a:ext>
            </a:extLst>
          </p:cNvPr>
          <p:cNvSpPr/>
          <p:nvPr/>
        </p:nvSpPr>
        <p:spPr>
          <a:xfrm>
            <a:off x="625549" y="2809461"/>
            <a:ext cx="9909929" cy="619539"/>
          </a:xfrm>
          <a:prstGeom prst="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9AB76A-3724-E7F6-4358-DD2B5FE74F15}"/>
              </a:ext>
            </a:extLst>
          </p:cNvPr>
          <p:cNvSpPr/>
          <p:nvPr/>
        </p:nvSpPr>
        <p:spPr>
          <a:xfrm>
            <a:off x="625549" y="1458108"/>
            <a:ext cx="9909929" cy="619539"/>
          </a:xfrm>
          <a:prstGeom prst="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B65738-1224-9636-5E18-3C9265ED1855}"/>
              </a:ext>
            </a:extLst>
          </p:cNvPr>
          <p:cNvPicPr>
            <a:picLocks noChangeAspect="1"/>
          </p:cNvPicPr>
          <p:nvPr/>
        </p:nvPicPr>
        <p:blipFill>
          <a:blip r:embed="rId5"/>
          <a:stretch>
            <a:fillRect/>
          </a:stretch>
        </p:blipFill>
        <p:spPr>
          <a:xfrm>
            <a:off x="7724713" y="4858947"/>
            <a:ext cx="1274147" cy="1269928"/>
          </a:xfrm>
          <a:prstGeom prst="rect">
            <a:avLst/>
          </a:prstGeom>
        </p:spPr>
      </p:pic>
      <p:sp>
        <p:nvSpPr>
          <p:cNvPr id="10" name="TextBox 9">
            <a:extLst>
              <a:ext uri="{FF2B5EF4-FFF2-40B4-BE49-F238E27FC236}">
                <a16:creationId xmlns:a16="http://schemas.microsoft.com/office/drawing/2014/main" id="{DA7C29F2-F094-2D16-7A79-61982E4E5869}"/>
              </a:ext>
            </a:extLst>
          </p:cNvPr>
          <p:cNvSpPr txBox="1"/>
          <p:nvPr/>
        </p:nvSpPr>
        <p:spPr>
          <a:xfrm>
            <a:off x="3339547" y="5159454"/>
            <a:ext cx="4229701" cy="923330"/>
          </a:xfrm>
          <a:prstGeom prst="rect">
            <a:avLst/>
          </a:prstGeom>
          <a:noFill/>
        </p:spPr>
        <p:txBody>
          <a:bodyPr wrap="square" rtlCol="0">
            <a:spAutoFit/>
          </a:bodyPr>
          <a:lstStyle/>
          <a:p>
            <a:r>
              <a:rPr lang="en-US" sz="1800" dirty="0">
                <a:hlinkClick r:id="rId6"/>
              </a:rPr>
              <a:t>ACS Leads Development of New CMS Age Friendly Hospital Measure to Improve Care of Older Adult Patients | ACS</a:t>
            </a:r>
            <a:r>
              <a:rPr lang="en-US" sz="1800" dirty="0"/>
              <a:t> (2024)</a:t>
            </a:r>
            <a:endParaRPr lang="en-US" dirty="0"/>
          </a:p>
        </p:txBody>
      </p:sp>
    </p:spTree>
    <p:extLst>
      <p:ext uri="{BB962C8B-B14F-4D97-AF65-F5344CB8AC3E}">
        <p14:creationId xmlns:p14="http://schemas.microsoft.com/office/powerpoint/2010/main" val="141401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B2B1C-7185-FF65-F83A-AAA5A4DDBF6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CB4C5C1-F787-C7CC-24B1-A0364E953BB0}"/>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A6B3E5EC-B48C-D35E-D2AA-484EDE1D107E}"/>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B8F1A899-D6C2-327C-894C-EF98F0D1A6B5}"/>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CF4DB10-F5EE-9C0A-CE76-11A28421553E}"/>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66888-4D56-D83D-FC3E-64A81359A44F}"/>
              </a:ext>
            </a:extLst>
          </p:cNvPr>
          <p:cNvSpPr>
            <a:spLocks noGrp="1"/>
          </p:cNvSpPr>
          <p:nvPr>
            <p:ph type="title"/>
          </p:nvPr>
        </p:nvSpPr>
        <p:spPr>
          <a:xfrm>
            <a:off x="838200" y="365126"/>
            <a:ext cx="10515600" cy="915669"/>
          </a:xfrm>
        </p:spPr>
        <p:txBody>
          <a:bodyPr>
            <a:normAutofit/>
          </a:bodyPr>
          <a:lstStyle/>
          <a:p>
            <a:r>
              <a:rPr lang="en-US" dirty="0"/>
              <a:t>2025 P4P Scorecard</a:t>
            </a:r>
          </a:p>
        </p:txBody>
      </p:sp>
      <p:sp>
        <p:nvSpPr>
          <p:cNvPr id="3" name="Content Placeholder 2">
            <a:extLst>
              <a:ext uri="{FF2B5EF4-FFF2-40B4-BE49-F238E27FC236}">
                <a16:creationId xmlns:a16="http://schemas.microsoft.com/office/drawing/2014/main" id="{377172FB-8D5D-077A-31EB-D12A8C291227}"/>
              </a:ext>
            </a:extLst>
          </p:cNvPr>
          <p:cNvSpPr>
            <a:spLocks noGrp="1"/>
          </p:cNvSpPr>
          <p:nvPr>
            <p:ph idx="1"/>
          </p:nvPr>
        </p:nvSpPr>
        <p:spPr>
          <a:xfrm>
            <a:off x="625548" y="1443306"/>
            <a:ext cx="11033051" cy="4351338"/>
          </a:xfrm>
        </p:spPr>
        <p:txBody>
          <a:bodyPr>
            <a:noAutofit/>
          </a:bodyPr>
          <a:lstStyle/>
          <a:p>
            <a:pPr>
              <a:lnSpc>
                <a:spcPct val="107000"/>
              </a:lnSpc>
              <a:spcBef>
                <a:spcPts val="600"/>
              </a:spcBef>
              <a:spcAft>
                <a:spcPts val="600"/>
              </a:spcAft>
            </a:pPr>
            <a:endParaRPr lang="en-US" dirty="0"/>
          </a:p>
          <a:p>
            <a:pPr>
              <a:lnSpc>
                <a:spcPct val="107000"/>
              </a:lnSpc>
              <a:spcBef>
                <a:spcPts val="600"/>
              </a:spcBef>
              <a:spcAft>
                <a:spcPts val="600"/>
              </a:spcAft>
            </a:pPr>
            <a:endParaRPr lang="en-US" dirty="0"/>
          </a:p>
        </p:txBody>
      </p:sp>
      <p:pic>
        <p:nvPicPr>
          <p:cNvPr id="8" name="Picture 7">
            <a:extLst>
              <a:ext uri="{FF2B5EF4-FFF2-40B4-BE49-F238E27FC236}">
                <a16:creationId xmlns:a16="http://schemas.microsoft.com/office/drawing/2014/main" id="{6D33A59C-A291-47D5-CF60-2FE9B96CB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pic>
        <p:nvPicPr>
          <p:cNvPr id="5" name="Picture 4">
            <a:extLst>
              <a:ext uri="{FF2B5EF4-FFF2-40B4-BE49-F238E27FC236}">
                <a16:creationId xmlns:a16="http://schemas.microsoft.com/office/drawing/2014/main" id="{0780A010-22CE-741B-6AB8-7742341AB51F}"/>
              </a:ext>
            </a:extLst>
          </p:cNvPr>
          <p:cNvPicPr>
            <a:picLocks noChangeAspect="1"/>
          </p:cNvPicPr>
          <p:nvPr/>
        </p:nvPicPr>
        <p:blipFill>
          <a:blip r:embed="rId5"/>
          <a:stretch>
            <a:fillRect/>
          </a:stretch>
        </p:blipFill>
        <p:spPr>
          <a:xfrm>
            <a:off x="3729873" y="1211040"/>
            <a:ext cx="3067743" cy="5050695"/>
          </a:xfrm>
          <a:prstGeom prst="rect">
            <a:avLst/>
          </a:prstGeom>
        </p:spPr>
      </p:pic>
      <p:sp>
        <p:nvSpPr>
          <p:cNvPr id="7" name="Left Brace 6">
            <a:extLst>
              <a:ext uri="{FF2B5EF4-FFF2-40B4-BE49-F238E27FC236}">
                <a16:creationId xmlns:a16="http://schemas.microsoft.com/office/drawing/2014/main" id="{0268A3C5-8836-CF8F-D251-F4B6334BC343}"/>
              </a:ext>
            </a:extLst>
          </p:cNvPr>
          <p:cNvSpPr/>
          <p:nvPr/>
        </p:nvSpPr>
        <p:spPr>
          <a:xfrm>
            <a:off x="3343275" y="1524000"/>
            <a:ext cx="247650" cy="2657475"/>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369EA39B-3172-4A5F-EC85-D835AF585477}"/>
              </a:ext>
            </a:extLst>
          </p:cNvPr>
          <p:cNvSpPr/>
          <p:nvPr/>
        </p:nvSpPr>
        <p:spPr>
          <a:xfrm>
            <a:off x="3343275" y="4262170"/>
            <a:ext cx="247650" cy="1902410"/>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10" name="TextBox 9">
            <a:extLst>
              <a:ext uri="{FF2B5EF4-FFF2-40B4-BE49-F238E27FC236}">
                <a16:creationId xmlns:a16="http://schemas.microsoft.com/office/drawing/2014/main" id="{30DF894C-4989-74BE-38C2-B0C150B6767E}"/>
              </a:ext>
            </a:extLst>
          </p:cNvPr>
          <p:cNvSpPr txBox="1"/>
          <p:nvPr/>
        </p:nvSpPr>
        <p:spPr>
          <a:xfrm>
            <a:off x="1628775" y="2571750"/>
            <a:ext cx="1575552" cy="646331"/>
          </a:xfrm>
          <a:prstGeom prst="rect">
            <a:avLst/>
          </a:prstGeom>
          <a:noFill/>
        </p:spPr>
        <p:txBody>
          <a:bodyPr wrap="square" rtlCol="0">
            <a:spAutoFit/>
          </a:bodyPr>
          <a:lstStyle/>
          <a:p>
            <a:r>
              <a:rPr lang="en-US" dirty="0"/>
              <a:t>Participation</a:t>
            </a:r>
          </a:p>
          <a:p>
            <a:r>
              <a:rPr lang="en-US" dirty="0"/>
              <a:t>30 pts</a:t>
            </a:r>
          </a:p>
        </p:txBody>
      </p:sp>
      <p:sp>
        <p:nvSpPr>
          <p:cNvPr id="12" name="TextBox 11">
            <a:extLst>
              <a:ext uri="{FF2B5EF4-FFF2-40B4-BE49-F238E27FC236}">
                <a16:creationId xmlns:a16="http://schemas.microsoft.com/office/drawing/2014/main" id="{FD533351-339B-8F84-A391-AB5E573A6AA0}"/>
              </a:ext>
            </a:extLst>
          </p:cNvPr>
          <p:cNvSpPr txBox="1"/>
          <p:nvPr/>
        </p:nvSpPr>
        <p:spPr>
          <a:xfrm>
            <a:off x="1609725" y="4781550"/>
            <a:ext cx="1575552" cy="923330"/>
          </a:xfrm>
          <a:prstGeom prst="rect">
            <a:avLst/>
          </a:prstGeom>
          <a:noFill/>
        </p:spPr>
        <p:txBody>
          <a:bodyPr wrap="square" rtlCol="0">
            <a:spAutoFit/>
          </a:bodyPr>
          <a:lstStyle/>
          <a:p>
            <a:r>
              <a:rPr lang="en-US" dirty="0"/>
              <a:t>Quality Improvement</a:t>
            </a:r>
          </a:p>
          <a:p>
            <a:r>
              <a:rPr lang="en-US" dirty="0"/>
              <a:t>70 pts</a:t>
            </a:r>
          </a:p>
        </p:txBody>
      </p:sp>
      <p:sp>
        <p:nvSpPr>
          <p:cNvPr id="4" name="Oval 3">
            <a:extLst>
              <a:ext uri="{FF2B5EF4-FFF2-40B4-BE49-F238E27FC236}">
                <a16:creationId xmlns:a16="http://schemas.microsoft.com/office/drawing/2014/main" id="{F8946839-146C-6F6B-AEF1-6CAF42F08781}"/>
              </a:ext>
            </a:extLst>
          </p:cNvPr>
          <p:cNvSpPr/>
          <p:nvPr/>
        </p:nvSpPr>
        <p:spPr>
          <a:xfrm>
            <a:off x="3929898" y="5474963"/>
            <a:ext cx="2552700" cy="68508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87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8E1CD-F9B1-74E7-5047-36334DD96A5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C18A4E9-D25E-48E1-9738-A1AB83B0CD8E}"/>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B010C772-C610-E6CB-0D9A-00B293223A4A}"/>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FA724EAD-335C-EA94-E747-946113F5E611}"/>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EE4235A-2CEE-3CC4-3424-1486CEAC34CC}"/>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88BC9-B03A-9A06-694E-B7F3CC885C1C}"/>
              </a:ext>
            </a:extLst>
          </p:cNvPr>
          <p:cNvSpPr>
            <a:spLocks noGrp="1"/>
          </p:cNvSpPr>
          <p:nvPr>
            <p:ph type="title"/>
          </p:nvPr>
        </p:nvSpPr>
        <p:spPr>
          <a:xfrm>
            <a:off x="838199" y="365126"/>
            <a:ext cx="10938933" cy="915669"/>
          </a:xfrm>
        </p:spPr>
        <p:txBody>
          <a:bodyPr>
            <a:normAutofit/>
          </a:bodyPr>
          <a:lstStyle/>
          <a:p>
            <a:r>
              <a:rPr lang="en-US" dirty="0"/>
              <a:t>2025 MSQC Frailty QII Project Goals</a:t>
            </a:r>
          </a:p>
        </p:txBody>
      </p:sp>
      <p:sp>
        <p:nvSpPr>
          <p:cNvPr id="3" name="Content Placeholder 2">
            <a:extLst>
              <a:ext uri="{FF2B5EF4-FFF2-40B4-BE49-F238E27FC236}">
                <a16:creationId xmlns:a16="http://schemas.microsoft.com/office/drawing/2014/main" id="{B326B550-FAAD-F3AF-B2F9-6C87F60D94B1}"/>
              </a:ext>
            </a:extLst>
          </p:cNvPr>
          <p:cNvSpPr>
            <a:spLocks noGrp="1"/>
          </p:cNvSpPr>
          <p:nvPr>
            <p:ph idx="1"/>
          </p:nvPr>
        </p:nvSpPr>
        <p:spPr>
          <a:xfrm>
            <a:off x="625549" y="1443306"/>
            <a:ext cx="10515600" cy="4351338"/>
          </a:xfrm>
        </p:spPr>
        <p:txBody>
          <a:bodyPr>
            <a:noAutofit/>
          </a:bodyPr>
          <a:lstStyle/>
          <a:p>
            <a:pPr marL="514350" indent="-514350">
              <a:lnSpc>
                <a:spcPct val="107000"/>
              </a:lnSpc>
              <a:spcBef>
                <a:spcPts val="0"/>
              </a:spcBef>
              <a:buFont typeface="+mj-lt"/>
              <a:buAutoNum type="arabicPeriod"/>
            </a:pPr>
            <a:r>
              <a:rPr lang="en-US" dirty="0"/>
              <a:t>Data collection in </a:t>
            </a:r>
            <a:r>
              <a:rPr lang="en-US" b="1" dirty="0"/>
              <a:t>Frailty tab</a:t>
            </a:r>
          </a:p>
          <a:p>
            <a:pPr marL="514350" indent="-514350">
              <a:lnSpc>
                <a:spcPct val="107000"/>
              </a:lnSpc>
              <a:spcBef>
                <a:spcPts val="0"/>
              </a:spcBef>
              <a:buFont typeface="+mj-lt"/>
              <a:buAutoNum type="arabicPeriod"/>
            </a:pPr>
            <a:r>
              <a:rPr lang="en-US" dirty="0"/>
              <a:t>Three (3) </a:t>
            </a:r>
            <a:r>
              <a:rPr lang="en-US" b="1" dirty="0"/>
              <a:t>Multidisciplinary meetings</a:t>
            </a:r>
          </a:p>
          <a:p>
            <a:pPr marL="514350" indent="-514350">
              <a:lnSpc>
                <a:spcPct val="107000"/>
              </a:lnSpc>
              <a:spcBef>
                <a:spcPts val="0"/>
              </a:spcBef>
              <a:buFont typeface="+mj-lt"/>
              <a:buAutoNum type="arabicPeriod"/>
            </a:pPr>
            <a:r>
              <a:rPr lang="en-US" dirty="0"/>
              <a:t>Screen eligible patients for Frailty – Use of </a:t>
            </a:r>
            <a:r>
              <a:rPr lang="en-US" b="1" dirty="0"/>
              <a:t>Frailty Tool</a:t>
            </a:r>
          </a:p>
          <a:p>
            <a:pPr marL="514350" indent="-514350">
              <a:lnSpc>
                <a:spcPct val="107000"/>
              </a:lnSpc>
              <a:spcBef>
                <a:spcPts val="0"/>
              </a:spcBef>
              <a:buFont typeface="+mj-lt"/>
              <a:buAutoNum type="arabicPeriod"/>
            </a:pPr>
            <a:r>
              <a:rPr lang="en-US" b="1" dirty="0"/>
              <a:t>Conversation</a:t>
            </a:r>
            <a:r>
              <a:rPr lang="en-US" dirty="0"/>
              <a:t> between surgeon and patient/caregiver</a:t>
            </a:r>
          </a:p>
          <a:p>
            <a:pPr marL="514350" indent="-514350">
              <a:lnSpc>
                <a:spcPct val="107000"/>
              </a:lnSpc>
              <a:spcBef>
                <a:spcPts val="0"/>
              </a:spcBef>
              <a:buFont typeface="+mj-lt"/>
              <a:buAutoNum type="arabicPeriod"/>
            </a:pPr>
            <a:r>
              <a:rPr lang="en-US" dirty="0"/>
              <a:t>Patient/caregiver </a:t>
            </a:r>
            <a:r>
              <a:rPr lang="en-US" b="1" dirty="0"/>
              <a:t>goals</a:t>
            </a:r>
            <a:r>
              <a:rPr lang="en-US" dirty="0"/>
              <a:t> for surgery documented</a:t>
            </a:r>
          </a:p>
          <a:p>
            <a:pPr marL="514350" indent="-514350">
              <a:lnSpc>
                <a:spcPct val="107000"/>
              </a:lnSpc>
              <a:spcBef>
                <a:spcPts val="0"/>
              </a:spcBef>
              <a:buFont typeface="+mj-lt"/>
              <a:buAutoNum type="arabicPeriod"/>
            </a:pPr>
            <a:r>
              <a:rPr lang="en-US" kern="0" dirty="0">
                <a:solidFill>
                  <a:srgbClr val="000000"/>
                </a:solidFill>
                <a:effectLst/>
                <a:ea typeface="Times New Roman" panose="02020603050405020304" pitchFamily="18" charset="0"/>
              </a:rPr>
              <a:t>Provide preoperative patient and/or caregiver </a:t>
            </a:r>
            <a:r>
              <a:rPr lang="en-US" b="1" kern="0" dirty="0">
                <a:solidFill>
                  <a:srgbClr val="000000"/>
                </a:solidFill>
                <a:effectLst/>
                <a:ea typeface="Times New Roman" panose="02020603050405020304" pitchFamily="18" charset="0"/>
              </a:rPr>
              <a:t>education</a:t>
            </a:r>
          </a:p>
          <a:p>
            <a:pPr marL="514350" indent="-514350">
              <a:lnSpc>
                <a:spcPct val="107000"/>
              </a:lnSpc>
              <a:spcBef>
                <a:spcPts val="0"/>
              </a:spcBef>
              <a:buFont typeface="+mj-lt"/>
              <a:buAutoNum type="arabicPeriod"/>
            </a:pPr>
            <a:r>
              <a:rPr lang="en-US" kern="0" dirty="0">
                <a:solidFill>
                  <a:srgbClr val="000000"/>
                </a:solidFill>
                <a:effectLst/>
                <a:ea typeface="Times New Roman" panose="02020603050405020304" pitchFamily="18" charset="0"/>
              </a:rPr>
              <a:t>Submit the 2025 Frailty Project Summary to the MSQC Coordinating Center no later than </a:t>
            </a:r>
            <a:r>
              <a:rPr lang="en-US" b="1" kern="0" dirty="0">
                <a:solidFill>
                  <a:srgbClr val="000000"/>
                </a:solidFill>
                <a:effectLst/>
                <a:ea typeface="Times New Roman" panose="02020603050405020304" pitchFamily="18" charset="0"/>
              </a:rPr>
              <a:t>January 16, 2025.</a:t>
            </a:r>
          </a:p>
          <a:p>
            <a:pPr marL="800100" lvl="1" indent="-342900">
              <a:lnSpc>
                <a:spcPct val="107000"/>
              </a:lnSpc>
              <a:spcBef>
                <a:spcPts val="0"/>
              </a:spcBef>
              <a:buFont typeface="+mj-lt"/>
              <a:buAutoNum type="arabicPeriod"/>
            </a:pPr>
            <a:endParaRPr lang="en-US" sz="1800" kern="0" dirty="0">
              <a:solidFill>
                <a:srgbClr val="000000"/>
              </a:solidFill>
              <a:effectLst/>
              <a:latin typeface="Calibri Light" panose="020F0302020204030204" pitchFamily="34" charset="0"/>
              <a:ea typeface="Times New Roman" panose="02020603050405020304" pitchFamily="18" charset="0"/>
            </a:endParaRPr>
          </a:p>
          <a:p>
            <a:pPr marL="914400" lvl="1" indent="-457200">
              <a:lnSpc>
                <a:spcPct val="107000"/>
              </a:lnSpc>
              <a:spcBef>
                <a:spcPts val="600"/>
              </a:spcBef>
              <a:spcAft>
                <a:spcPts val="600"/>
              </a:spcAft>
              <a:buFont typeface="+mj-lt"/>
              <a:buAutoNum type="arabicPeriod"/>
            </a:pPr>
            <a:endParaRPr lang="en-US" dirty="0"/>
          </a:p>
        </p:txBody>
      </p:sp>
      <p:pic>
        <p:nvPicPr>
          <p:cNvPr id="8" name="Picture 7">
            <a:extLst>
              <a:ext uri="{FF2B5EF4-FFF2-40B4-BE49-F238E27FC236}">
                <a16:creationId xmlns:a16="http://schemas.microsoft.com/office/drawing/2014/main" id="{075DFC81-24F5-51D0-56A4-4410B47FCB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257217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061EB-7CE1-E96A-4F6E-83D273E4D05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1CCACDD-0F55-06FB-7371-4D0A79AA97ED}"/>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EF6D5D60-757B-DF17-D72E-017368B55036}"/>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C48BB612-71F2-0D1F-FC85-1F322104BAA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73EF37-997F-3403-9F81-43AB42A17B94}"/>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D6F84-D643-EE2D-D44C-A239D47A713E}"/>
              </a:ext>
            </a:extLst>
          </p:cNvPr>
          <p:cNvSpPr>
            <a:spLocks noGrp="1"/>
          </p:cNvSpPr>
          <p:nvPr>
            <p:ph type="title"/>
          </p:nvPr>
        </p:nvSpPr>
        <p:spPr>
          <a:xfrm>
            <a:off x="838199" y="365126"/>
            <a:ext cx="10938933" cy="915669"/>
          </a:xfrm>
        </p:spPr>
        <p:txBody>
          <a:bodyPr>
            <a:normAutofit/>
          </a:bodyPr>
          <a:lstStyle/>
          <a:p>
            <a:r>
              <a:rPr lang="en-US" dirty="0"/>
              <a:t>2025 MSQC Frailty QII Project Measurement</a:t>
            </a:r>
          </a:p>
        </p:txBody>
      </p:sp>
      <p:sp>
        <p:nvSpPr>
          <p:cNvPr id="3" name="Content Placeholder 2">
            <a:extLst>
              <a:ext uri="{FF2B5EF4-FFF2-40B4-BE49-F238E27FC236}">
                <a16:creationId xmlns:a16="http://schemas.microsoft.com/office/drawing/2014/main" id="{0A9A0944-E295-59DB-1B15-CA63262385A3}"/>
              </a:ext>
            </a:extLst>
          </p:cNvPr>
          <p:cNvSpPr>
            <a:spLocks noGrp="1"/>
          </p:cNvSpPr>
          <p:nvPr>
            <p:ph idx="1"/>
          </p:nvPr>
        </p:nvSpPr>
        <p:spPr>
          <a:xfrm>
            <a:off x="625549" y="1443306"/>
            <a:ext cx="10515600" cy="4351338"/>
          </a:xfrm>
        </p:spPr>
        <p:txBody>
          <a:bodyPr>
            <a:noAutofit/>
          </a:bodyPr>
          <a:lstStyle/>
          <a:p>
            <a:pPr lvl="1">
              <a:lnSpc>
                <a:spcPct val="107000"/>
              </a:lnSpc>
              <a:spcBef>
                <a:spcPts val="0"/>
              </a:spcBef>
            </a:pPr>
            <a:r>
              <a:rPr lang="en-US" b="1" kern="0" dirty="0">
                <a:solidFill>
                  <a:srgbClr val="000000"/>
                </a:solidFill>
                <a:effectLst/>
                <a:ea typeface="Times New Roman" panose="02020603050405020304" pitchFamily="18" charset="0"/>
              </a:rPr>
              <a:t>Continuing sites: </a:t>
            </a:r>
          </a:p>
          <a:p>
            <a:pPr lvl="2">
              <a:lnSpc>
                <a:spcPct val="107000"/>
              </a:lnSpc>
              <a:spcBef>
                <a:spcPts val="0"/>
              </a:spcBef>
              <a:buSzPct val="75000"/>
              <a:buFont typeface="Courier New" panose="02070309020205020404" pitchFamily="49" charset="0"/>
              <a:buChar char="o"/>
            </a:pPr>
            <a:r>
              <a:rPr lang="en-US" sz="2400" kern="0" dirty="0">
                <a:solidFill>
                  <a:srgbClr val="000000"/>
                </a:solidFill>
                <a:effectLst/>
                <a:ea typeface="Times New Roman" panose="02020603050405020304" pitchFamily="18" charset="0"/>
              </a:rPr>
              <a:t>Measurement period is 1/1/2025-12/31/2025 OR dates</a:t>
            </a:r>
          </a:p>
          <a:p>
            <a:pPr lvl="2">
              <a:lnSpc>
                <a:spcPct val="107000"/>
              </a:lnSpc>
              <a:spcBef>
                <a:spcPts val="0"/>
              </a:spcBef>
              <a:buSzPct val="75000"/>
              <a:buFont typeface="Courier New" panose="02070309020205020404" pitchFamily="49" charset="0"/>
              <a:buChar char="o"/>
            </a:pPr>
            <a:r>
              <a:rPr lang="en-US" sz="2400" kern="0" dirty="0">
                <a:solidFill>
                  <a:srgbClr val="000000"/>
                </a:solidFill>
                <a:effectLst/>
                <a:ea typeface="Times New Roman" panose="02020603050405020304" pitchFamily="18" charset="0"/>
              </a:rPr>
              <a:t>Must include one new additional surgeon or group and will measure OR dates 4/1/2025 to 12/31/2025</a:t>
            </a:r>
          </a:p>
          <a:p>
            <a:pPr lvl="1">
              <a:lnSpc>
                <a:spcPct val="107000"/>
              </a:lnSpc>
              <a:spcBef>
                <a:spcPts val="0"/>
              </a:spcBef>
            </a:pPr>
            <a:endParaRPr lang="en-US" kern="0" dirty="0">
              <a:solidFill>
                <a:srgbClr val="000000"/>
              </a:solidFill>
              <a:effectLst/>
              <a:ea typeface="Times New Roman" panose="02020603050405020304" pitchFamily="18" charset="0"/>
            </a:endParaRPr>
          </a:p>
          <a:p>
            <a:pPr lvl="1">
              <a:lnSpc>
                <a:spcPct val="107000"/>
              </a:lnSpc>
              <a:spcBef>
                <a:spcPts val="0"/>
              </a:spcBef>
            </a:pPr>
            <a:r>
              <a:rPr lang="en-US" b="1" kern="0" dirty="0">
                <a:solidFill>
                  <a:srgbClr val="000000"/>
                </a:solidFill>
                <a:effectLst/>
                <a:ea typeface="Times New Roman" panose="02020603050405020304" pitchFamily="18" charset="0"/>
              </a:rPr>
              <a:t>New sites: </a:t>
            </a:r>
          </a:p>
          <a:p>
            <a:pPr lvl="2">
              <a:lnSpc>
                <a:spcPct val="107000"/>
              </a:lnSpc>
              <a:spcBef>
                <a:spcPts val="0"/>
              </a:spcBef>
              <a:buSzPct val="75000"/>
              <a:buFont typeface="Courier New" panose="02070309020205020404" pitchFamily="49" charset="0"/>
              <a:buChar char="o"/>
            </a:pPr>
            <a:r>
              <a:rPr lang="en-US" sz="2400" kern="0" dirty="0">
                <a:solidFill>
                  <a:srgbClr val="000000"/>
                </a:solidFill>
                <a:effectLst/>
                <a:ea typeface="Times New Roman" panose="02020603050405020304" pitchFamily="18" charset="0"/>
              </a:rPr>
              <a:t>Measurement period is 4/1/2025 to 12/31/2025 OR dates</a:t>
            </a:r>
          </a:p>
          <a:p>
            <a:pPr marL="914400" lvl="1" indent="-457200">
              <a:lnSpc>
                <a:spcPct val="107000"/>
              </a:lnSpc>
              <a:spcBef>
                <a:spcPts val="600"/>
              </a:spcBef>
              <a:spcAft>
                <a:spcPts val="600"/>
              </a:spcAft>
              <a:buFont typeface="+mj-lt"/>
              <a:buAutoNum type="arabicPeriod"/>
            </a:pPr>
            <a:endParaRPr lang="en-US" dirty="0"/>
          </a:p>
        </p:txBody>
      </p:sp>
      <p:pic>
        <p:nvPicPr>
          <p:cNvPr id="8" name="Picture 7">
            <a:extLst>
              <a:ext uri="{FF2B5EF4-FFF2-40B4-BE49-F238E27FC236}">
                <a16:creationId xmlns:a16="http://schemas.microsoft.com/office/drawing/2014/main" id="{A5903897-B148-8925-A7C5-5BC9D634E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Tree>
    <p:extLst>
      <p:ext uri="{BB962C8B-B14F-4D97-AF65-F5344CB8AC3E}">
        <p14:creationId xmlns:p14="http://schemas.microsoft.com/office/powerpoint/2010/main" val="189777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F05A7-53AD-2118-9F9C-45F88B79E75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E5B711E-BAFE-7450-4AF7-2E3B0749D97C}"/>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E6A8DA0-0773-63D9-042A-83FED2F7E915}"/>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B0A7532D-7537-7168-584C-C3E29B777652}"/>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B9BBB6-1853-D921-4018-EDD2C8F607B8}"/>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21344-82E0-F987-B762-4D5FAC8B5643}"/>
              </a:ext>
            </a:extLst>
          </p:cNvPr>
          <p:cNvSpPr>
            <a:spLocks noGrp="1"/>
          </p:cNvSpPr>
          <p:nvPr>
            <p:ph type="title"/>
          </p:nvPr>
        </p:nvSpPr>
        <p:spPr>
          <a:xfrm>
            <a:off x="838199" y="365126"/>
            <a:ext cx="10938933" cy="915669"/>
          </a:xfrm>
        </p:spPr>
        <p:txBody>
          <a:bodyPr>
            <a:normAutofit/>
          </a:bodyPr>
          <a:lstStyle/>
          <a:p>
            <a:r>
              <a:rPr lang="en-US" dirty="0"/>
              <a:t>1&amp;2. Data collection and Meetings</a:t>
            </a:r>
          </a:p>
        </p:txBody>
      </p:sp>
      <p:sp>
        <p:nvSpPr>
          <p:cNvPr id="3" name="Content Placeholder 2">
            <a:extLst>
              <a:ext uri="{FF2B5EF4-FFF2-40B4-BE49-F238E27FC236}">
                <a16:creationId xmlns:a16="http://schemas.microsoft.com/office/drawing/2014/main" id="{79D27901-5131-DFC8-C047-092B018191B9}"/>
              </a:ext>
            </a:extLst>
          </p:cNvPr>
          <p:cNvSpPr>
            <a:spLocks noGrp="1"/>
          </p:cNvSpPr>
          <p:nvPr>
            <p:ph idx="1"/>
          </p:nvPr>
        </p:nvSpPr>
        <p:spPr>
          <a:xfrm>
            <a:off x="484741" y="1443306"/>
            <a:ext cx="10653312" cy="4351338"/>
          </a:xfrm>
        </p:spPr>
        <p:txBody>
          <a:bodyPr>
            <a:noAutofit/>
          </a:bodyPr>
          <a:lstStyle/>
          <a:p>
            <a:pPr marL="457200" lvl="1" indent="0">
              <a:lnSpc>
                <a:spcPct val="107000"/>
              </a:lnSpc>
              <a:spcBef>
                <a:spcPts val="600"/>
              </a:spcBef>
              <a:spcAft>
                <a:spcPts val="600"/>
              </a:spcAft>
              <a:buNone/>
            </a:pPr>
            <a:r>
              <a:rPr lang="en-US" dirty="0"/>
              <a:t>1. Sites selecting the frailty pathway will collect MSQC data in the </a:t>
            </a:r>
            <a:r>
              <a:rPr lang="en-US" b="1" dirty="0"/>
              <a:t>Frailty tab </a:t>
            </a:r>
            <a:r>
              <a:rPr lang="en-US" dirty="0"/>
              <a:t>for eligible cases</a:t>
            </a:r>
          </a:p>
        </p:txBody>
      </p:sp>
      <p:pic>
        <p:nvPicPr>
          <p:cNvPr id="8" name="Picture 7">
            <a:extLst>
              <a:ext uri="{FF2B5EF4-FFF2-40B4-BE49-F238E27FC236}">
                <a16:creationId xmlns:a16="http://schemas.microsoft.com/office/drawing/2014/main" id="{FC642820-34B9-BBF1-77CF-DD6B681925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
        <p:nvSpPr>
          <p:cNvPr id="5" name="TextBox 4">
            <a:extLst>
              <a:ext uri="{FF2B5EF4-FFF2-40B4-BE49-F238E27FC236}">
                <a16:creationId xmlns:a16="http://schemas.microsoft.com/office/drawing/2014/main" id="{02534A89-1FA0-1F08-430E-AA03272B24FD}"/>
              </a:ext>
            </a:extLst>
          </p:cNvPr>
          <p:cNvSpPr txBox="1"/>
          <p:nvPr/>
        </p:nvSpPr>
        <p:spPr>
          <a:xfrm>
            <a:off x="945088" y="2467876"/>
            <a:ext cx="10377889" cy="4154984"/>
          </a:xfrm>
          <a:prstGeom prst="rect">
            <a:avLst/>
          </a:prstGeom>
          <a:noFill/>
        </p:spPr>
        <p:txBody>
          <a:bodyPr wrap="square">
            <a:spAutoFit/>
          </a:bodyPr>
          <a:lstStyle/>
          <a:p>
            <a:r>
              <a:rPr lang="en-US" sz="2400" dirty="0"/>
              <a:t>2. Hold three (3) </a:t>
            </a:r>
            <a:r>
              <a:rPr lang="en-US" sz="2400" b="1" dirty="0"/>
              <a:t>multidisciplinary meetings</a:t>
            </a:r>
            <a:r>
              <a:rPr lang="en-US" sz="2400" dirty="0"/>
              <a:t>. Submit minutes and attendees to the coordinating center with the final project submission (9 points):</a:t>
            </a:r>
          </a:p>
          <a:p>
            <a:pPr marL="914400" lvl="1" indent="-457200">
              <a:buFont typeface="+mj-lt"/>
              <a:buAutoNum type="alphaLcPeriod"/>
            </a:pPr>
            <a:r>
              <a:rPr lang="en-US" sz="2400" dirty="0"/>
              <a:t>Kickoff meeting by March 29, 2025, to review project requirements and preliminary data. (3 points)</a:t>
            </a:r>
          </a:p>
          <a:p>
            <a:pPr marL="914400" lvl="1" indent="-457200">
              <a:buFont typeface="+mj-lt"/>
              <a:buAutoNum type="alphaLcPeriod"/>
            </a:pPr>
            <a:r>
              <a:rPr lang="en-US" sz="2400" dirty="0"/>
              <a:t>Two (2) additional multidisciplinary meetings (minimally) before </a:t>
            </a:r>
          </a:p>
          <a:p>
            <a:pPr lvl="1"/>
            <a:r>
              <a:rPr lang="en-US" sz="2400" dirty="0"/>
              <a:t>	December 1, 2025, which includes a data review (3 points each)</a:t>
            </a:r>
          </a:p>
          <a:p>
            <a:r>
              <a:rPr lang="en-US" sz="2400" dirty="0"/>
              <a:t>For full points, meetings need to</a:t>
            </a:r>
          </a:p>
          <a:p>
            <a:pPr marL="342900" indent="-342900">
              <a:buFont typeface="Arial" panose="020B0604020202020204" pitchFamily="34" charset="0"/>
              <a:buChar char="•"/>
            </a:pPr>
            <a:r>
              <a:rPr lang="en-US" sz="2400" dirty="0"/>
              <a:t>include at least 3 disciplines attending at the same time</a:t>
            </a:r>
          </a:p>
          <a:p>
            <a:pPr marL="342900" indent="-342900">
              <a:buFont typeface="Arial" panose="020B0604020202020204" pitchFamily="34" charset="0"/>
              <a:buChar char="•"/>
            </a:pPr>
            <a:r>
              <a:rPr lang="en-US" sz="2400" dirty="0"/>
              <a:t>be a dedicated MSQC/Frailty working meeting (not a meeting within a standing hospital meeting)</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44851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EF34-11AC-70B0-49AA-2A1EC264442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EEF1DF3-6400-0D9B-FDAC-9B54C0C0D46F}"/>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AA651608-0B55-86C7-03C9-694E47A611B1}"/>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EDDCFD2C-7A2E-47DF-0A33-B4BE89CB7EA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0FA2EA-3426-19F5-5D6D-8E340EDF3EB4}"/>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18458-6C73-C3CB-BBE8-C8064AA70CD5}"/>
              </a:ext>
            </a:extLst>
          </p:cNvPr>
          <p:cNvSpPr>
            <a:spLocks noGrp="1"/>
          </p:cNvSpPr>
          <p:nvPr>
            <p:ph type="title"/>
          </p:nvPr>
        </p:nvSpPr>
        <p:spPr>
          <a:xfrm>
            <a:off x="838199" y="365126"/>
            <a:ext cx="10938933" cy="915669"/>
          </a:xfrm>
        </p:spPr>
        <p:txBody>
          <a:bodyPr>
            <a:normAutofit/>
          </a:bodyPr>
          <a:lstStyle/>
          <a:p>
            <a:r>
              <a:rPr lang="en-US" dirty="0"/>
              <a:t>3. Use of Frailty Tool</a:t>
            </a:r>
          </a:p>
        </p:txBody>
      </p:sp>
      <p:sp>
        <p:nvSpPr>
          <p:cNvPr id="3" name="Content Placeholder 2">
            <a:extLst>
              <a:ext uri="{FF2B5EF4-FFF2-40B4-BE49-F238E27FC236}">
                <a16:creationId xmlns:a16="http://schemas.microsoft.com/office/drawing/2014/main" id="{0E9F6E6D-8658-87F8-C4A9-6D72B03E2212}"/>
              </a:ext>
            </a:extLst>
          </p:cNvPr>
          <p:cNvSpPr>
            <a:spLocks noGrp="1"/>
          </p:cNvSpPr>
          <p:nvPr>
            <p:ph idx="1"/>
          </p:nvPr>
        </p:nvSpPr>
        <p:spPr>
          <a:xfrm>
            <a:off x="622852" y="1109075"/>
            <a:ext cx="11154280" cy="4685569"/>
          </a:xfrm>
        </p:spPr>
        <p:txBody>
          <a:bodyPr>
            <a:noAutofit/>
          </a:bodyPr>
          <a:lstStyle/>
          <a:p>
            <a:pPr marL="0" lvl="1" indent="0">
              <a:lnSpc>
                <a:spcPct val="107000"/>
              </a:lnSpc>
              <a:spcBef>
                <a:spcPts val="0"/>
              </a:spcBef>
              <a:buNone/>
            </a:pPr>
            <a:r>
              <a:rPr lang="en-US" kern="0" dirty="0">
                <a:solidFill>
                  <a:srgbClr val="000000"/>
                </a:solidFill>
                <a:effectLst/>
                <a:ea typeface="Times New Roman" panose="02020603050405020304" pitchFamily="18" charset="0"/>
              </a:rPr>
              <a:t>Use of </a:t>
            </a:r>
            <a:r>
              <a:rPr lang="en-US" b="1" kern="0" dirty="0">
                <a:solidFill>
                  <a:srgbClr val="000000"/>
                </a:solidFill>
                <a:effectLst/>
                <a:ea typeface="Times New Roman" panose="02020603050405020304" pitchFamily="18" charset="0"/>
              </a:rPr>
              <a:t>Frailty Tool </a:t>
            </a:r>
            <a:r>
              <a:rPr lang="en-US" kern="0" dirty="0">
                <a:solidFill>
                  <a:srgbClr val="000000"/>
                </a:solidFill>
                <a:effectLst/>
                <a:ea typeface="Times New Roman" panose="02020603050405020304" pitchFamily="18" charset="0"/>
              </a:rPr>
              <a:t>for preoperative frailty screening in ≥ 75% of eligible patients (10 points). </a:t>
            </a:r>
          </a:p>
          <a:p>
            <a:pPr marL="457200" lvl="1" indent="0">
              <a:lnSpc>
                <a:spcPct val="107000"/>
              </a:lnSpc>
              <a:spcBef>
                <a:spcPts val="0"/>
              </a:spcBef>
              <a:buNone/>
            </a:pPr>
            <a:endParaRPr lang="en-US" sz="2000" kern="0" dirty="0">
              <a:solidFill>
                <a:srgbClr val="000000"/>
              </a:solidFill>
              <a:ea typeface="Times New Roman" panose="02020603050405020304" pitchFamily="18" charset="0"/>
            </a:endParaRPr>
          </a:p>
          <a:p>
            <a:pPr marL="0" lvl="1" indent="0">
              <a:lnSpc>
                <a:spcPct val="107000"/>
              </a:lnSpc>
              <a:spcBef>
                <a:spcPts val="0"/>
              </a:spcBef>
              <a:buNone/>
            </a:pPr>
            <a:r>
              <a:rPr lang="en-US" sz="2000" kern="0" dirty="0">
                <a:solidFill>
                  <a:srgbClr val="000000"/>
                </a:solidFill>
                <a:effectLst/>
                <a:ea typeface="Times New Roman" panose="02020603050405020304" pitchFamily="18" charset="0"/>
              </a:rPr>
              <a:t>Sites will distribute and implement a frailty screening tool that will be completed during the preoperative planning period and be completed prior to the final decision to proceed with surgery on all* elective surgery patients meeting any of the following criteria:</a:t>
            </a:r>
          </a:p>
          <a:p>
            <a:pPr marL="800100" lvl="2" indent="-342900">
              <a:lnSpc>
                <a:spcPct val="107000"/>
              </a:lnSpc>
              <a:spcBef>
                <a:spcPts val="0"/>
              </a:spcBef>
              <a:buSzPct val="75000"/>
              <a:buFont typeface="Courier New" panose="02070309020205020404" pitchFamily="49" charset="0"/>
              <a:buChar char="o"/>
            </a:pPr>
            <a:r>
              <a:rPr lang="en-US" kern="0" dirty="0">
                <a:solidFill>
                  <a:srgbClr val="000000"/>
                </a:solidFill>
                <a:effectLst/>
                <a:ea typeface="Times New Roman" panose="02020603050405020304" pitchFamily="18" charset="0"/>
              </a:rPr>
              <a:t>Age ≥ 60 years on the day of surgery</a:t>
            </a:r>
          </a:p>
          <a:p>
            <a:pPr marL="800100" lvl="2" indent="-342900">
              <a:lnSpc>
                <a:spcPct val="107000"/>
              </a:lnSpc>
              <a:spcBef>
                <a:spcPts val="0"/>
              </a:spcBef>
              <a:buSzPct val="75000"/>
              <a:buFont typeface="Courier New" panose="02070309020205020404" pitchFamily="49" charset="0"/>
              <a:buChar char="o"/>
            </a:pPr>
            <a:r>
              <a:rPr lang="en-US" kern="0" dirty="0">
                <a:solidFill>
                  <a:srgbClr val="000000"/>
                </a:solidFill>
                <a:effectLst/>
                <a:ea typeface="Times New Roman" panose="02020603050405020304" pitchFamily="18" charset="0"/>
              </a:rPr>
              <a:t>Current dialysis as defined in MSQC core variable definitions.</a:t>
            </a:r>
          </a:p>
          <a:p>
            <a:pPr marL="800100" lvl="2" indent="-342900">
              <a:lnSpc>
                <a:spcPct val="107000"/>
              </a:lnSpc>
              <a:spcBef>
                <a:spcPts val="0"/>
              </a:spcBef>
              <a:buSzPct val="75000"/>
              <a:buFont typeface="Courier New" panose="02070309020205020404" pitchFamily="49" charset="0"/>
              <a:buChar char="o"/>
            </a:pPr>
            <a:r>
              <a:rPr lang="en-US" kern="0" dirty="0">
                <a:solidFill>
                  <a:srgbClr val="000000"/>
                </a:solidFill>
                <a:effectLst/>
                <a:ea typeface="Times New Roman" panose="02020603050405020304" pitchFamily="18" charset="0"/>
              </a:rPr>
              <a:t>Current cancer as defined in MSQC core variable definitions.</a:t>
            </a:r>
          </a:p>
          <a:p>
            <a:pPr marL="800100" lvl="2" indent="-342900">
              <a:lnSpc>
                <a:spcPct val="107000"/>
              </a:lnSpc>
              <a:spcBef>
                <a:spcPts val="0"/>
              </a:spcBef>
              <a:buSzPct val="75000"/>
              <a:buFont typeface="Courier New" panose="02070309020205020404" pitchFamily="49" charset="0"/>
              <a:buChar char="o"/>
            </a:pPr>
            <a:r>
              <a:rPr lang="en-US" kern="0" dirty="0">
                <a:solidFill>
                  <a:srgbClr val="000000"/>
                </a:solidFill>
                <a:effectLst/>
                <a:ea typeface="Times New Roman" panose="02020603050405020304" pitchFamily="18" charset="0"/>
              </a:rPr>
              <a:t>Functional health status identified as “Not Independent” in MSQC core variable definitions</a:t>
            </a:r>
            <a:endParaRPr lang="en-US" kern="0" dirty="0">
              <a:solidFill>
                <a:srgbClr val="000000"/>
              </a:solidFill>
              <a:ea typeface="Times New Roman" panose="02020603050405020304" pitchFamily="18" charset="0"/>
            </a:endParaRPr>
          </a:p>
          <a:p>
            <a:pPr marL="800100" lvl="2" indent="-342900">
              <a:lnSpc>
                <a:spcPct val="107000"/>
              </a:lnSpc>
              <a:spcBef>
                <a:spcPts val="0"/>
              </a:spcBef>
              <a:buSzPct val="75000"/>
              <a:buFont typeface="Courier New" panose="02070309020205020404" pitchFamily="49" charset="0"/>
              <a:buChar char="o"/>
            </a:pPr>
            <a:r>
              <a:rPr lang="en-US" kern="0" dirty="0">
                <a:solidFill>
                  <a:srgbClr val="000000"/>
                </a:solidFill>
                <a:effectLst/>
                <a:ea typeface="Times New Roman" panose="02020603050405020304" pitchFamily="18" charset="0"/>
              </a:rPr>
              <a:t>Current CHF as defined in MSQC core variable definitions. </a:t>
            </a:r>
            <a:endParaRPr lang="en-US" kern="0" dirty="0">
              <a:solidFill>
                <a:srgbClr val="000000"/>
              </a:solidFill>
              <a:ea typeface="Times New Roman" panose="02020603050405020304" pitchFamily="18" charset="0"/>
            </a:endParaRPr>
          </a:p>
          <a:p>
            <a:pPr marL="0" lvl="1" indent="0">
              <a:lnSpc>
                <a:spcPct val="107000"/>
              </a:lnSpc>
              <a:spcBef>
                <a:spcPts val="0"/>
              </a:spcBef>
              <a:buNone/>
            </a:pPr>
            <a:endParaRPr lang="en-US" sz="2000" kern="0" dirty="0">
              <a:solidFill>
                <a:srgbClr val="000000"/>
              </a:solidFill>
              <a:effectLst/>
              <a:ea typeface="Times New Roman" panose="02020603050405020304" pitchFamily="18" charset="0"/>
            </a:endParaRPr>
          </a:p>
          <a:p>
            <a:pPr marL="0" lvl="1" indent="0">
              <a:lnSpc>
                <a:spcPct val="107000"/>
              </a:lnSpc>
              <a:spcBef>
                <a:spcPts val="0"/>
              </a:spcBef>
              <a:buNone/>
            </a:pPr>
            <a:r>
              <a:rPr lang="en-US" sz="2000" kern="0" dirty="0">
                <a:solidFill>
                  <a:srgbClr val="000000"/>
                </a:solidFill>
                <a:effectLst/>
                <a:ea typeface="Times New Roman" panose="02020603050405020304" pitchFamily="18" charset="0"/>
              </a:rPr>
              <a:t>If frailty screening is not completed for a patient who qualifies</a:t>
            </a:r>
            <a:r>
              <a:rPr lang="en-US" sz="2000" kern="0" dirty="0">
                <a:solidFill>
                  <a:srgbClr val="000000"/>
                </a:solidFill>
                <a:ea typeface="Times New Roman" panose="02020603050405020304" pitchFamily="18" charset="0"/>
              </a:rPr>
              <a:t> t</a:t>
            </a:r>
            <a:r>
              <a:rPr lang="en-US" sz="2000" kern="0" dirty="0">
                <a:solidFill>
                  <a:srgbClr val="000000"/>
                </a:solidFill>
                <a:effectLst/>
                <a:ea typeface="Times New Roman" panose="02020603050405020304" pitchFamily="18" charset="0"/>
              </a:rPr>
              <a:t>he SCQR will discern the rationale for failure to use the frailty tool. If this information is unavailable in the chart, the SCQR may also obtain this information by communication with office staff.</a:t>
            </a:r>
          </a:p>
        </p:txBody>
      </p:sp>
      <p:pic>
        <p:nvPicPr>
          <p:cNvPr id="8" name="Picture 7">
            <a:extLst>
              <a:ext uri="{FF2B5EF4-FFF2-40B4-BE49-F238E27FC236}">
                <a16:creationId xmlns:a16="http://schemas.microsoft.com/office/drawing/2014/main" id="{9632E5B1-EA88-5534-B5FB-B07691431D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200" y="6200058"/>
            <a:ext cx="1828800" cy="655320"/>
          </a:xfrm>
          <a:prstGeom prst="rect">
            <a:avLst/>
          </a:prstGeom>
        </p:spPr>
      </p:pic>
      <p:sp>
        <p:nvSpPr>
          <p:cNvPr id="4" name="TextBox 3">
            <a:extLst>
              <a:ext uri="{FF2B5EF4-FFF2-40B4-BE49-F238E27FC236}">
                <a16:creationId xmlns:a16="http://schemas.microsoft.com/office/drawing/2014/main" id="{9A58C9E3-B53E-27C0-9389-C91C42AEA56E}"/>
              </a:ext>
            </a:extLst>
          </p:cNvPr>
          <p:cNvSpPr txBox="1"/>
          <p:nvPr/>
        </p:nvSpPr>
        <p:spPr>
          <a:xfrm>
            <a:off x="10363200" y="2913250"/>
            <a:ext cx="1603514" cy="1077218"/>
          </a:xfrm>
          <a:prstGeom prst="rect">
            <a:avLst/>
          </a:prstGeom>
          <a:noFill/>
        </p:spPr>
        <p:txBody>
          <a:bodyPr wrap="square" rtlCol="0">
            <a:spAutoFit/>
          </a:bodyPr>
          <a:lstStyle/>
          <a:p>
            <a:r>
              <a:rPr lang="en-US" sz="1600" dirty="0">
                <a:solidFill>
                  <a:schemeClr val="tx2"/>
                </a:solidFill>
              </a:rPr>
              <a:t>* A subset of surgeons may be identified for eligible sites</a:t>
            </a:r>
          </a:p>
        </p:txBody>
      </p:sp>
    </p:spTree>
    <p:extLst>
      <p:ext uri="{BB962C8B-B14F-4D97-AF65-F5344CB8AC3E}">
        <p14:creationId xmlns:p14="http://schemas.microsoft.com/office/powerpoint/2010/main" val="1377255549"/>
      </p:ext>
    </p:extLst>
  </p:cSld>
  <p:clrMapOvr>
    <a:masterClrMapping/>
  </p:clrMapOvr>
</p:sld>
</file>

<file path=ppt/theme/theme1.xml><?xml version="1.0" encoding="utf-8"?>
<a:theme xmlns:a="http://schemas.openxmlformats.org/drawingml/2006/main" name="Office Theme">
  <a:themeElements>
    <a:clrScheme name="MSQC">
      <a:dk1>
        <a:sysClr val="windowText" lastClr="000000"/>
      </a:dk1>
      <a:lt1>
        <a:sysClr val="window" lastClr="FFFFFF"/>
      </a:lt1>
      <a:dk2>
        <a:srgbClr val="162F56"/>
      </a:dk2>
      <a:lt2>
        <a:srgbClr val="E7E6E6"/>
      </a:lt2>
      <a:accent1>
        <a:srgbClr val="ACC4EA"/>
      </a:accent1>
      <a:accent2>
        <a:srgbClr val="8BC53F"/>
      </a:accent2>
      <a:accent3>
        <a:srgbClr val="A5A5A5"/>
      </a:accent3>
      <a:accent4>
        <a:srgbClr val="FFC000"/>
      </a:accent4>
      <a:accent5>
        <a:srgbClr val="E54BCF"/>
      </a:accent5>
      <a:accent6>
        <a:srgbClr val="E4F2D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16629</TotalTime>
  <Words>1581</Words>
  <Application>Microsoft Office PowerPoint</Application>
  <PresentationFormat>Widescreen</PresentationFormat>
  <Paragraphs>148</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Calibri Light</vt:lpstr>
      <vt:lpstr>Courier New</vt:lpstr>
      <vt:lpstr>inherit</vt:lpstr>
      <vt:lpstr>Times New Roman</vt:lpstr>
      <vt:lpstr>Office Theme</vt:lpstr>
      <vt:lpstr>Welcome to the  Frailty QII Kickoff February 4, 2025</vt:lpstr>
      <vt:lpstr>Objectives</vt:lpstr>
      <vt:lpstr>Percentage of Population over 65 years old</vt:lpstr>
      <vt:lpstr>CMS Age Friendly Measures</vt:lpstr>
      <vt:lpstr>2025 P4P Scorecard</vt:lpstr>
      <vt:lpstr>2025 MSQC Frailty QII Project Goals</vt:lpstr>
      <vt:lpstr>2025 MSQC Frailty QII Project Measurement</vt:lpstr>
      <vt:lpstr>1&amp;2. Data collection and Meetings</vt:lpstr>
      <vt:lpstr>3. Use of Frailty Tool</vt:lpstr>
      <vt:lpstr>3. Frailty Tool</vt:lpstr>
      <vt:lpstr>4. A Conversation </vt:lpstr>
      <vt:lpstr>4. A Conversation </vt:lpstr>
      <vt:lpstr>4. A Conversation </vt:lpstr>
      <vt:lpstr>5. Goals for surgery</vt:lpstr>
      <vt:lpstr>6. Patient and Caregiver Education </vt:lpstr>
      <vt:lpstr>6. Patient and Caregiver Education </vt:lpstr>
      <vt:lpstr>7. Project Summary</vt:lpstr>
      <vt:lpstr>7. Next Steps for Frailty Project</vt:lpstr>
      <vt:lpstr>What else is on the P4P Scorecard? </vt:lpstr>
      <vt:lpstr>What else is on the P4P Scorecard? </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MSQC</dc:creator>
  <cp:lastModifiedBy>Rocker, Cheryl</cp:lastModifiedBy>
  <cp:revision>36</cp:revision>
  <dcterms:created xsi:type="dcterms:W3CDTF">2022-03-18T17:54:40Z</dcterms:created>
  <dcterms:modified xsi:type="dcterms:W3CDTF">2025-02-03T16:04:13Z</dcterms:modified>
</cp:coreProperties>
</file>