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69" r:id="rId3"/>
    <p:sldId id="270" r:id="rId4"/>
    <p:sldId id="271" r:id="rId5"/>
    <p:sldId id="272" r:id="rId6"/>
    <p:sldId id="275" r:id="rId7"/>
    <p:sldId id="273" r:id="rId8"/>
    <p:sldId id="277" r:id="rId9"/>
    <p:sldId id="258" r:id="rId10"/>
    <p:sldId id="260" r:id="rId11"/>
    <p:sldId id="261" r:id="rId12"/>
    <p:sldId id="266" r:id="rId13"/>
    <p:sldId id="282" r:id="rId14"/>
    <p:sldId id="280" r:id="rId15"/>
    <p:sldId id="281" r:id="rId16"/>
    <p:sldId id="265" r:id="rId17"/>
    <p:sldId id="262" r:id="rId18"/>
    <p:sldId id="263" r:id="rId19"/>
    <p:sldId id="264" r:id="rId20"/>
    <p:sldId id="267" r:id="rId21"/>
    <p:sldId id="279" r:id="rId22"/>
    <p:sldId id="283" r:id="rId23"/>
    <p:sldId id="285" r:id="rId24"/>
    <p:sldId id="276" r:id="rId25"/>
    <p:sldId id="284" r:id="rId26"/>
    <p:sldId id="278" r:id="rId27"/>
    <p:sldId id="274" r:id="rId28"/>
    <p:sldId id="26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7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9" autoAdjust="0"/>
    <p:restoredTop sz="87973"/>
  </p:normalViewPr>
  <p:slideViewPr>
    <p:cSldViewPr snapToGrid="0">
      <p:cViewPr varScale="1">
        <p:scale>
          <a:sx n="165" d="100"/>
          <a:sy n="165" d="100"/>
        </p:scale>
        <p:origin x="23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1AB7F-8B24-264F-85C0-2E99C2F429EC}"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9C255-5833-154E-BC47-DA98D4B13C86}" type="slidenum">
              <a:rPr lang="en-US" smtClean="0"/>
              <a:t>‹#›</a:t>
            </a:fld>
            <a:endParaRPr lang="en-US"/>
          </a:p>
        </p:txBody>
      </p:sp>
    </p:spTree>
    <p:extLst>
      <p:ext uri="{BB962C8B-B14F-4D97-AF65-F5344CB8AC3E}">
        <p14:creationId xmlns:p14="http://schemas.microsoft.com/office/powerpoint/2010/main" val="161133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29C255-5833-154E-BC47-DA98D4B13C86}" type="slidenum">
              <a:rPr lang="en-US" smtClean="0"/>
              <a:t>6</a:t>
            </a:fld>
            <a:endParaRPr lang="en-US"/>
          </a:p>
        </p:txBody>
      </p:sp>
    </p:spTree>
    <p:extLst>
      <p:ext uri="{BB962C8B-B14F-4D97-AF65-F5344CB8AC3E}">
        <p14:creationId xmlns:p14="http://schemas.microsoft.com/office/powerpoint/2010/main" val="30147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Dr. Meddings for that great overview. Dr. Meddings went over the “why”, why this should be a priority when caring for our patients. Now I’m going to go over the “how.” How we recommend you can implement this project at your hospital. And we broke it down into 4 main steps. </a:t>
            </a:r>
          </a:p>
          <a:p>
            <a:endParaRPr lang="en-US" dirty="0"/>
          </a:p>
          <a:p>
            <a:r>
              <a:rPr lang="en-US" dirty="0"/>
              <a:t>Step 2 – like a GPS in your car, it’s meant to help guide you on your SUCCESS journey.</a:t>
            </a:r>
          </a:p>
          <a:p>
            <a:endParaRPr lang="en-US" dirty="0"/>
          </a:p>
          <a:p>
            <a:r>
              <a:rPr lang="en-US" dirty="0"/>
              <a:t>Step 3 – Tailor the urinary catheter pathway template to describe your process. This template can be found on the “SUCCESS QI Tracking Template.”</a:t>
            </a:r>
          </a:p>
        </p:txBody>
      </p:sp>
      <p:sp>
        <p:nvSpPr>
          <p:cNvPr id="4" name="Slide Number Placeholder 3"/>
          <p:cNvSpPr>
            <a:spLocks noGrp="1"/>
          </p:cNvSpPr>
          <p:nvPr>
            <p:ph type="sldNum" sz="quarter" idx="5"/>
          </p:nvPr>
        </p:nvSpPr>
        <p:spPr/>
        <p:txBody>
          <a:bodyPr/>
          <a:lstStyle/>
          <a:p>
            <a:fld id="{5E29C255-5833-154E-BC47-DA98D4B13C86}" type="slidenum">
              <a:rPr lang="en-US" smtClean="0"/>
              <a:t>7</a:t>
            </a:fld>
            <a:endParaRPr lang="en-US"/>
          </a:p>
        </p:txBody>
      </p:sp>
    </p:spTree>
    <p:extLst>
      <p:ext uri="{BB962C8B-B14F-4D97-AF65-F5344CB8AC3E}">
        <p14:creationId xmlns:p14="http://schemas.microsoft.com/office/powerpoint/2010/main" val="413038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I’m going to walk through the steps of the project in more detail. If you have any questions as I’m speaking, please feel free to pop them in the chat.</a:t>
            </a:r>
          </a:p>
        </p:txBody>
      </p:sp>
      <p:sp>
        <p:nvSpPr>
          <p:cNvPr id="4" name="Slide Number Placeholder 3"/>
          <p:cNvSpPr>
            <a:spLocks noGrp="1"/>
          </p:cNvSpPr>
          <p:nvPr>
            <p:ph type="sldNum" sz="quarter" idx="5"/>
          </p:nvPr>
        </p:nvSpPr>
        <p:spPr/>
        <p:txBody>
          <a:bodyPr/>
          <a:lstStyle/>
          <a:p>
            <a:fld id="{5E29C255-5833-154E-BC47-DA98D4B13C86}" type="slidenum">
              <a:rPr lang="en-US" smtClean="0"/>
              <a:t>9</a:t>
            </a:fld>
            <a:endParaRPr lang="en-US"/>
          </a:p>
        </p:txBody>
      </p:sp>
    </p:spTree>
    <p:extLst>
      <p:ext uri="{BB962C8B-B14F-4D97-AF65-F5344CB8AC3E}">
        <p14:creationId xmlns:p14="http://schemas.microsoft.com/office/powerpoint/2010/main" val="184340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you to complete this by the end of February. After you complete it we will contact you to gauge your interest in scheduling a site visit with our team that meets your needs, either in-person or virtual.</a:t>
            </a:r>
          </a:p>
        </p:txBody>
      </p:sp>
      <p:sp>
        <p:nvSpPr>
          <p:cNvPr id="4" name="Slide Number Placeholder 3"/>
          <p:cNvSpPr>
            <a:spLocks noGrp="1"/>
          </p:cNvSpPr>
          <p:nvPr>
            <p:ph type="sldNum" sz="quarter" idx="5"/>
          </p:nvPr>
        </p:nvSpPr>
        <p:spPr/>
        <p:txBody>
          <a:bodyPr/>
          <a:lstStyle/>
          <a:p>
            <a:fld id="{5E29C255-5833-154E-BC47-DA98D4B13C86}" type="slidenum">
              <a:rPr lang="en-US" smtClean="0"/>
              <a:t>11</a:t>
            </a:fld>
            <a:endParaRPr lang="en-US"/>
          </a:p>
        </p:txBody>
      </p:sp>
    </p:spTree>
    <p:extLst>
      <p:ext uri="{BB962C8B-B14F-4D97-AF65-F5344CB8AC3E}">
        <p14:creationId xmlns:p14="http://schemas.microsoft.com/office/powerpoint/2010/main" val="324223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11 components of the toolkit that I’ll describe in more detail in the following slides. It’s important to remember that you can tailor this project to make it work for your hospital. So you may not implement all the tools, and that’s okay. Or you may need to modify some to work for your hospital. </a:t>
            </a:r>
          </a:p>
          <a:p>
            <a:endParaRPr lang="en-US" dirty="0"/>
          </a:p>
          <a:p>
            <a:r>
              <a:rPr lang="en-US" dirty="0"/>
              <a:t>We know there are a lot of components, so first I wanted to break them down by target audience.</a:t>
            </a:r>
          </a:p>
        </p:txBody>
      </p:sp>
      <p:sp>
        <p:nvSpPr>
          <p:cNvPr id="4" name="Slide Number Placeholder 3"/>
          <p:cNvSpPr>
            <a:spLocks noGrp="1"/>
          </p:cNvSpPr>
          <p:nvPr>
            <p:ph type="sldNum" sz="quarter" idx="5"/>
          </p:nvPr>
        </p:nvSpPr>
        <p:spPr/>
        <p:txBody>
          <a:bodyPr/>
          <a:lstStyle/>
          <a:p>
            <a:fld id="{5E29C255-5833-154E-BC47-DA98D4B13C86}" type="slidenum">
              <a:rPr lang="en-US" smtClean="0"/>
              <a:t>12</a:t>
            </a:fld>
            <a:endParaRPr lang="en-US"/>
          </a:p>
        </p:txBody>
      </p:sp>
    </p:spTree>
    <p:extLst>
      <p:ext uri="{BB962C8B-B14F-4D97-AF65-F5344CB8AC3E}">
        <p14:creationId xmlns:p14="http://schemas.microsoft.com/office/powerpoint/2010/main" val="389610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grpSp>
        <p:nvGrpSpPr>
          <p:cNvPr id="45" name="Group 44">
            <a:extLst>
              <a:ext uri="{FF2B5EF4-FFF2-40B4-BE49-F238E27FC236}">
                <a16:creationId xmlns:a16="http://schemas.microsoft.com/office/drawing/2014/main" id="{E234AE20-A8F4-3BBD-1ABC-DDA2CCCBA3DB}"/>
              </a:ext>
            </a:extLst>
          </p:cNvPr>
          <p:cNvGrpSpPr/>
          <p:nvPr/>
        </p:nvGrpSpPr>
        <p:grpSpPr>
          <a:xfrm>
            <a:off x="1" y="23163"/>
            <a:ext cx="12192001" cy="6866469"/>
            <a:chOff x="0" y="-8467"/>
            <a:chExt cx="12192001" cy="6866471"/>
          </a:xfrm>
        </p:grpSpPr>
        <p:sp>
          <p:nvSpPr>
            <p:cNvPr id="46" name="Rectangle 23">
              <a:extLst>
                <a:ext uri="{FF2B5EF4-FFF2-40B4-BE49-F238E27FC236}">
                  <a16:creationId xmlns:a16="http://schemas.microsoft.com/office/drawing/2014/main" id="{FEAA03D2-5105-AC12-B75F-DD6D76837E48}"/>
                </a:ext>
              </a:extLst>
            </p:cNvPr>
            <p:cNvSpPr/>
            <p:nvPr/>
          </p:nvSpPr>
          <p:spPr>
            <a:xfrm>
              <a:off x="11216217" y="-8467"/>
              <a:ext cx="97260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47" name="Rectangle 25">
              <a:extLst>
                <a:ext uri="{FF2B5EF4-FFF2-40B4-BE49-F238E27FC236}">
                  <a16:creationId xmlns:a16="http://schemas.microsoft.com/office/drawing/2014/main" id="{58D4A13C-2A0F-FB5C-0492-5C9AB76E2C9B}"/>
                </a:ext>
              </a:extLst>
            </p:cNvPr>
            <p:cNvSpPr/>
            <p:nvPr/>
          </p:nvSpPr>
          <p:spPr>
            <a:xfrm>
              <a:off x="11387137" y="-8467"/>
              <a:ext cx="80486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48" name="Isosceles Triangle 47">
              <a:extLst>
                <a:ext uri="{FF2B5EF4-FFF2-40B4-BE49-F238E27FC236}">
                  <a16:creationId xmlns:a16="http://schemas.microsoft.com/office/drawing/2014/main" id="{9938C0FA-CBF0-C9AF-98CC-9C43449D8E27}"/>
                </a:ext>
              </a:extLst>
            </p:cNvPr>
            <p:cNvSpPr/>
            <p:nvPr/>
          </p:nvSpPr>
          <p:spPr>
            <a:xfrm>
              <a:off x="10687222" y="3048000"/>
              <a:ext cx="1504779" cy="3810001"/>
            </a:xfrm>
            <a:prstGeom prst="triangle">
              <a:avLst>
                <a:gd name="adj" fmla="val 100000"/>
              </a:avLst>
            </a:prstGeom>
            <a:solidFill>
              <a:schemeClr val="accent3">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49" name="Rectangle 27">
              <a:extLst>
                <a:ext uri="{FF2B5EF4-FFF2-40B4-BE49-F238E27FC236}">
                  <a16:creationId xmlns:a16="http://schemas.microsoft.com/office/drawing/2014/main" id="{AFB3E74B-5857-CDC3-54D9-E31B614414D5}"/>
                </a:ext>
              </a:extLst>
            </p:cNvPr>
            <p:cNvSpPr/>
            <p:nvPr/>
          </p:nvSpPr>
          <p:spPr>
            <a:xfrm>
              <a:off x="11390311" y="-8467"/>
              <a:ext cx="79851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50" name="Rectangle 28">
              <a:extLst>
                <a:ext uri="{FF2B5EF4-FFF2-40B4-BE49-F238E27FC236}">
                  <a16:creationId xmlns:a16="http://schemas.microsoft.com/office/drawing/2014/main" id="{3360CA98-B509-1D33-04B3-1FAED0628B7F}"/>
                </a:ext>
              </a:extLst>
            </p:cNvPr>
            <p:cNvSpPr/>
            <p:nvPr/>
          </p:nvSpPr>
          <p:spPr>
            <a:xfrm>
              <a:off x="11174233" y="71437"/>
              <a:ext cx="948804" cy="6786564"/>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6">
                <a:lumMod val="40000"/>
                <a:lumOff val="6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51" name="Rectangle 29">
              <a:extLst>
                <a:ext uri="{FF2B5EF4-FFF2-40B4-BE49-F238E27FC236}">
                  <a16:creationId xmlns:a16="http://schemas.microsoft.com/office/drawing/2014/main" id="{AD9DC62E-F70B-DC53-E334-A6CD74107487}"/>
                </a:ext>
              </a:extLst>
            </p:cNvPr>
            <p:cNvSpPr/>
            <p:nvPr/>
          </p:nvSpPr>
          <p:spPr>
            <a:xfrm>
              <a:off x="11694053" y="-8467"/>
              <a:ext cx="4947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6">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52" name="Isosceles Triangle 51">
              <a:extLst>
                <a:ext uri="{FF2B5EF4-FFF2-40B4-BE49-F238E27FC236}">
                  <a16:creationId xmlns:a16="http://schemas.microsoft.com/office/drawing/2014/main" id="{D5328B96-9D2A-C38F-0053-1A1CC6312994}"/>
                </a:ext>
              </a:extLst>
            </p:cNvPr>
            <p:cNvSpPr/>
            <p:nvPr/>
          </p:nvSpPr>
          <p:spPr>
            <a:xfrm>
              <a:off x="10973781" y="4866377"/>
              <a:ext cx="1215047" cy="1991627"/>
            </a:xfrm>
            <a:prstGeom prst="triangle">
              <a:avLst>
                <a:gd name="adj" fmla="val 100000"/>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53" name="Isosceles Triangle 52">
              <a:extLst>
                <a:ext uri="{FF2B5EF4-FFF2-40B4-BE49-F238E27FC236}">
                  <a16:creationId xmlns:a16="http://schemas.microsoft.com/office/drawing/2014/main" id="{30A78599-EC2C-7374-AF11-7CD0182FFF8F}"/>
                </a:ext>
              </a:extLst>
            </p:cNvPr>
            <p:cNvSpPr/>
            <p:nvPr/>
          </p:nvSpPr>
          <p:spPr>
            <a:xfrm>
              <a:off x="0" y="4013201"/>
              <a:ext cx="448733" cy="2813171"/>
            </a:xfrm>
            <a:prstGeom prst="triangle">
              <a:avLst>
                <a:gd name="adj" fmla="val 0"/>
              </a:avLst>
            </a:prstGeom>
            <a:solidFill>
              <a:schemeClr val="accent6">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grpSp>
      <p:cxnSp>
        <p:nvCxnSpPr>
          <p:cNvPr id="54" name="Straight Connector 53">
            <a:extLst>
              <a:ext uri="{FF2B5EF4-FFF2-40B4-BE49-F238E27FC236}">
                <a16:creationId xmlns:a16="http://schemas.microsoft.com/office/drawing/2014/main" id="{CB653BB4-A8B2-002D-5F90-90ECC2E694BD}"/>
              </a:ext>
            </a:extLst>
          </p:cNvPr>
          <p:cNvCxnSpPr>
            <a:cxnSpLocks/>
          </p:cNvCxnSpPr>
          <p:nvPr/>
        </p:nvCxnSpPr>
        <p:spPr>
          <a:xfrm>
            <a:off x="24939" y="23163"/>
            <a:ext cx="12123038" cy="0"/>
          </a:xfrm>
          <a:prstGeom prst="line">
            <a:avLst/>
          </a:prstGeom>
          <a:ln w="76200" cap="sq">
            <a:solidFill>
              <a:schemeClr val="accent6">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7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57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351994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640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1318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544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879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2015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0" name="Google Shape;20;p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122677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4" name="Google Shape;24;p6"/>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25" name="Google Shape;25;p6"/>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Tree>
    <p:extLst>
      <p:ext uri="{BB962C8B-B14F-4D97-AF65-F5344CB8AC3E}">
        <p14:creationId xmlns:p14="http://schemas.microsoft.com/office/powerpoint/2010/main" val="405169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05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262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90"/>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507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6"/>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098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Tree>
    <p:extLst>
      <p:ext uri="{BB962C8B-B14F-4D97-AF65-F5344CB8AC3E}">
        <p14:creationId xmlns:p14="http://schemas.microsoft.com/office/powerpoint/2010/main" val="397446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DD7FB1-E67C-C700-32AB-E1156FEAC21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924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7"/>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70"/>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Tree>
    <p:extLst>
      <p:ext uri="{BB962C8B-B14F-4D97-AF65-F5344CB8AC3E}">
        <p14:creationId xmlns:p14="http://schemas.microsoft.com/office/powerpoint/2010/main" val="395524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dirty="0"/>
              <a:t>Click icon to add picture</a:t>
            </a:r>
          </a:p>
        </p:txBody>
      </p:sp>
      <p:sp>
        <p:nvSpPr>
          <p:cNvPr id="4" name="Text Placeholder 3"/>
          <p:cNvSpPr>
            <a:spLocks noGrp="1"/>
          </p:cNvSpPr>
          <p:nvPr>
            <p:ph type="body" sz="half" idx="2"/>
          </p:nvPr>
        </p:nvSpPr>
        <p:spPr>
          <a:xfrm>
            <a:off x="677335" y="5367339"/>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3251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 y="23163"/>
            <a:ext cx="12192001" cy="6866469"/>
            <a:chOff x="0" y="-8467"/>
            <a:chExt cx="12192001" cy="6866471"/>
          </a:xfrm>
        </p:grpSpPr>
        <p:sp>
          <p:nvSpPr>
            <p:cNvPr id="22" name="Rectangle 23"/>
            <p:cNvSpPr/>
            <p:nvPr/>
          </p:nvSpPr>
          <p:spPr>
            <a:xfrm>
              <a:off x="11216217" y="-8467"/>
              <a:ext cx="97260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3" name="Rectangle 25"/>
            <p:cNvSpPr/>
            <p:nvPr/>
          </p:nvSpPr>
          <p:spPr>
            <a:xfrm>
              <a:off x="11387137" y="-8467"/>
              <a:ext cx="80486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4" name="Isosceles Triangle 23"/>
            <p:cNvSpPr/>
            <p:nvPr/>
          </p:nvSpPr>
          <p:spPr>
            <a:xfrm>
              <a:off x="10687222" y="3048000"/>
              <a:ext cx="1504779" cy="3810001"/>
            </a:xfrm>
            <a:prstGeom prst="triangle">
              <a:avLst>
                <a:gd name="adj" fmla="val 100000"/>
              </a:avLst>
            </a:prstGeom>
            <a:solidFill>
              <a:schemeClr val="accent3">
                <a:lumMod val="75000"/>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5" name="Rectangle 27"/>
            <p:cNvSpPr/>
            <p:nvPr/>
          </p:nvSpPr>
          <p:spPr>
            <a:xfrm>
              <a:off x="11390311" y="-8467"/>
              <a:ext cx="79851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6" name="Rectangle 28"/>
            <p:cNvSpPr/>
            <p:nvPr/>
          </p:nvSpPr>
          <p:spPr>
            <a:xfrm>
              <a:off x="11174233" y="71437"/>
              <a:ext cx="948804" cy="6786564"/>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6">
                <a:lumMod val="40000"/>
                <a:lumOff val="6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7" name="Rectangle 29"/>
            <p:cNvSpPr/>
            <p:nvPr/>
          </p:nvSpPr>
          <p:spPr>
            <a:xfrm>
              <a:off x="11694053" y="-8467"/>
              <a:ext cx="4947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6">
                <a:lumMod val="75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8" name="Isosceles Triangle 27"/>
            <p:cNvSpPr/>
            <p:nvPr/>
          </p:nvSpPr>
          <p:spPr>
            <a:xfrm>
              <a:off x="10973781" y="4866377"/>
              <a:ext cx="1215047" cy="1991627"/>
            </a:xfrm>
            <a:prstGeom prst="triangle">
              <a:avLst>
                <a:gd name="adj" fmla="val 100000"/>
              </a:avLst>
            </a:prstGeom>
            <a:solidFill>
              <a:schemeClr val="accent6">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sp>
          <p:nvSpPr>
            <p:cNvPr id="29" name="Isosceles Triangle 28"/>
            <p:cNvSpPr/>
            <p:nvPr/>
          </p:nvSpPr>
          <p:spPr>
            <a:xfrm>
              <a:off x="0" y="4013201"/>
              <a:ext cx="448733" cy="2813171"/>
            </a:xfrm>
            <a:prstGeom prst="triangle">
              <a:avLst>
                <a:gd name="adj" fmla="val 0"/>
              </a:avLst>
            </a:prstGeom>
            <a:solidFill>
              <a:schemeClr val="accent6">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2400" dirty="0"/>
            </a:p>
          </p:txBody>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CC6BD2E-EB6C-40AD-84A3-6D3FFCD3FD9C}" type="datetimeFigureOut">
              <a:rPr lang="en-US" smtClean="0"/>
              <a:t>1/24/23</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5F81E570-3D21-4C7F-97C4-6FF287995C40}" type="slidenum">
              <a:rPr lang="en-US" smtClean="0"/>
              <a:t>‹#›</a:t>
            </a:fld>
            <a:endParaRPr lang="en-US" dirty="0"/>
          </a:p>
        </p:txBody>
      </p:sp>
      <p:pic>
        <p:nvPicPr>
          <p:cNvPr id="8" name="Picture 7" descr="Text&#10;&#10;Description automatically generated">
            <a:extLst>
              <a:ext uri="{FF2B5EF4-FFF2-40B4-BE49-F238E27FC236}">
                <a16:creationId xmlns:a16="http://schemas.microsoft.com/office/drawing/2014/main" id="{3B10095E-81CB-CFC9-69E5-AD8AA35EBD2E}"/>
              </a:ext>
            </a:extLst>
          </p:cNvPr>
          <p:cNvPicPr>
            <a:picLocks noChangeAspect="1"/>
          </p:cNvPicPr>
          <p:nvPr/>
        </p:nvPicPr>
        <p:blipFill>
          <a:blip r:embed="rId20"/>
          <a:stretch>
            <a:fillRect/>
          </a:stretch>
        </p:blipFill>
        <p:spPr>
          <a:xfrm>
            <a:off x="694344" y="6245505"/>
            <a:ext cx="1791683" cy="612495"/>
          </a:xfrm>
          <a:prstGeom prst="rect">
            <a:avLst/>
          </a:prstGeom>
        </p:spPr>
      </p:pic>
      <p:pic>
        <p:nvPicPr>
          <p:cNvPr id="9" name="Picture 8" descr="Logo, company name&#10;&#10;Description automatically generated">
            <a:extLst>
              <a:ext uri="{FF2B5EF4-FFF2-40B4-BE49-F238E27FC236}">
                <a16:creationId xmlns:a16="http://schemas.microsoft.com/office/drawing/2014/main" id="{FDB917F3-8D4F-D12D-57B9-968F10A9840D}"/>
              </a:ext>
            </a:extLst>
          </p:cNvPr>
          <p:cNvPicPr>
            <a:picLocks noChangeAspect="1"/>
          </p:cNvPicPr>
          <p:nvPr/>
        </p:nvPicPr>
        <p:blipFill>
          <a:blip r:embed="rId21"/>
          <a:stretch>
            <a:fillRect/>
          </a:stretch>
        </p:blipFill>
        <p:spPr>
          <a:xfrm>
            <a:off x="7180119" y="6280618"/>
            <a:ext cx="1367136" cy="554219"/>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F12CBEC9-A598-778C-1779-FE331842C192}"/>
              </a:ext>
            </a:extLst>
          </p:cNvPr>
          <p:cNvPicPr>
            <a:picLocks noChangeAspect="1"/>
          </p:cNvPicPr>
          <p:nvPr/>
        </p:nvPicPr>
        <p:blipFill>
          <a:blip r:embed="rId22"/>
          <a:stretch>
            <a:fillRect/>
          </a:stretch>
        </p:blipFill>
        <p:spPr>
          <a:xfrm>
            <a:off x="9317780" y="6223925"/>
            <a:ext cx="1072379" cy="591860"/>
          </a:xfrm>
          <a:prstGeom prst="rect">
            <a:avLst/>
          </a:prstGeom>
        </p:spPr>
      </p:pic>
      <p:cxnSp>
        <p:nvCxnSpPr>
          <p:cNvPr id="12" name="Straight Connector 11">
            <a:extLst>
              <a:ext uri="{FF2B5EF4-FFF2-40B4-BE49-F238E27FC236}">
                <a16:creationId xmlns:a16="http://schemas.microsoft.com/office/drawing/2014/main" id="{7275E142-CA65-CB41-ED17-B963086E8AD6}"/>
              </a:ext>
            </a:extLst>
          </p:cNvPr>
          <p:cNvCxnSpPr>
            <a:cxnSpLocks/>
          </p:cNvCxnSpPr>
          <p:nvPr/>
        </p:nvCxnSpPr>
        <p:spPr>
          <a:xfrm>
            <a:off x="24939" y="23163"/>
            <a:ext cx="12123038" cy="0"/>
          </a:xfrm>
          <a:prstGeom prst="line">
            <a:avLst/>
          </a:prstGeom>
          <a:ln w="76200" cap="sq">
            <a:solidFill>
              <a:schemeClr val="accent6">
                <a:lumMod val="75000"/>
              </a:schemeClr>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descr="Qr code&#10;&#10;Description automatically generated">
            <a:extLst>
              <a:ext uri="{FF2B5EF4-FFF2-40B4-BE49-F238E27FC236}">
                <a16:creationId xmlns:a16="http://schemas.microsoft.com/office/drawing/2014/main" id="{D828C800-6E71-EC60-1AF6-7C14E4CDEF98}"/>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7907" t="7694" r="7070" b="7536"/>
          <a:stretch/>
        </p:blipFill>
        <p:spPr>
          <a:xfrm>
            <a:off x="3043310" y="5945185"/>
            <a:ext cx="911939" cy="889652"/>
          </a:xfrm>
          <a:prstGeom prst="rect">
            <a:avLst/>
          </a:prstGeom>
        </p:spPr>
      </p:pic>
      <p:sp>
        <p:nvSpPr>
          <p:cNvPr id="14" name="TextBox 13">
            <a:extLst>
              <a:ext uri="{FF2B5EF4-FFF2-40B4-BE49-F238E27FC236}">
                <a16:creationId xmlns:a16="http://schemas.microsoft.com/office/drawing/2014/main" id="{7EA621AC-4D84-89B8-2243-E9D31D7330B6}"/>
              </a:ext>
            </a:extLst>
          </p:cNvPr>
          <p:cNvSpPr txBox="1"/>
          <p:nvPr userDrawn="1"/>
        </p:nvSpPr>
        <p:spPr>
          <a:xfrm>
            <a:off x="4544823" y="6304002"/>
            <a:ext cx="1983425" cy="553998"/>
          </a:xfrm>
          <a:prstGeom prst="rect">
            <a:avLst/>
          </a:prstGeom>
          <a:noFill/>
        </p:spPr>
        <p:txBody>
          <a:bodyPr wrap="square" rtlCol="0">
            <a:spAutoFit/>
          </a:bodyPr>
          <a:lstStyle/>
          <a:p>
            <a:r>
              <a:rPr lang="en-US" sz="1000" b="1" dirty="0">
                <a:solidFill>
                  <a:schemeClr val="tx1">
                    <a:lumMod val="50000"/>
                  </a:schemeClr>
                </a:solidFill>
              </a:rPr>
              <a:t>Scan this QR code with your smartphone’s camera to access the SUCCESS webpage!</a:t>
            </a:r>
          </a:p>
        </p:txBody>
      </p:sp>
    </p:spTree>
    <p:extLst>
      <p:ext uri="{BB962C8B-B14F-4D97-AF65-F5344CB8AC3E}">
        <p14:creationId xmlns:p14="http://schemas.microsoft.com/office/powerpoint/2010/main" val="158992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fif"/><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sqc.org/succes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msqc.org/succes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DCDE-1B0E-2D11-7477-F24589840508}"/>
              </a:ext>
            </a:extLst>
          </p:cNvPr>
          <p:cNvSpPr>
            <a:spLocks noGrp="1"/>
          </p:cNvSpPr>
          <p:nvPr>
            <p:ph type="ctrTitle"/>
          </p:nvPr>
        </p:nvSpPr>
        <p:spPr>
          <a:xfrm>
            <a:off x="816451" y="885972"/>
            <a:ext cx="10066789" cy="1576080"/>
          </a:xfrm>
        </p:spPr>
        <p:txBody>
          <a:bodyPr>
            <a:normAutofit/>
          </a:bodyPr>
          <a:lstStyle/>
          <a:p>
            <a:pPr algn="l"/>
            <a:r>
              <a:rPr lang="en-US" sz="4000" dirty="0"/>
              <a:t>Onboarding for Surgical Urinary Catheter Care Enhancement Safety Study (SUCCESS) </a:t>
            </a:r>
          </a:p>
        </p:txBody>
      </p:sp>
      <p:sp>
        <p:nvSpPr>
          <p:cNvPr id="3" name="Text Placeholder 2">
            <a:extLst>
              <a:ext uri="{FF2B5EF4-FFF2-40B4-BE49-F238E27FC236}">
                <a16:creationId xmlns:a16="http://schemas.microsoft.com/office/drawing/2014/main" id="{365AE6E8-A794-BEBF-0987-A1EB73AF541B}"/>
              </a:ext>
            </a:extLst>
          </p:cNvPr>
          <p:cNvSpPr>
            <a:spLocks noGrp="1"/>
          </p:cNvSpPr>
          <p:nvPr>
            <p:ph type="subTitle" idx="1"/>
          </p:nvPr>
        </p:nvSpPr>
        <p:spPr>
          <a:xfrm>
            <a:off x="978560" y="2757870"/>
            <a:ext cx="9742569" cy="1178697"/>
          </a:xfrm>
        </p:spPr>
        <p:txBody>
          <a:bodyPr>
            <a:normAutofit/>
          </a:bodyPr>
          <a:lstStyle/>
          <a:p>
            <a:pPr algn="l">
              <a:spcBef>
                <a:spcPts val="0"/>
              </a:spcBef>
            </a:pPr>
            <a:r>
              <a:rPr lang="en-US" sz="2000" dirty="0"/>
              <a:t>Michigan Surgical Quality Collaborative: Quality Improvement Project</a:t>
            </a:r>
          </a:p>
          <a:p>
            <a:pPr algn="l">
              <a:spcBef>
                <a:spcPts val="0"/>
              </a:spcBef>
            </a:pPr>
            <a:endParaRPr lang="en-US" sz="2000" dirty="0"/>
          </a:p>
          <a:p>
            <a:pPr algn="l">
              <a:spcBef>
                <a:spcPts val="0"/>
              </a:spcBef>
            </a:pPr>
            <a:r>
              <a:rPr lang="en-US" sz="2000" dirty="0"/>
              <a:t>January 24, 2023 </a:t>
            </a:r>
          </a:p>
        </p:txBody>
      </p:sp>
      <p:pic>
        <p:nvPicPr>
          <p:cNvPr id="7" name="Picture 6" descr="Text&#10;&#10;Description automatically generated">
            <a:extLst>
              <a:ext uri="{FF2B5EF4-FFF2-40B4-BE49-F238E27FC236}">
                <a16:creationId xmlns:a16="http://schemas.microsoft.com/office/drawing/2014/main" id="{9E1FC951-48ED-CA22-09AA-12F055476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562" y="4264642"/>
            <a:ext cx="3451218" cy="1179814"/>
          </a:xfrm>
          <a:prstGeom prst="rect">
            <a:avLst/>
          </a:prstGeom>
        </p:spPr>
      </p:pic>
      <p:pic>
        <p:nvPicPr>
          <p:cNvPr id="9" name="Picture 8" descr="Logo, company name&#10;&#10;Description automatically generated">
            <a:extLst>
              <a:ext uri="{FF2B5EF4-FFF2-40B4-BE49-F238E27FC236}">
                <a16:creationId xmlns:a16="http://schemas.microsoft.com/office/drawing/2014/main" id="{F4921260-80DE-3435-FD97-E7EB51CF1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204" y="4265759"/>
            <a:ext cx="2907592" cy="1178697"/>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93BA325B-02A1-774A-0B0D-8D0708F5F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781" y="4081419"/>
            <a:ext cx="2469660" cy="1363037"/>
          </a:xfrm>
          <a:prstGeom prst="rect">
            <a:avLst/>
          </a:prstGeom>
        </p:spPr>
      </p:pic>
    </p:spTree>
    <p:extLst>
      <p:ext uri="{BB962C8B-B14F-4D97-AF65-F5344CB8AC3E}">
        <p14:creationId xmlns:p14="http://schemas.microsoft.com/office/powerpoint/2010/main" val="301588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1269CEA1-D19E-09EF-D293-9A9A324F4959}"/>
              </a:ext>
            </a:extLst>
          </p:cNvPr>
          <p:cNvSpPr txBox="1">
            <a:spLocks/>
          </p:cNvSpPr>
          <p:nvPr/>
        </p:nvSpPr>
        <p:spPr>
          <a:xfrm>
            <a:off x="974741" y="889425"/>
            <a:ext cx="5186573" cy="1283515"/>
          </a:xfrm>
          <a:prstGeom prst="rect">
            <a:avLst/>
          </a:prstGeom>
        </p:spPr>
        <p:txBody>
          <a:bodyPr vert="horz" lIns="91440" tIns="45720" rIns="91440" bIns="45720" rtlCol="0" anchor="t">
            <a:normAutofit/>
          </a:bodyPr>
          <a:lst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Multidisciplinary Meeting</a:t>
            </a:r>
          </a:p>
        </p:txBody>
      </p:sp>
      <p:sp>
        <p:nvSpPr>
          <p:cNvPr id="8" name="Content Placeholder 4">
            <a:extLst>
              <a:ext uri="{FF2B5EF4-FFF2-40B4-BE49-F238E27FC236}">
                <a16:creationId xmlns:a16="http://schemas.microsoft.com/office/drawing/2014/main" id="{2B20B7D7-A51A-BB7B-31DE-BBAA62DBBD32}"/>
              </a:ext>
            </a:extLst>
          </p:cNvPr>
          <p:cNvSpPr txBox="1">
            <a:spLocks/>
          </p:cNvSpPr>
          <p:nvPr/>
        </p:nvSpPr>
        <p:spPr>
          <a:xfrm>
            <a:off x="1050140" y="2172941"/>
            <a:ext cx="4508179" cy="1741513"/>
          </a:xfrm>
          <a:prstGeom prst="rect">
            <a:avLst/>
          </a:prstGeom>
        </p:spPr>
        <p:txBody>
          <a:bodyPr vert="horz" lIns="91440" tIns="45720" rIns="91440" bIns="45720" rtlCol="0">
            <a:normAutofit lnSpcReduction="10000"/>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000" dirty="0"/>
              <a:t>Meet with key stakeholders by March 31, 2023, to review project requirements</a:t>
            </a:r>
          </a:p>
          <a:p>
            <a:r>
              <a:rPr lang="en-US" sz="2000" dirty="0"/>
              <a:t>Review baseline SUCCESS data (instructions available on website)</a:t>
            </a:r>
            <a:endParaRPr lang="en-US" sz="2000" dirty="0">
              <a:highlight>
                <a:srgbClr val="FFFF00"/>
              </a:highlight>
            </a:endParaRPr>
          </a:p>
        </p:txBody>
      </p:sp>
      <p:sp>
        <p:nvSpPr>
          <p:cNvPr id="16" name="Content Placeholder 4">
            <a:extLst>
              <a:ext uri="{FF2B5EF4-FFF2-40B4-BE49-F238E27FC236}">
                <a16:creationId xmlns:a16="http://schemas.microsoft.com/office/drawing/2014/main" id="{656D7764-65A0-B616-D15E-95A957070C56}"/>
              </a:ext>
            </a:extLst>
          </p:cNvPr>
          <p:cNvSpPr txBox="1">
            <a:spLocks/>
          </p:cNvSpPr>
          <p:nvPr/>
        </p:nvSpPr>
        <p:spPr>
          <a:xfrm>
            <a:off x="6096000" y="718958"/>
            <a:ext cx="5186574" cy="5119868"/>
          </a:xfrm>
          <a:prstGeom prst="rect">
            <a:avLst/>
          </a:prstGeom>
        </p:spPr>
        <p:txBody>
          <a:bodyPr vert="horz" lIns="91440" tIns="45720" rIns="91440" bIns="45720" rtlCol="0">
            <a:noAutofit/>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Suggested invited participants</a:t>
            </a:r>
          </a:p>
          <a:p>
            <a:pPr lvl="1"/>
            <a:r>
              <a:rPr lang="en-US" dirty="0"/>
              <a:t>Executive leadership team</a:t>
            </a:r>
          </a:p>
          <a:p>
            <a:pPr lvl="1"/>
            <a:r>
              <a:rPr lang="en-US" dirty="0"/>
              <a:t>Surgeon leadership</a:t>
            </a:r>
          </a:p>
          <a:p>
            <a:pPr lvl="1"/>
            <a:r>
              <a:rPr lang="en-US" dirty="0"/>
              <a:t>Surgeons (general &amp; urology)</a:t>
            </a:r>
          </a:p>
          <a:p>
            <a:pPr lvl="1"/>
            <a:r>
              <a:rPr lang="en-US" dirty="0"/>
              <a:t>Anesthesiology </a:t>
            </a:r>
          </a:p>
          <a:p>
            <a:pPr lvl="1"/>
            <a:r>
              <a:rPr lang="en-US" dirty="0"/>
              <a:t>Nursing supervisors for ER, perioperative, PACU, and surgical units</a:t>
            </a:r>
          </a:p>
          <a:p>
            <a:pPr lvl="1"/>
            <a:r>
              <a:rPr lang="en-US" dirty="0"/>
              <a:t>Director, quality department </a:t>
            </a:r>
          </a:p>
          <a:p>
            <a:pPr lvl="1"/>
            <a:r>
              <a:rPr lang="en-US" dirty="0"/>
              <a:t>Patient safety</a:t>
            </a:r>
          </a:p>
          <a:p>
            <a:pPr lvl="1"/>
            <a:r>
              <a:rPr lang="en-US" dirty="0"/>
              <a:t>Director, nursing education</a:t>
            </a:r>
          </a:p>
          <a:p>
            <a:pPr lvl="1"/>
            <a:r>
              <a:rPr lang="en-US" dirty="0"/>
              <a:t>Administrative director</a:t>
            </a:r>
          </a:p>
          <a:p>
            <a:pPr lvl="1"/>
            <a:r>
              <a:rPr lang="en-US" dirty="0"/>
              <a:t>Finance</a:t>
            </a:r>
          </a:p>
          <a:p>
            <a:pPr lvl="1"/>
            <a:r>
              <a:rPr lang="en-US" dirty="0"/>
              <a:t>Logistics</a:t>
            </a:r>
          </a:p>
          <a:p>
            <a:pPr lvl="1"/>
            <a:r>
              <a:rPr lang="en-US" dirty="0"/>
              <a:t>Patient experience officer </a:t>
            </a:r>
          </a:p>
        </p:txBody>
      </p:sp>
      <p:pic>
        <p:nvPicPr>
          <p:cNvPr id="4" name="Picture 3" descr="Graphical user interface&#10;&#10;Description automatically generated">
            <a:extLst>
              <a:ext uri="{FF2B5EF4-FFF2-40B4-BE49-F238E27FC236}">
                <a16:creationId xmlns:a16="http://schemas.microsoft.com/office/drawing/2014/main" id="{1B0F974A-131A-6608-00D8-A55AB303A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292" y="3826258"/>
            <a:ext cx="3604141" cy="20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3769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0B0B7B0-F509-238C-311B-A6CC412BA944}"/>
              </a:ext>
            </a:extLst>
          </p:cNvPr>
          <p:cNvSpPr/>
          <p:nvPr/>
        </p:nvSpPr>
        <p:spPr>
          <a:xfrm>
            <a:off x="421240" y="398518"/>
            <a:ext cx="1910993" cy="11070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52916-8FC8-A7B5-3011-B994AA471C0A}"/>
              </a:ext>
            </a:extLst>
          </p:cNvPr>
          <p:cNvSpPr>
            <a:spLocks noGrp="1"/>
          </p:cNvSpPr>
          <p:nvPr>
            <p:ph type="title"/>
          </p:nvPr>
        </p:nvSpPr>
        <p:spPr>
          <a:xfrm>
            <a:off x="677335" y="609600"/>
            <a:ext cx="8596668" cy="690694"/>
          </a:xfrm>
        </p:spPr>
        <p:txBody>
          <a:bodyPr/>
          <a:lstStyle/>
          <a:p>
            <a:r>
              <a:rPr lang="en-US" dirty="0"/>
              <a:t>Step 2: Make a Plan</a:t>
            </a:r>
          </a:p>
        </p:txBody>
      </p:sp>
      <p:sp>
        <p:nvSpPr>
          <p:cNvPr id="3" name="Content Placeholder 2">
            <a:extLst>
              <a:ext uri="{FF2B5EF4-FFF2-40B4-BE49-F238E27FC236}">
                <a16:creationId xmlns:a16="http://schemas.microsoft.com/office/drawing/2014/main" id="{810AD0B1-C773-22E4-E82D-A358C20D27ED}"/>
              </a:ext>
            </a:extLst>
          </p:cNvPr>
          <p:cNvSpPr>
            <a:spLocks noGrp="1"/>
          </p:cNvSpPr>
          <p:nvPr>
            <p:ph idx="1"/>
          </p:nvPr>
        </p:nvSpPr>
        <p:spPr>
          <a:xfrm>
            <a:off x="677335" y="1555107"/>
            <a:ext cx="6126137" cy="4284679"/>
          </a:xfrm>
        </p:spPr>
        <p:txBody>
          <a:bodyPr>
            <a:normAutofit/>
          </a:bodyPr>
          <a:lstStyle/>
          <a:p>
            <a:r>
              <a:rPr lang="en-US" sz="2400" dirty="0"/>
              <a:t>Self-audit &amp; Site visit</a:t>
            </a:r>
          </a:p>
          <a:p>
            <a:pPr lvl="1"/>
            <a:r>
              <a:rPr lang="en-US" sz="2000" dirty="0"/>
              <a:t>The </a:t>
            </a:r>
            <a:r>
              <a:rPr lang="en-US" sz="2000" dirty="0">
                <a:solidFill>
                  <a:srgbClr val="2178B6"/>
                </a:solidFill>
              </a:rPr>
              <a:t>Catheter Guide to Patient Safety (GPS)</a:t>
            </a:r>
            <a:r>
              <a:rPr lang="en-US" sz="2000" baseline="30000" dirty="0">
                <a:solidFill>
                  <a:schemeClr val="accent1"/>
                </a:solidFill>
                <a:hlinkClick r:id="rId3" action="ppaction://hlinksldjump">
                  <a:extLst>
                    <a:ext uri="{A12FA001-AC4F-418D-AE19-62706E023703}">
                      <ahyp:hlinkClr xmlns:ahyp="http://schemas.microsoft.com/office/drawing/2018/hyperlinkcolor" val="tx"/>
                    </a:ext>
                  </a:extLst>
                </a:hlinkClick>
              </a:rPr>
              <a:t>2</a:t>
            </a:r>
            <a:r>
              <a:rPr lang="en-US" sz="2000" dirty="0">
                <a:solidFill>
                  <a:srgbClr val="2178B6"/>
                </a:solidFill>
              </a:rPr>
              <a:t> </a:t>
            </a:r>
            <a:r>
              <a:rPr lang="en-US" sz="2000" dirty="0"/>
              <a:t>is a brief self-audit tool to help your hospital’s SUCCESS team identify areas of focus</a:t>
            </a:r>
          </a:p>
          <a:p>
            <a:pPr lvl="1"/>
            <a:r>
              <a:rPr lang="en-US" sz="2000" dirty="0"/>
              <a:t>After completing the GPS, you will receive an email with your results</a:t>
            </a:r>
          </a:p>
          <a:p>
            <a:pPr lvl="1"/>
            <a:r>
              <a:rPr lang="en-US" sz="2000" dirty="0"/>
              <a:t>In February we will contact you to gauge interest in scheduling a site visit that meets your needs (in-person or virtual)</a:t>
            </a:r>
            <a:endParaRPr lang="en-US" dirty="0"/>
          </a:p>
          <a:p>
            <a:endParaRPr lang="en-US" dirty="0"/>
          </a:p>
        </p:txBody>
      </p:sp>
      <p:pic>
        <p:nvPicPr>
          <p:cNvPr id="5" name="Picture 4">
            <a:extLst>
              <a:ext uri="{FF2B5EF4-FFF2-40B4-BE49-F238E27FC236}">
                <a16:creationId xmlns:a16="http://schemas.microsoft.com/office/drawing/2014/main" id="{B0F2648E-FCFA-7DBE-A755-EEE7EA603F9C}"/>
              </a:ext>
            </a:extLst>
          </p:cNvPr>
          <p:cNvPicPr>
            <a:picLocks noChangeAspect="1"/>
          </p:cNvPicPr>
          <p:nvPr/>
        </p:nvPicPr>
        <p:blipFill>
          <a:blip r:embed="rId4"/>
          <a:stretch>
            <a:fillRect/>
          </a:stretch>
        </p:blipFill>
        <p:spPr>
          <a:xfrm>
            <a:off x="7479082" y="398518"/>
            <a:ext cx="2747098" cy="5696082"/>
          </a:xfrm>
          <a:prstGeom prst="rect">
            <a:avLst/>
          </a:prstGeom>
        </p:spPr>
      </p:pic>
    </p:spTree>
    <p:extLst>
      <p:ext uri="{BB962C8B-B14F-4D97-AF65-F5344CB8AC3E}">
        <p14:creationId xmlns:p14="http://schemas.microsoft.com/office/powerpoint/2010/main" val="205217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A7C46F6-6736-1853-42D9-FA370FE98B20}"/>
              </a:ext>
            </a:extLst>
          </p:cNvPr>
          <p:cNvSpPr/>
          <p:nvPr/>
        </p:nvSpPr>
        <p:spPr>
          <a:xfrm>
            <a:off x="421240" y="398518"/>
            <a:ext cx="1910993" cy="11070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Step 3: Implement the Toolkit</a:t>
            </a:r>
          </a:p>
        </p:txBody>
      </p:sp>
      <p:sp>
        <p:nvSpPr>
          <p:cNvPr id="7" name="Content Placeholder 6">
            <a:extLst>
              <a:ext uri="{FF2B5EF4-FFF2-40B4-BE49-F238E27FC236}">
                <a16:creationId xmlns:a16="http://schemas.microsoft.com/office/drawing/2014/main" id="{59586A40-05AE-0654-F992-093F7CF6CC0E}"/>
              </a:ext>
            </a:extLst>
          </p:cNvPr>
          <p:cNvSpPr>
            <a:spLocks noGrp="1"/>
          </p:cNvSpPr>
          <p:nvPr>
            <p:ph idx="1"/>
          </p:nvPr>
        </p:nvSpPr>
        <p:spPr>
          <a:xfrm>
            <a:off x="677335" y="1792165"/>
            <a:ext cx="10320632" cy="3878793"/>
          </a:xfrm>
        </p:spPr>
        <p:txBody>
          <a:bodyPr numCol="2" spcCol="457200">
            <a:normAutofit/>
          </a:bodyPr>
          <a:lstStyle/>
          <a:p>
            <a:pPr marL="342900" indent="-342900">
              <a:spcBef>
                <a:spcPts val="0"/>
              </a:spcBef>
              <a:spcAft>
                <a:spcPts val="2000"/>
              </a:spcAft>
              <a:buSzPct val="100000"/>
              <a:buFont typeface="+mj-lt"/>
              <a:buAutoNum type="arabicPeriod"/>
            </a:pPr>
            <a:r>
              <a:rPr lang="en-US" dirty="0"/>
              <a:t>Value Proposition (clinicians and leadership)</a:t>
            </a:r>
          </a:p>
          <a:p>
            <a:pPr marL="342900" indent="-342900">
              <a:spcBef>
                <a:spcPts val="0"/>
              </a:spcBef>
              <a:spcAft>
                <a:spcPts val="2000"/>
              </a:spcAft>
              <a:buSzPct val="100000"/>
              <a:buFont typeface="+mj-lt"/>
              <a:buAutoNum type="arabicPeriod"/>
            </a:pPr>
            <a:r>
              <a:rPr lang="en-US" dirty="0"/>
              <a:t>Catheter Guide to Patient Safety (GPS)</a:t>
            </a:r>
          </a:p>
          <a:p>
            <a:pPr marL="342900" indent="-342900">
              <a:spcBef>
                <a:spcPts val="0"/>
              </a:spcBef>
              <a:spcAft>
                <a:spcPts val="2000"/>
              </a:spcAft>
              <a:buSzPct val="100000"/>
              <a:buFont typeface="+mj-lt"/>
              <a:buAutoNum type="arabicPeriod"/>
            </a:pPr>
            <a:r>
              <a:rPr lang="en-US" dirty="0"/>
              <a:t>Algorithm for standardized management of postoperative urinary retention</a:t>
            </a:r>
          </a:p>
          <a:p>
            <a:pPr marL="342900" indent="-342900">
              <a:spcBef>
                <a:spcPts val="0"/>
              </a:spcBef>
              <a:spcAft>
                <a:spcPts val="2000"/>
              </a:spcAft>
              <a:buSzPct val="100000"/>
              <a:buFont typeface="+mj-lt"/>
              <a:buAutoNum type="arabicPeriod"/>
            </a:pPr>
            <a:r>
              <a:rPr lang="en-US" dirty="0"/>
              <a:t>Safe catheter insertion booklet</a:t>
            </a:r>
          </a:p>
          <a:p>
            <a:pPr marL="342900" indent="-342900">
              <a:spcBef>
                <a:spcPts val="0"/>
              </a:spcBef>
              <a:spcAft>
                <a:spcPts val="2000"/>
              </a:spcAft>
              <a:buSzPct val="100000"/>
              <a:buFont typeface="+mj-lt"/>
              <a:buAutoNum type="arabicPeriod"/>
            </a:pPr>
            <a:r>
              <a:rPr lang="en-US" dirty="0"/>
              <a:t>Training and education videos</a:t>
            </a:r>
          </a:p>
          <a:p>
            <a:pPr marL="342900" indent="-342900">
              <a:spcBef>
                <a:spcPts val="0"/>
              </a:spcBef>
              <a:spcAft>
                <a:spcPts val="2000"/>
              </a:spcAft>
              <a:buSzPct val="100000"/>
              <a:buFont typeface="+mj-lt"/>
              <a:buAutoNum type="arabicPeriod"/>
            </a:pPr>
            <a:r>
              <a:rPr lang="en-US" dirty="0"/>
              <a:t>Post difficult urinary catheter insertion card</a:t>
            </a:r>
          </a:p>
          <a:p>
            <a:pPr marL="342900" indent="-342900">
              <a:spcBef>
                <a:spcPts val="0"/>
              </a:spcBef>
              <a:spcAft>
                <a:spcPts val="2000"/>
              </a:spcAft>
              <a:buSzPct val="100000"/>
              <a:buFont typeface="+mj-lt"/>
              <a:buAutoNum type="arabicPeriod"/>
            </a:pPr>
            <a:r>
              <a:rPr lang="en-US" dirty="0"/>
              <a:t>SUCCESS project supplies</a:t>
            </a:r>
          </a:p>
          <a:p>
            <a:pPr marL="342900" indent="-342900">
              <a:spcBef>
                <a:spcPts val="0"/>
              </a:spcBef>
              <a:spcAft>
                <a:spcPts val="2000"/>
              </a:spcAft>
              <a:buSzPct val="100000"/>
              <a:buFont typeface="+mj-lt"/>
              <a:buAutoNum type="arabicPeriod"/>
            </a:pPr>
            <a:r>
              <a:rPr lang="en-US" dirty="0"/>
              <a:t>Poster (for OR and Post-Op area) for Urinary Catheter Appropriateness</a:t>
            </a:r>
          </a:p>
          <a:p>
            <a:pPr marL="342900" indent="-342900">
              <a:spcBef>
                <a:spcPts val="0"/>
              </a:spcBef>
              <a:spcAft>
                <a:spcPts val="2000"/>
              </a:spcAft>
              <a:buSzPct val="100000"/>
              <a:buFont typeface="+mj-lt"/>
              <a:buAutoNum type="arabicPeriod"/>
            </a:pPr>
            <a:r>
              <a:rPr lang="en-US" dirty="0"/>
              <a:t>A phone app for Urinary Catheter Appropriateness</a:t>
            </a:r>
          </a:p>
          <a:p>
            <a:pPr marL="342900" indent="-342900">
              <a:spcBef>
                <a:spcPts val="0"/>
              </a:spcBef>
              <a:spcAft>
                <a:spcPts val="2000"/>
              </a:spcAft>
              <a:buSzPct val="100000"/>
              <a:buFont typeface="+mj-lt"/>
              <a:buAutoNum type="arabicPeriod"/>
            </a:pPr>
            <a:r>
              <a:rPr lang="en-US" dirty="0"/>
              <a:t>24/7 analytics available in workstation</a:t>
            </a:r>
          </a:p>
          <a:p>
            <a:pPr marL="342900" indent="-342900">
              <a:spcBef>
                <a:spcPts val="0"/>
              </a:spcBef>
              <a:spcAft>
                <a:spcPts val="2000"/>
              </a:spcAft>
              <a:buSzPct val="100000"/>
              <a:buFont typeface="+mj-lt"/>
              <a:buAutoNum type="arabicPeriod"/>
            </a:pPr>
            <a:r>
              <a:rPr lang="en-US" dirty="0"/>
              <a:t>A Community of Practice</a:t>
            </a:r>
          </a:p>
        </p:txBody>
      </p:sp>
    </p:spTree>
    <p:extLst>
      <p:ext uri="{BB962C8B-B14F-4D97-AF65-F5344CB8AC3E}">
        <p14:creationId xmlns:p14="http://schemas.microsoft.com/office/powerpoint/2010/main" val="349249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Surgeon AND Nurse Toolkit Components</a:t>
            </a:r>
          </a:p>
        </p:txBody>
      </p:sp>
      <p:sp>
        <p:nvSpPr>
          <p:cNvPr id="5" name="Content Placeholder 6">
            <a:extLst>
              <a:ext uri="{FF2B5EF4-FFF2-40B4-BE49-F238E27FC236}">
                <a16:creationId xmlns:a16="http://schemas.microsoft.com/office/drawing/2014/main" id="{8A4867C3-0A76-9D6E-C075-750F9B5B1C4D}"/>
              </a:ext>
            </a:extLst>
          </p:cNvPr>
          <p:cNvSpPr>
            <a:spLocks noGrp="1"/>
          </p:cNvSpPr>
          <p:nvPr>
            <p:ph idx="1"/>
          </p:nvPr>
        </p:nvSpPr>
        <p:spPr>
          <a:xfrm>
            <a:off x="677335" y="1607607"/>
            <a:ext cx="10320632" cy="3878793"/>
          </a:xfrm>
        </p:spPr>
        <p:txBody>
          <a:bodyPr numCol="2" spcCol="457200">
            <a:normAutofit/>
          </a:bodyPr>
          <a:lstStyle/>
          <a:p>
            <a:pPr marL="342900" indent="-342900">
              <a:spcBef>
                <a:spcPts val="0"/>
              </a:spcBef>
              <a:spcAft>
                <a:spcPts val="2000"/>
              </a:spcAft>
              <a:buSzPct val="100000"/>
              <a:buFont typeface="+mj-lt"/>
              <a:buAutoNum type="arabicPeriod"/>
            </a:pPr>
            <a:r>
              <a:rPr lang="en-US" dirty="0"/>
              <a:t>Value Proposition (clinicians and leadership)</a:t>
            </a:r>
          </a:p>
          <a:p>
            <a:pPr marL="342900" indent="-342900">
              <a:spcBef>
                <a:spcPts val="0"/>
              </a:spcBef>
              <a:spcAft>
                <a:spcPts val="2000"/>
              </a:spcAft>
              <a:buSzPct val="100000"/>
              <a:buFont typeface="+mj-lt"/>
              <a:buAutoNum type="arabicPeriod"/>
            </a:pPr>
            <a:r>
              <a:rPr lang="en-US" dirty="0"/>
              <a:t>Catheter Guide to Patient Safety (GPS)</a:t>
            </a:r>
          </a:p>
          <a:p>
            <a:pPr marL="342900" indent="-342900">
              <a:spcBef>
                <a:spcPts val="0"/>
              </a:spcBef>
              <a:spcAft>
                <a:spcPts val="2000"/>
              </a:spcAft>
              <a:buSzPct val="100000"/>
              <a:buFont typeface="+mj-lt"/>
              <a:buAutoNum type="arabicPeriod"/>
            </a:pPr>
            <a:r>
              <a:rPr lang="en-US" dirty="0">
                <a:solidFill>
                  <a:srgbClr val="2178B6"/>
                </a:solidFill>
              </a:rPr>
              <a:t>Algorithm for standardized management of postoperative urinary retention</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Safe catheter insertion booklet</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Training and education videos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Post difficult urinary catheter insertion card</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SUCCESS project supplies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Poster (for OR and Post-Op area) for Urinary Catheter Appropriateness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 phone app for Urinary Catheter Appropriateness</a:t>
            </a:r>
          </a:p>
          <a:p>
            <a:pPr marL="342900" indent="-342900">
              <a:spcBef>
                <a:spcPts val="0"/>
              </a:spcBef>
              <a:spcAft>
                <a:spcPts val="2000"/>
              </a:spcAft>
              <a:buSzPct val="100000"/>
              <a:buFont typeface="+mj-lt"/>
              <a:buAutoNum type="arabicPeriod"/>
            </a:pPr>
            <a:r>
              <a:rPr lang="en-US" dirty="0">
                <a:solidFill>
                  <a:srgbClr val="2178B6"/>
                </a:solidFill>
              </a:rPr>
              <a:t>24/7 analytic display in MSQC dashboard</a:t>
            </a:r>
          </a:p>
          <a:p>
            <a:pPr marL="342900" indent="-342900">
              <a:spcBef>
                <a:spcPts val="0"/>
              </a:spcBef>
              <a:spcAft>
                <a:spcPts val="2000"/>
              </a:spcAft>
              <a:buSzPct val="100000"/>
              <a:buFont typeface="+mj-lt"/>
              <a:buAutoNum type="arabicPeriod"/>
            </a:pPr>
            <a:r>
              <a:rPr lang="en-US" dirty="0"/>
              <a:t>A Community of Practice</a:t>
            </a:r>
          </a:p>
        </p:txBody>
      </p:sp>
    </p:spTree>
    <p:extLst>
      <p:ext uri="{BB962C8B-B14F-4D97-AF65-F5344CB8AC3E}">
        <p14:creationId xmlns:p14="http://schemas.microsoft.com/office/powerpoint/2010/main" val="156820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Surgeon Specific Toolkit Components </a:t>
            </a:r>
          </a:p>
        </p:txBody>
      </p:sp>
      <p:sp>
        <p:nvSpPr>
          <p:cNvPr id="5" name="Content Placeholder 6">
            <a:extLst>
              <a:ext uri="{FF2B5EF4-FFF2-40B4-BE49-F238E27FC236}">
                <a16:creationId xmlns:a16="http://schemas.microsoft.com/office/drawing/2014/main" id="{D46D64FB-1957-77DC-F569-C584768FCEBE}"/>
              </a:ext>
            </a:extLst>
          </p:cNvPr>
          <p:cNvSpPr>
            <a:spLocks noGrp="1"/>
          </p:cNvSpPr>
          <p:nvPr>
            <p:ph idx="1"/>
          </p:nvPr>
        </p:nvSpPr>
        <p:spPr>
          <a:xfrm>
            <a:off x="677335" y="1599218"/>
            <a:ext cx="10320632" cy="3878793"/>
          </a:xfrm>
        </p:spPr>
        <p:txBody>
          <a:bodyPr numCol="2" spcCol="457200">
            <a:normAutofit/>
          </a:bodyPr>
          <a:lstStyle/>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Value Proposition (clinicians and leadership)</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Catheter Guide to Patient Safety (GPS)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Algorithm for standardized management of postoperative urinary retention</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Safe catheter insertion booklet</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Training and education videos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Post difficult urinary catheter insertion card</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SUCCESS project supplies</a:t>
            </a:r>
          </a:p>
          <a:p>
            <a:pPr marL="342900" indent="-342900">
              <a:spcBef>
                <a:spcPts val="0"/>
              </a:spcBef>
              <a:spcAft>
                <a:spcPts val="2000"/>
              </a:spcAft>
              <a:buSzPct val="100000"/>
              <a:buFont typeface="+mj-lt"/>
              <a:buAutoNum type="arabicPeriod"/>
            </a:pPr>
            <a:r>
              <a:rPr lang="en-US" dirty="0"/>
              <a:t>Poster (for OR and Post-Op area) for Urinary Catheter Appropriateness</a:t>
            </a:r>
          </a:p>
          <a:p>
            <a:pPr marL="342900" indent="-342900">
              <a:spcBef>
                <a:spcPts val="0"/>
              </a:spcBef>
              <a:spcAft>
                <a:spcPts val="2000"/>
              </a:spcAft>
              <a:buSzPct val="100000"/>
              <a:buFont typeface="+mj-lt"/>
              <a:buAutoNum type="arabicPeriod"/>
            </a:pPr>
            <a:r>
              <a:rPr lang="en-US" dirty="0"/>
              <a:t>A phone app for Urinary Catheter Appropriateness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bg1">
                    <a:lumMod val="85000"/>
                  </a:schemeClr>
                </a:solidFill>
              </a:rPr>
              <a:t>24/7 analytic display in MSQC dashboard</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 Community of Practice</a:t>
            </a:r>
          </a:p>
        </p:txBody>
      </p:sp>
    </p:spTree>
    <p:extLst>
      <p:ext uri="{BB962C8B-B14F-4D97-AF65-F5344CB8AC3E}">
        <p14:creationId xmlns:p14="http://schemas.microsoft.com/office/powerpoint/2010/main" val="81758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Nurse Specific Toolkit Components</a:t>
            </a:r>
          </a:p>
        </p:txBody>
      </p:sp>
      <p:sp>
        <p:nvSpPr>
          <p:cNvPr id="5" name="Content Placeholder 6">
            <a:extLst>
              <a:ext uri="{FF2B5EF4-FFF2-40B4-BE49-F238E27FC236}">
                <a16:creationId xmlns:a16="http://schemas.microsoft.com/office/drawing/2014/main" id="{0D1F833D-696F-4BF8-B467-E331908F4560}"/>
              </a:ext>
            </a:extLst>
          </p:cNvPr>
          <p:cNvSpPr>
            <a:spLocks noGrp="1"/>
          </p:cNvSpPr>
          <p:nvPr>
            <p:ph idx="1"/>
          </p:nvPr>
        </p:nvSpPr>
        <p:spPr>
          <a:xfrm>
            <a:off x="677335" y="1615996"/>
            <a:ext cx="10320632" cy="3878793"/>
          </a:xfrm>
        </p:spPr>
        <p:txBody>
          <a:bodyPr numCol="2" spcCol="457200">
            <a:normAutofit/>
          </a:bodyPr>
          <a:lstStyle/>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Value Proposition (clinicians and leadership)</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Catheter Guide to Patient Safety (GPS)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Algorithm for standardized management of postoperative urinary retention</a:t>
            </a:r>
          </a:p>
          <a:p>
            <a:pPr marL="342900" indent="-342900">
              <a:spcBef>
                <a:spcPts val="0"/>
              </a:spcBef>
              <a:spcAft>
                <a:spcPts val="2000"/>
              </a:spcAft>
              <a:buSzPct val="100000"/>
              <a:buFont typeface="+mj-lt"/>
              <a:buAutoNum type="arabicPeriod"/>
            </a:pPr>
            <a:r>
              <a:rPr lang="en-US" dirty="0"/>
              <a:t>Safe catheter insertion booklet</a:t>
            </a:r>
          </a:p>
          <a:p>
            <a:pPr marL="342900" indent="-342900">
              <a:spcBef>
                <a:spcPts val="0"/>
              </a:spcBef>
              <a:spcAft>
                <a:spcPts val="2000"/>
              </a:spcAft>
              <a:buSzPct val="100000"/>
              <a:buFont typeface="+mj-lt"/>
              <a:buAutoNum type="arabicPeriod"/>
            </a:pPr>
            <a:r>
              <a:rPr lang="en-US" dirty="0"/>
              <a:t>Training and education videos</a:t>
            </a:r>
          </a:p>
          <a:p>
            <a:pPr marL="342900" indent="-342900">
              <a:spcBef>
                <a:spcPts val="0"/>
              </a:spcBef>
              <a:spcAft>
                <a:spcPts val="2000"/>
              </a:spcAft>
              <a:buSzPct val="100000"/>
              <a:buFont typeface="+mj-lt"/>
              <a:buAutoNum type="arabicPeriod"/>
            </a:pPr>
            <a:r>
              <a:rPr lang="en-US" dirty="0"/>
              <a:t>Post difficult urinary catheter insertion card</a:t>
            </a:r>
          </a:p>
          <a:p>
            <a:pPr marL="342900" indent="-342900">
              <a:spcBef>
                <a:spcPts val="0"/>
              </a:spcBef>
              <a:spcAft>
                <a:spcPts val="2000"/>
              </a:spcAft>
              <a:buSzPct val="100000"/>
              <a:buFont typeface="+mj-lt"/>
              <a:buAutoNum type="arabicPeriod"/>
            </a:pPr>
            <a:r>
              <a:rPr lang="en-US" dirty="0"/>
              <a:t>SUCCESS project supplies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Poster (for OR and Post-Op area) for Urinary Catheter Appropriateness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 phone app for Urinary Catheter Appropriateness</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24/7 analytic display in MSQC dashboard</a:t>
            </a:r>
          </a:p>
          <a:p>
            <a:pPr marL="342900" indent="-342900">
              <a:spcBef>
                <a:spcPts val="0"/>
              </a:spcBef>
              <a:spcAft>
                <a:spcPts val="2000"/>
              </a:spcAft>
              <a:buClr>
                <a:schemeClr val="accent4">
                  <a:lumMod val="40000"/>
                  <a:lumOff val="60000"/>
                </a:schemeClr>
              </a:buClr>
              <a:buSzPct val="100000"/>
              <a:buFont typeface="+mj-lt"/>
              <a:buAutoNum type="arabicPeriod"/>
            </a:pPr>
            <a:r>
              <a:rPr lang="en-US" dirty="0">
                <a:solidFill>
                  <a:schemeClr val="accent4">
                    <a:lumMod val="40000"/>
                    <a:lumOff val="60000"/>
                  </a:schemeClr>
                </a:solidFill>
              </a:rPr>
              <a:t>A Community of Practice</a:t>
            </a:r>
          </a:p>
        </p:txBody>
      </p:sp>
    </p:spTree>
    <p:extLst>
      <p:ext uri="{BB962C8B-B14F-4D97-AF65-F5344CB8AC3E}">
        <p14:creationId xmlns:p14="http://schemas.microsoft.com/office/powerpoint/2010/main" val="411651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77335" y="1736521"/>
            <a:ext cx="5178181" cy="3800213"/>
          </a:xfrm>
        </p:spPr>
        <p:txBody>
          <a:bodyPr>
            <a:normAutofit/>
          </a:bodyPr>
          <a:lstStyle/>
          <a:p>
            <a:r>
              <a:rPr lang="en-US" sz="2000" dirty="0"/>
              <a:t>Urinary Retention</a:t>
            </a:r>
          </a:p>
          <a:p>
            <a:pPr lvl="1"/>
            <a:r>
              <a:rPr lang="en-US" sz="1800" dirty="0"/>
              <a:t>Algorithm for standardized management of postoperative urinary retention</a:t>
            </a:r>
            <a:r>
              <a:rPr lang="en-US"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3</a:t>
            </a:r>
            <a:endParaRPr lang="en-US" sz="1800" dirty="0">
              <a:solidFill>
                <a:schemeClr val="accent1"/>
              </a:solidFill>
            </a:endParaRPr>
          </a:p>
          <a:p>
            <a:pPr lvl="2"/>
            <a:r>
              <a:rPr lang="en-US" sz="1600" dirty="0"/>
              <a:t>This algorithm is a clinician recourse aimed to help standardize the management of postoperative urinary retention</a:t>
            </a:r>
          </a:p>
          <a:p>
            <a:pPr marL="914377" lvl="2" indent="0">
              <a:buNone/>
            </a:pPr>
            <a:endParaRPr lang="en-US" sz="1600" dirty="0"/>
          </a:p>
          <a:p>
            <a:endParaRPr lang="en-US" sz="2000" dirty="0"/>
          </a:p>
        </p:txBody>
      </p:sp>
      <p:pic>
        <p:nvPicPr>
          <p:cNvPr id="5" name="Picture 4" descr="Diagram&#10;&#10;Description automatically generated">
            <a:extLst>
              <a:ext uri="{FF2B5EF4-FFF2-40B4-BE49-F238E27FC236}">
                <a16:creationId xmlns:a16="http://schemas.microsoft.com/office/drawing/2014/main" id="{BEBD7C1F-B3CF-18A2-2244-1545532BD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486" y="243281"/>
            <a:ext cx="4488922" cy="5809375"/>
          </a:xfrm>
          <a:prstGeom prst="rect">
            <a:avLst/>
          </a:prstGeom>
        </p:spPr>
      </p:pic>
    </p:spTree>
    <p:extLst>
      <p:ext uri="{BB962C8B-B14F-4D97-AF65-F5344CB8AC3E}">
        <p14:creationId xmlns:p14="http://schemas.microsoft.com/office/powerpoint/2010/main" val="68996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77335" y="1736521"/>
            <a:ext cx="5253683" cy="3171039"/>
          </a:xfrm>
        </p:spPr>
        <p:txBody>
          <a:bodyPr>
            <a:normAutofit/>
          </a:bodyPr>
          <a:lstStyle/>
          <a:p>
            <a:r>
              <a:rPr lang="en-US" sz="2000" dirty="0"/>
              <a:t>Catheter injury prevention</a:t>
            </a:r>
          </a:p>
          <a:p>
            <a:pPr lvl="1"/>
            <a:r>
              <a:rPr lang="en-US" sz="1800" dirty="0"/>
              <a:t>Safe Urinary Catheter Insertion Booklet</a:t>
            </a:r>
            <a:r>
              <a:rPr lang="en-US"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4</a:t>
            </a:r>
            <a:endParaRPr lang="en-US" sz="1800" dirty="0">
              <a:solidFill>
                <a:schemeClr val="accent1"/>
              </a:solidFill>
            </a:endParaRPr>
          </a:p>
          <a:p>
            <a:pPr lvl="2"/>
            <a:r>
              <a:rPr lang="en-US" sz="1600" dirty="0"/>
              <a:t>This booklet is a resource to help guide clinicians when inserting a urinary catheter.</a:t>
            </a:r>
          </a:p>
          <a:p>
            <a:pPr lvl="2"/>
            <a:r>
              <a:rPr lang="en-US" sz="1600" dirty="0"/>
              <a:t>Implementation strategy: use this booklet for an educational session on the ward</a:t>
            </a:r>
          </a:p>
          <a:p>
            <a:endParaRPr lang="en-US" sz="2000" dirty="0"/>
          </a:p>
        </p:txBody>
      </p:sp>
      <p:pic>
        <p:nvPicPr>
          <p:cNvPr id="5" name="Picture 4">
            <a:extLst>
              <a:ext uri="{FF2B5EF4-FFF2-40B4-BE49-F238E27FC236}">
                <a16:creationId xmlns:a16="http://schemas.microsoft.com/office/drawing/2014/main" id="{DF0C58B3-9758-0D98-B59C-60B8947A96EE}"/>
              </a:ext>
            </a:extLst>
          </p:cNvPr>
          <p:cNvPicPr>
            <a:picLocks noChangeAspect="1"/>
          </p:cNvPicPr>
          <p:nvPr/>
        </p:nvPicPr>
        <p:blipFill>
          <a:blip r:embed="rId3"/>
          <a:stretch>
            <a:fillRect/>
          </a:stretch>
        </p:blipFill>
        <p:spPr>
          <a:xfrm>
            <a:off x="7174384" y="380255"/>
            <a:ext cx="3698501" cy="5691931"/>
          </a:xfrm>
          <a:prstGeom prst="rect">
            <a:avLst/>
          </a:prstGeom>
        </p:spPr>
      </p:pic>
    </p:spTree>
    <p:extLst>
      <p:ext uri="{BB962C8B-B14F-4D97-AF65-F5344CB8AC3E}">
        <p14:creationId xmlns:p14="http://schemas.microsoft.com/office/powerpoint/2010/main" val="2179239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77335" y="1732327"/>
            <a:ext cx="5253683" cy="3137483"/>
          </a:xfrm>
        </p:spPr>
        <p:txBody>
          <a:bodyPr>
            <a:normAutofit/>
          </a:bodyPr>
          <a:lstStyle/>
          <a:p>
            <a:r>
              <a:rPr lang="en-US" sz="2000" dirty="0"/>
              <a:t>Catheter injury prevention</a:t>
            </a:r>
          </a:p>
          <a:p>
            <a:pPr lvl="1"/>
            <a:r>
              <a:rPr lang="en-US" sz="1800" dirty="0"/>
              <a:t>Difficult Urinary Catheter Insertion Training Videos</a:t>
            </a:r>
            <a:r>
              <a:rPr lang="en-US"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5</a:t>
            </a:r>
            <a:endParaRPr lang="en-US" sz="1800" dirty="0">
              <a:solidFill>
                <a:schemeClr val="accent1"/>
              </a:solidFill>
            </a:endParaRPr>
          </a:p>
          <a:p>
            <a:pPr lvl="2"/>
            <a:r>
              <a:rPr lang="en-US" sz="1600" dirty="0"/>
              <a:t>This resource is a video repository for clinicians that reviews how to safely insert different types of urinary catheters</a:t>
            </a:r>
          </a:p>
          <a:p>
            <a:endParaRPr lang="en-US" sz="2000" dirty="0"/>
          </a:p>
        </p:txBody>
      </p:sp>
      <p:pic>
        <p:nvPicPr>
          <p:cNvPr id="5" name="Picture 4" descr="Graphical user interface, application&#10;&#10;Description automatically generated">
            <a:extLst>
              <a:ext uri="{FF2B5EF4-FFF2-40B4-BE49-F238E27FC236}">
                <a16:creationId xmlns:a16="http://schemas.microsoft.com/office/drawing/2014/main" id="{DB9E5C89-C2E0-75F9-FA45-DDD93BAE622D}"/>
              </a:ext>
            </a:extLst>
          </p:cNvPr>
          <p:cNvPicPr>
            <a:picLocks noChangeAspect="1"/>
          </p:cNvPicPr>
          <p:nvPr/>
        </p:nvPicPr>
        <p:blipFill rotWithShape="1">
          <a:blip r:embed="rId3">
            <a:extLst>
              <a:ext uri="{28A0092B-C50C-407E-A947-70E740481C1C}">
                <a14:useLocalDpi xmlns:a14="http://schemas.microsoft.com/office/drawing/2010/main" val="0"/>
              </a:ext>
            </a:extLst>
          </a:blip>
          <a:srcRect l="3181" t="1238" r="2207" b="1702"/>
          <a:stretch/>
        </p:blipFill>
        <p:spPr>
          <a:xfrm>
            <a:off x="6096000" y="152400"/>
            <a:ext cx="4498857" cy="5972175"/>
          </a:xfrm>
          <a:prstGeom prst="rect">
            <a:avLst/>
          </a:prstGeom>
        </p:spPr>
      </p:pic>
    </p:spTree>
    <p:extLst>
      <p:ext uri="{BB962C8B-B14F-4D97-AF65-F5344CB8AC3E}">
        <p14:creationId xmlns:p14="http://schemas.microsoft.com/office/powerpoint/2010/main" val="106658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609600"/>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77335" y="1736521"/>
            <a:ext cx="5178181" cy="3775046"/>
          </a:xfrm>
        </p:spPr>
        <p:txBody>
          <a:bodyPr>
            <a:normAutofit/>
          </a:bodyPr>
          <a:lstStyle/>
          <a:p>
            <a:r>
              <a:rPr lang="en-US" sz="2000" dirty="0"/>
              <a:t>Catheter injury prevention</a:t>
            </a:r>
          </a:p>
          <a:p>
            <a:pPr lvl="1"/>
            <a:r>
              <a:rPr lang="en-US" sz="1800" dirty="0"/>
              <a:t>Post Difficult Urinary Catheter Insertion Card</a:t>
            </a:r>
            <a:r>
              <a:rPr lang="en-US"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6</a:t>
            </a:r>
            <a:endParaRPr lang="en-US" sz="1800" dirty="0">
              <a:solidFill>
                <a:schemeClr val="accent1"/>
              </a:solidFill>
            </a:endParaRPr>
          </a:p>
          <a:p>
            <a:pPr lvl="2"/>
            <a:r>
              <a:rPr lang="en-US" sz="1600" dirty="0"/>
              <a:t>This card is a patient resource that would be provided to any patient who was difficult to catheterize</a:t>
            </a:r>
          </a:p>
          <a:p>
            <a:endParaRPr lang="en-US" sz="2000" dirty="0"/>
          </a:p>
        </p:txBody>
      </p:sp>
      <p:pic>
        <p:nvPicPr>
          <p:cNvPr id="5" name="Picture 4" descr="Text&#10;&#10;Description automatically generated with low confidence">
            <a:extLst>
              <a:ext uri="{FF2B5EF4-FFF2-40B4-BE49-F238E27FC236}">
                <a16:creationId xmlns:a16="http://schemas.microsoft.com/office/drawing/2014/main" id="{5EC34037-E526-4BBE-DEEF-9484EA17B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482" y="517321"/>
            <a:ext cx="4304020" cy="270805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1E752EB-15C4-5D75-D87D-E4451E5FD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0481" y="3336220"/>
            <a:ext cx="4304020" cy="2708052"/>
          </a:xfrm>
          <a:prstGeom prst="rect">
            <a:avLst/>
          </a:prstGeom>
        </p:spPr>
      </p:pic>
    </p:spTree>
    <p:extLst>
      <p:ext uri="{BB962C8B-B14F-4D97-AF65-F5344CB8AC3E}">
        <p14:creationId xmlns:p14="http://schemas.microsoft.com/office/powerpoint/2010/main" val="348772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7E5C-90B7-3E39-E1C2-05A94F614BFF}"/>
              </a:ext>
            </a:extLst>
          </p:cNvPr>
          <p:cNvSpPr>
            <a:spLocks noGrp="1"/>
          </p:cNvSpPr>
          <p:nvPr>
            <p:ph type="title"/>
          </p:nvPr>
        </p:nvSpPr>
        <p:spPr>
          <a:xfrm>
            <a:off x="677334" y="1927412"/>
            <a:ext cx="9578289" cy="3030070"/>
          </a:xfrm>
        </p:spPr>
        <p:txBody>
          <a:bodyPr>
            <a:normAutofit/>
          </a:bodyPr>
          <a:lstStyle/>
          <a:p>
            <a:pPr algn="ctr"/>
            <a:r>
              <a:rPr lang="en-US" sz="4800" dirty="0"/>
              <a:t>Welcome SUCCESS Participants!</a:t>
            </a:r>
          </a:p>
        </p:txBody>
      </p:sp>
    </p:spTree>
    <p:extLst>
      <p:ext uri="{BB962C8B-B14F-4D97-AF65-F5344CB8AC3E}">
        <p14:creationId xmlns:p14="http://schemas.microsoft.com/office/powerpoint/2010/main" val="3570243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C68386F4-7640-C56A-7195-24DF3504B56E}"/>
              </a:ext>
            </a:extLst>
          </p:cNvPr>
          <p:cNvPicPr>
            <a:picLocks noChangeAspect="1"/>
          </p:cNvPicPr>
          <p:nvPr/>
        </p:nvPicPr>
        <p:blipFill rotWithShape="1">
          <a:blip r:embed="rId2">
            <a:extLst>
              <a:ext uri="{28A0092B-C50C-407E-A947-70E740481C1C}">
                <a14:useLocalDpi xmlns:a14="http://schemas.microsoft.com/office/drawing/2010/main" val="0"/>
              </a:ext>
            </a:extLst>
          </a:blip>
          <a:srcRect t="3866" b="6186"/>
          <a:stretch/>
        </p:blipFill>
        <p:spPr>
          <a:xfrm>
            <a:off x="5469256" y="1066690"/>
            <a:ext cx="3088986" cy="2080425"/>
          </a:xfrm>
          <a:prstGeom prst="rect">
            <a:avLst/>
          </a:prstGeom>
        </p:spPr>
      </p:pic>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543150" y="462051"/>
            <a:ext cx="5798267" cy="899718"/>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57226" y="1628776"/>
            <a:ext cx="4505324" cy="4181414"/>
          </a:xfrm>
        </p:spPr>
        <p:txBody>
          <a:bodyPr>
            <a:normAutofit/>
          </a:bodyPr>
          <a:lstStyle/>
          <a:p>
            <a:r>
              <a:rPr lang="en-US" sz="2000" dirty="0"/>
              <a:t>Catheter injury prevention</a:t>
            </a:r>
          </a:p>
          <a:p>
            <a:pPr lvl="1"/>
            <a:r>
              <a:rPr lang="en-US" sz="1800" dirty="0"/>
              <a:t>Supplies needed for the SUCCESS project</a:t>
            </a:r>
            <a:r>
              <a:rPr lang="en-US" sz="1800" baseline="30000" dirty="0">
                <a:solidFill>
                  <a:schemeClr val="accent1"/>
                </a:solidFill>
                <a:hlinkClick r:id="rId3" action="ppaction://hlinksldjump">
                  <a:extLst>
                    <a:ext uri="{A12FA001-AC4F-418D-AE19-62706E023703}">
                      <ahyp:hlinkClr xmlns:ahyp="http://schemas.microsoft.com/office/drawing/2018/hyperlinkcolor" val="tx"/>
                    </a:ext>
                  </a:extLst>
                </a:hlinkClick>
              </a:rPr>
              <a:t>7</a:t>
            </a:r>
            <a:endParaRPr lang="en-US" sz="1800" dirty="0">
              <a:solidFill>
                <a:schemeClr val="accent1"/>
              </a:solidFill>
            </a:endParaRPr>
          </a:p>
          <a:p>
            <a:pPr lvl="1"/>
            <a:r>
              <a:rPr lang="en-US" dirty="0"/>
              <a:t>Bladder scanners</a:t>
            </a:r>
          </a:p>
          <a:p>
            <a:pPr lvl="1"/>
            <a:r>
              <a:rPr lang="en-US" dirty="0"/>
              <a:t>Coude catheters </a:t>
            </a:r>
          </a:p>
          <a:p>
            <a:pPr lvl="1"/>
            <a:r>
              <a:rPr lang="en-US" dirty="0"/>
              <a:t>Catheter alternatives such as condom catheters and female wicking devices</a:t>
            </a:r>
          </a:p>
          <a:p>
            <a:pPr lvl="1"/>
            <a:r>
              <a:rPr lang="en-US" dirty="0"/>
              <a:t>Printed SUCCESS toolkit items (retention algorithm, MAP poster, safe insertion booklet, post difficult catheter insertion cards)</a:t>
            </a:r>
          </a:p>
        </p:txBody>
      </p:sp>
      <p:sp>
        <p:nvSpPr>
          <p:cNvPr id="12" name="TextBox 11">
            <a:extLst>
              <a:ext uri="{FF2B5EF4-FFF2-40B4-BE49-F238E27FC236}">
                <a16:creationId xmlns:a16="http://schemas.microsoft.com/office/drawing/2014/main" id="{A1666C6D-342B-2F51-946F-0D9427F85C25}"/>
              </a:ext>
            </a:extLst>
          </p:cNvPr>
          <p:cNvSpPr txBox="1"/>
          <p:nvPr/>
        </p:nvSpPr>
        <p:spPr>
          <a:xfrm>
            <a:off x="9229614" y="911909"/>
            <a:ext cx="1381125" cy="246221"/>
          </a:xfrm>
          <a:prstGeom prst="rect">
            <a:avLst/>
          </a:prstGeom>
          <a:noFill/>
        </p:spPr>
        <p:txBody>
          <a:bodyPr wrap="square" rtlCol="0">
            <a:spAutoFit/>
          </a:bodyPr>
          <a:lstStyle/>
          <a:p>
            <a:r>
              <a:rPr lang="en-US" sz="1000" dirty="0"/>
              <a:t>Condom catheters</a:t>
            </a:r>
          </a:p>
        </p:txBody>
      </p:sp>
      <p:sp>
        <p:nvSpPr>
          <p:cNvPr id="13" name="TextBox 12">
            <a:extLst>
              <a:ext uri="{FF2B5EF4-FFF2-40B4-BE49-F238E27FC236}">
                <a16:creationId xmlns:a16="http://schemas.microsoft.com/office/drawing/2014/main" id="{C7BB9817-A83B-89E8-E3D9-D95B27742420}"/>
              </a:ext>
            </a:extLst>
          </p:cNvPr>
          <p:cNvSpPr txBox="1"/>
          <p:nvPr/>
        </p:nvSpPr>
        <p:spPr>
          <a:xfrm>
            <a:off x="6029327" y="3182779"/>
            <a:ext cx="1663133" cy="246221"/>
          </a:xfrm>
          <a:prstGeom prst="rect">
            <a:avLst/>
          </a:prstGeom>
          <a:noFill/>
        </p:spPr>
        <p:txBody>
          <a:bodyPr wrap="square" rtlCol="0">
            <a:spAutoFit/>
          </a:bodyPr>
          <a:lstStyle/>
          <a:p>
            <a:r>
              <a:rPr lang="en-US" sz="1000" dirty="0"/>
              <a:t>External wicking catheter</a:t>
            </a:r>
          </a:p>
        </p:txBody>
      </p:sp>
      <p:pic>
        <p:nvPicPr>
          <p:cNvPr id="6" name="Picture 5" descr="Diagram&#10;&#10;Description automatically generated">
            <a:extLst>
              <a:ext uri="{FF2B5EF4-FFF2-40B4-BE49-F238E27FC236}">
                <a16:creationId xmlns:a16="http://schemas.microsoft.com/office/drawing/2014/main" id="{D7B4672D-D490-917C-FF87-4EE61FB4D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9630" y="3504428"/>
            <a:ext cx="2143125" cy="2143125"/>
          </a:xfrm>
          <a:prstGeom prst="rect">
            <a:avLst/>
          </a:prstGeom>
        </p:spPr>
      </p:pic>
      <p:sp>
        <p:nvSpPr>
          <p:cNvPr id="14" name="TextBox 13">
            <a:extLst>
              <a:ext uri="{FF2B5EF4-FFF2-40B4-BE49-F238E27FC236}">
                <a16:creationId xmlns:a16="http://schemas.microsoft.com/office/drawing/2014/main" id="{A0FC76A4-36FC-39B9-A68A-0622B790400A}"/>
              </a:ext>
            </a:extLst>
          </p:cNvPr>
          <p:cNvSpPr txBox="1"/>
          <p:nvPr/>
        </p:nvSpPr>
        <p:spPr>
          <a:xfrm>
            <a:off x="6190922" y="911910"/>
            <a:ext cx="1095375" cy="246221"/>
          </a:xfrm>
          <a:prstGeom prst="rect">
            <a:avLst/>
          </a:prstGeom>
          <a:noFill/>
        </p:spPr>
        <p:txBody>
          <a:bodyPr wrap="square" rtlCol="0">
            <a:spAutoFit/>
          </a:bodyPr>
          <a:lstStyle/>
          <a:p>
            <a:r>
              <a:rPr lang="en-US" sz="1000" dirty="0"/>
              <a:t>Coude catheter</a:t>
            </a:r>
          </a:p>
        </p:txBody>
      </p:sp>
      <p:pic>
        <p:nvPicPr>
          <p:cNvPr id="9" name="Picture 8" descr="Graphical user interface, text, website&#10;&#10;Description automatically generated">
            <a:extLst>
              <a:ext uri="{FF2B5EF4-FFF2-40B4-BE49-F238E27FC236}">
                <a16:creationId xmlns:a16="http://schemas.microsoft.com/office/drawing/2014/main" id="{5383AEA1-2B94-D36D-F5EE-40FB38F7E7A8}"/>
              </a:ext>
            </a:extLst>
          </p:cNvPr>
          <p:cNvPicPr>
            <a:picLocks noChangeAspect="1"/>
          </p:cNvPicPr>
          <p:nvPr/>
        </p:nvPicPr>
        <p:blipFill rotWithShape="1">
          <a:blip r:embed="rId5">
            <a:extLst>
              <a:ext uri="{28A0092B-C50C-407E-A947-70E740481C1C}">
                <a14:useLocalDpi xmlns:a14="http://schemas.microsoft.com/office/drawing/2010/main" val="0"/>
              </a:ext>
            </a:extLst>
          </a:blip>
          <a:srcRect t="27319" b="26657"/>
          <a:stretch/>
        </p:blipFill>
        <p:spPr>
          <a:xfrm>
            <a:off x="8474908" y="1233558"/>
            <a:ext cx="2890538" cy="133031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53B022C0-959E-1734-FDBB-BFEDB98EF869}"/>
              </a:ext>
            </a:extLst>
          </p:cNvPr>
          <p:cNvPicPr>
            <a:picLocks noChangeAspect="1"/>
          </p:cNvPicPr>
          <p:nvPr/>
        </p:nvPicPr>
        <p:blipFill rotWithShape="1">
          <a:blip r:embed="rId6">
            <a:extLst>
              <a:ext uri="{28A0092B-C50C-407E-A947-70E740481C1C}">
                <a14:useLocalDpi xmlns:a14="http://schemas.microsoft.com/office/drawing/2010/main" val="0"/>
              </a:ext>
            </a:extLst>
          </a:blip>
          <a:srcRect t="32499" b="20072"/>
          <a:stretch/>
        </p:blipFill>
        <p:spPr>
          <a:xfrm>
            <a:off x="8615252" y="3504428"/>
            <a:ext cx="2609850" cy="1237813"/>
          </a:xfrm>
          <a:prstGeom prst="rect">
            <a:avLst/>
          </a:prstGeom>
        </p:spPr>
      </p:pic>
      <p:sp>
        <p:nvSpPr>
          <p:cNvPr id="7" name="TextBox 6">
            <a:extLst>
              <a:ext uri="{FF2B5EF4-FFF2-40B4-BE49-F238E27FC236}">
                <a16:creationId xmlns:a16="http://schemas.microsoft.com/office/drawing/2014/main" id="{8F582504-93FF-2DD6-701F-A89598C3B762}"/>
              </a:ext>
            </a:extLst>
          </p:cNvPr>
          <p:cNvSpPr txBox="1"/>
          <p:nvPr/>
        </p:nvSpPr>
        <p:spPr>
          <a:xfrm>
            <a:off x="9088611" y="3182779"/>
            <a:ext cx="1663133" cy="246221"/>
          </a:xfrm>
          <a:prstGeom prst="rect">
            <a:avLst/>
          </a:prstGeom>
          <a:noFill/>
        </p:spPr>
        <p:txBody>
          <a:bodyPr wrap="square" rtlCol="0">
            <a:spAutoFit/>
          </a:bodyPr>
          <a:lstStyle/>
          <a:p>
            <a:r>
              <a:rPr lang="en-US" sz="1000" dirty="0"/>
              <a:t>External wicking catheter</a:t>
            </a:r>
          </a:p>
        </p:txBody>
      </p:sp>
    </p:spTree>
    <p:extLst>
      <p:ext uri="{BB962C8B-B14F-4D97-AF65-F5344CB8AC3E}">
        <p14:creationId xmlns:p14="http://schemas.microsoft.com/office/powerpoint/2010/main" val="2457727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421240" y="615433"/>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421240" y="1619075"/>
            <a:ext cx="3318553" cy="4404221"/>
          </a:xfrm>
        </p:spPr>
        <p:txBody>
          <a:bodyPr>
            <a:normAutofit/>
          </a:bodyPr>
          <a:lstStyle/>
          <a:p>
            <a:r>
              <a:rPr lang="en-US" sz="2000" dirty="0"/>
              <a:t>Appropriate Catheter Use</a:t>
            </a:r>
          </a:p>
          <a:p>
            <a:pPr lvl="1"/>
            <a:r>
              <a:rPr lang="it-IT" sz="1800" dirty="0"/>
              <a:t>Michigan Appropriate Perioperative (MAP) Criteria Poster</a:t>
            </a:r>
            <a:r>
              <a:rPr lang="it-IT"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8</a:t>
            </a:r>
            <a:endParaRPr lang="it-IT" sz="1800" dirty="0">
              <a:solidFill>
                <a:schemeClr val="accent1"/>
              </a:solidFill>
            </a:endParaRPr>
          </a:p>
          <a:p>
            <a:pPr lvl="2"/>
            <a:r>
              <a:rPr lang="en-US" sz="1600" dirty="0"/>
              <a:t>This poster is a clinician resource outlining appropriate perioperative urinary catheter use in four different procedures</a:t>
            </a:r>
          </a:p>
          <a:p>
            <a:endParaRPr lang="en-US" sz="2000" dirty="0"/>
          </a:p>
        </p:txBody>
      </p:sp>
      <p:pic>
        <p:nvPicPr>
          <p:cNvPr id="6" name="Picture 5" descr="Diagram, timeline&#10;&#10;Description automatically generated">
            <a:extLst>
              <a:ext uri="{FF2B5EF4-FFF2-40B4-BE49-F238E27FC236}">
                <a16:creationId xmlns:a16="http://schemas.microsoft.com/office/drawing/2014/main" id="{77BB34FA-557E-80DB-F4DE-779630A32F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4858" y="1505582"/>
            <a:ext cx="6606331" cy="4404221"/>
          </a:xfrm>
          <a:prstGeom prst="rect">
            <a:avLst/>
          </a:prstGeom>
        </p:spPr>
      </p:pic>
    </p:spTree>
    <p:extLst>
      <p:ext uri="{BB962C8B-B14F-4D97-AF65-F5344CB8AC3E}">
        <p14:creationId xmlns:p14="http://schemas.microsoft.com/office/powerpoint/2010/main" val="113748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421240" y="615433"/>
            <a:ext cx="8596668" cy="665527"/>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421240" y="1619075"/>
            <a:ext cx="3982980" cy="3900881"/>
          </a:xfrm>
        </p:spPr>
        <p:txBody>
          <a:bodyPr>
            <a:normAutofit/>
          </a:bodyPr>
          <a:lstStyle/>
          <a:p>
            <a:r>
              <a:rPr lang="en-US" sz="2000" dirty="0"/>
              <a:t>Appropriate Catheter Use</a:t>
            </a:r>
          </a:p>
          <a:p>
            <a:pPr lvl="1"/>
            <a:r>
              <a:rPr lang="it-IT" sz="1800" dirty="0"/>
              <a:t>BladderSafe</a:t>
            </a:r>
            <a:r>
              <a:rPr lang="it-IT" sz="1800" baseline="30000" dirty="0">
                <a:solidFill>
                  <a:schemeClr val="accent1"/>
                </a:solidFill>
                <a:hlinkClick r:id="rId2" action="ppaction://hlinksldjump">
                  <a:extLst>
                    <a:ext uri="{A12FA001-AC4F-418D-AE19-62706E023703}">
                      <ahyp:hlinkClr xmlns:ahyp="http://schemas.microsoft.com/office/drawing/2018/hyperlinkcolor" val="tx"/>
                    </a:ext>
                  </a:extLst>
                </a:hlinkClick>
              </a:rPr>
              <a:t>9</a:t>
            </a:r>
            <a:endParaRPr lang="it-IT" sz="1800" dirty="0">
              <a:solidFill>
                <a:schemeClr val="accent1"/>
              </a:solidFill>
            </a:endParaRPr>
          </a:p>
          <a:p>
            <a:pPr lvl="2"/>
            <a:r>
              <a:rPr lang="en-US" sz="1600" dirty="0"/>
              <a:t>This smartphone app is a clinician resource guiding appropriate perioperative urinary catheter use in various procedures. </a:t>
            </a:r>
          </a:p>
          <a:p>
            <a:pPr lvl="1"/>
            <a:r>
              <a:rPr lang="en-US" sz="1800" dirty="0"/>
              <a:t>Search “</a:t>
            </a:r>
            <a:r>
              <a:rPr lang="en-US" sz="1800" dirty="0" err="1"/>
              <a:t>BladderSafe</a:t>
            </a:r>
            <a:r>
              <a:rPr lang="en-US" sz="1800" dirty="0"/>
              <a:t>” in the app store and freely download the app</a:t>
            </a:r>
          </a:p>
          <a:p>
            <a:endParaRPr lang="en-US" sz="2000" dirty="0"/>
          </a:p>
        </p:txBody>
      </p:sp>
      <p:pic>
        <p:nvPicPr>
          <p:cNvPr id="5" name="Picture 4" descr="Graphical user interface, text, application&#10;&#10;Description automatically generated">
            <a:extLst>
              <a:ext uri="{FF2B5EF4-FFF2-40B4-BE49-F238E27FC236}">
                <a16:creationId xmlns:a16="http://schemas.microsoft.com/office/drawing/2014/main" id="{2DE023C9-EED1-F403-8935-0FB60937C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2396" y="872456"/>
            <a:ext cx="2799901" cy="4561972"/>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3CDE46D2-56A7-3B8B-2E11-79A3DE2E8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03" y="872456"/>
            <a:ext cx="2944474" cy="4561972"/>
          </a:xfrm>
          <a:prstGeom prst="rect">
            <a:avLst/>
          </a:prstGeom>
        </p:spPr>
      </p:pic>
    </p:spTree>
    <p:extLst>
      <p:ext uri="{BB962C8B-B14F-4D97-AF65-F5344CB8AC3E}">
        <p14:creationId xmlns:p14="http://schemas.microsoft.com/office/powerpoint/2010/main" val="326649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581026" y="462051"/>
            <a:ext cx="5798267" cy="899718"/>
          </a:xfrm>
        </p:spPr>
        <p:txBody>
          <a:bodyPr/>
          <a:lstStyle/>
          <a:p>
            <a:r>
              <a:rPr lang="en-US" dirty="0"/>
              <a:t>Implement the Toolkit</a:t>
            </a:r>
          </a:p>
        </p:txBody>
      </p:sp>
      <p:sp>
        <p:nvSpPr>
          <p:cNvPr id="3" name="Content Placeholder 2">
            <a:extLst>
              <a:ext uri="{FF2B5EF4-FFF2-40B4-BE49-F238E27FC236}">
                <a16:creationId xmlns:a16="http://schemas.microsoft.com/office/drawing/2014/main" id="{C29ADD5C-8FB5-5BA4-79DD-561160493B96}"/>
              </a:ext>
            </a:extLst>
          </p:cNvPr>
          <p:cNvSpPr>
            <a:spLocks noGrp="1"/>
          </p:cNvSpPr>
          <p:nvPr>
            <p:ph idx="1"/>
          </p:nvPr>
        </p:nvSpPr>
        <p:spPr>
          <a:xfrm>
            <a:off x="647701" y="1619251"/>
            <a:ext cx="4505324" cy="4181414"/>
          </a:xfrm>
        </p:spPr>
        <p:txBody>
          <a:bodyPr>
            <a:normAutofit/>
          </a:bodyPr>
          <a:lstStyle/>
          <a:p>
            <a:r>
              <a:rPr lang="en-US" sz="2000" dirty="0"/>
              <a:t>Catheter injury prevention</a:t>
            </a:r>
          </a:p>
          <a:p>
            <a:pPr lvl="1"/>
            <a:r>
              <a:rPr lang="en-US" sz="1800" dirty="0"/>
              <a:t>Urinary Management Supply Checklist</a:t>
            </a:r>
            <a:endParaRPr lang="en-US" sz="1800" dirty="0">
              <a:solidFill>
                <a:schemeClr val="accent1"/>
              </a:solidFill>
            </a:endParaRPr>
          </a:p>
          <a:p>
            <a:pPr lvl="2"/>
            <a:r>
              <a:rPr lang="en-US" sz="1600" dirty="0">
                <a:solidFill>
                  <a:srgbClr val="2178B6"/>
                </a:solidFill>
              </a:rPr>
              <a:t>A handy checklist of the supplies needed for the SUCCESS project</a:t>
            </a:r>
          </a:p>
        </p:txBody>
      </p:sp>
      <p:pic>
        <p:nvPicPr>
          <p:cNvPr id="5" name="Picture 4" descr="Graphical user interface, text, application, email&#10;&#10;Description automatically generated">
            <a:extLst>
              <a:ext uri="{FF2B5EF4-FFF2-40B4-BE49-F238E27FC236}">
                <a16:creationId xmlns:a16="http://schemas.microsoft.com/office/drawing/2014/main" id="{FC31FF38-88AC-AA81-B27F-65197EDC3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890" y="128876"/>
            <a:ext cx="4615738" cy="5963653"/>
          </a:xfrm>
          <a:prstGeom prst="rect">
            <a:avLst/>
          </a:prstGeom>
        </p:spPr>
      </p:pic>
    </p:spTree>
    <p:extLst>
      <p:ext uri="{BB962C8B-B14F-4D97-AF65-F5344CB8AC3E}">
        <p14:creationId xmlns:p14="http://schemas.microsoft.com/office/powerpoint/2010/main" val="76805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D4D8BB9-0483-AD2C-86FD-00434E7033EE}"/>
              </a:ext>
            </a:extLst>
          </p:cNvPr>
          <p:cNvSpPr/>
          <p:nvPr/>
        </p:nvSpPr>
        <p:spPr>
          <a:xfrm>
            <a:off x="421240" y="398518"/>
            <a:ext cx="1910993" cy="11070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90777-3CF8-13BB-9A33-93715596FE1D}"/>
              </a:ext>
            </a:extLst>
          </p:cNvPr>
          <p:cNvSpPr>
            <a:spLocks noGrp="1"/>
          </p:cNvSpPr>
          <p:nvPr>
            <p:ph type="title"/>
          </p:nvPr>
        </p:nvSpPr>
        <p:spPr/>
        <p:txBody>
          <a:bodyPr/>
          <a:lstStyle/>
          <a:p>
            <a:r>
              <a:rPr lang="en-US" dirty="0"/>
              <a:t>Step 4: Evaluate</a:t>
            </a:r>
          </a:p>
        </p:txBody>
      </p:sp>
      <p:sp>
        <p:nvSpPr>
          <p:cNvPr id="3" name="Content Placeholder 2">
            <a:extLst>
              <a:ext uri="{FF2B5EF4-FFF2-40B4-BE49-F238E27FC236}">
                <a16:creationId xmlns:a16="http://schemas.microsoft.com/office/drawing/2014/main" id="{7B28B82A-2F9A-F830-D195-36AFF6F6FA09}"/>
              </a:ext>
            </a:extLst>
          </p:cNvPr>
          <p:cNvSpPr>
            <a:spLocks noGrp="1"/>
          </p:cNvSpPr>
          <p:nvPr>
            <p:ph idx="1"/>
          </p:nvPr>
        </p:nvSpPr>
        <p:spPr>
          <a:xfrm>
            <a:off x="677334" y="1874520"/>
            <a:ext cx="9937325" cy="4166843"/>
          </a:xfrm>
        </p:spPr>
        <p:txBody>
          <a:bodyPr>
            <a:normAutofit/>
          </a:bodyPr>
          <a:lstStyle/>
          <a:p>
            <a:r>
              <a:rPr lang="en-US" sz="2400" dirty="0"/>
              <a:t>Capture all SUCCESS data in MSQC workstation for eligible cases</a:t>
            </a:r>
          </a:p>
          <a:p>
            <a:r>
              <a:rPr lang="en-US" sz="2400" dirty="0"/>
              <a:t>Review SUCCESS data with your multidisciplinary team, submit meeting minutes</a:t>
            </a:r>
          </a:p>
          <a:p>
            <a:pPr marL="914388" lvl="1" indent="-457200">
              <a:buFont typeface="+mj-lt"/>
              <a:buAutoNum type="arabicPeriod"/>
            </a:pPr>
            <a:r>
              <a:rPr lang="en-US" sz="2200" dirty="0"/>
              <a:t>MSQC reports will be provided (one-pager for easy sharing and electronic version with more in-depth data) </a:t>
            </a:r>
          </a:p>
          <a:p>
            <a:pPr marL="914388" lvl="1" indent="-457200">
              <a:buFont typeface="+mj-lt"/>
              <a:buAutoNum type="arabicPeriod"/>
            </a:pPr>
            <a:r>
              <a:rPr lang="en-US" sz="2200" dirty="0"/>
              <a:t>Source data export from workstation</a:t>
            </a:r>
            <a:r>
              <a:rPr lang="en-US" sz="2200" baseline="30000" dirty="0">
                <a:solidFill>
                  <a:schemeClr val="accent1"/>
                </a:solidFill>
                <a:hlinkClick r:id="rId2" action="ppaction://hlinksldjump">
                  <a:extLst>
                    <a:ext uri="{A12FA001-AC4F-418D-AE19-62706E023703}">
                      <ahyp:hlinkClr xmlns:ahyp="http://schemas.microsoft.com/office/drawing/2018/hyperlinkcolor" val="tx"/>
                    </a:ext>
                  </a:extLst>
                </a:hlinkClick>
              </a:rPr>
              <a:t>10</a:t>
            </a:r>
            <a:endParaRPr lang="en-US" sz="2200" dirty="0">
              <a:solidFill>
                <a:schemeClr val="accent1"/>
              </a:solidFill>
            </a:endParaRPr>
          </a:p>
          <a:p>
            <a:r>
              <a:rPr lang="en-US" sz="2400" dirty="0"/>
              <a:t>Ad hoc check-ins or site visits with SUCCESS team</a:t>
            </a:r>
          </a:p>
          <a:p>
            <a:r>
              <a:rPr lang="en-US" sz="2400" dirty="0"/>
              <a:t>Peer-to-peer sharing on listserv or at MSCQ Collaborative Meetings</a:t>
            </a:r>
            <a:r>
              <a:rPr lang="en-US" sz="2400" baseline="30000" dirty="0">
                <a:solidFill>
                  <a:schemeClr val="accent1"/>
                </a:solidFill>
                <a:hlinkClick r:id="rId2" action="ppaction://hlinksldjump">
                  <a:extLst>
                    <a:ext uri="{A12FA001-AC4F-418D-AE19-62706E023703}">
                      <ahyp:hlinkClr xmlns:ahyp="http://schemas.microsoft.com/office/drawing/2018/hyperlinkcolor" val="tx"/>
                    </a:ext>
                  </a:extLst>
                </a:hlinkClick>
              </a:rPr>
              <a:t>11</a:t>
            </a:r>
            <a:r>
              <a:rPr lang="en-US" sz="2400" dirty="0"/>
              <a:t> </a:t>
            </a:r>
          </a:p>
        </p:txBody>
      </p:sp>
    </p:spTree>
    <p:extLst>
      <p:ext uri="{BB962C8B-B14F-4D97-AF65-F5344CB8AC3E}">
        <p14:creationId xmlns:p14="http://schemas.microsoft.com/office/powerpoint/2010/main" val="548937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993F-A955-0AD3-EF2B-871ED443A95E}"/>
              </a:ext>
            </a:extLst>
          </p:cNvPr>
          <p:cNvSpPr>
            <a:spLocks noGrp="1"/>
          </p:cNvSpPr>
          <p:nvPr>
            <p:ph type="title"/>
          </p:nvPr>
        </p:nvSpPr>
        <p:spPr>
          <a:xfrm>
            <a:off x="677335" y="609600"/>
            <a:ext cx="10381382" cy="765068"/>
          </a:xfrm>
        </p:spPr>
        <p:txBody>
          <a:bodyPr/>
          <a:lstStyle/>
          <a:p>
            <a:r>
              <a:rPr lang="en-US" dirty="0"/>
              <a:t>How Does this Connect to my MSQC QI Scorecard?</a:t>
            </a:r>
          </a:p>
        </p:txBody>
      </p:sp>
      <p:sp>
        <p:nvSpPr>
          <p:cNvPr id="3" name="Content Placeholder 2">
            <a:extLst>
              <a:ext uri="{FF2B5EF4-FFF2-40B4-BE49-F238E27FC236}">
                <a16:creationId xmlns:a16="http://schemas.microsoft.com/office/drawing/2014/main" id="{D136740E-5554-2F5A-CA64-8F06FEBE010A}"/>
              </a:ext>
            </a:extLst>
          </p:cNvPr>
          <p:cNvSpPr>
            <a:spLocks noGrp="1"/>
          </p:cNvSpPr>
          <p:nvPr>
            <p:ph idx="1"/>
          </p:nvPr>
        </p:nvSpPr>
        <p:spPr>
          <a:xfrm>
            <a:off x="677334" y="1707776"/>
            <a:ext cx="10189139" cy="4333587"/>
          </a:xfrm>
        </p:spPr>
        <p:txBody>
          <a:bodyPr/>
          <a:lstStyle/>
          <a:p>
            <a:r>
              <a:rPr lang="en-US" dirty="0"/>
              <a:t>Goal 1: </a:t>
            </a:r>
            <a:r>
              <a:rPr lang="en-US" u="sng" dirty="0"/>
              <a:t>Multidisciplinary kickoff meeting </a:t>
            </a:r>
            <a:r>
              <a:rPr lang="en-US" dirty="0"/>
              <a:t>with key stakeholders by March 31, 2023 (2 points)</a:t>
            </a:r>
          </a:p>
          <a:p>
            <a:r>
              <a:rPr lang="en-US" dirty="0"/>
              <a:t>Goal 2: Implement the </a:t>
            </a:r>
            <a:r>
              <a:rPr lang="en-US" u="sng" dirty="0"/>
              <a:t>SUCCESS toolkit </a:t>
            </a:r>
            <a:r>
              <a:rPr lang="en-US" dirty="0"/>
              <a:t>and submit a narrative of how the toolkit elements were implemented and/or utilized (0-16 points)</a:t>
            </a:r>
          </a:p>
          <a:p>
            <a:r>
              <a:rPr lang="en-US" dirty="0"/>
              <a:t>Goal 3: Refine and tailor the </a:t>
            </a:r>
            <a:r>
              <a:rPr lang="en-US" u="sng" dirty="0"/>
              <a:t>MSQC SUCCESS urinary care pathway </a:t>
            </a:r>
            <a:r>
              <a:rPr lang="en-US" dirty="0"/>
              <a:t>(2 points)</a:t>
            </a:r>
          </a:p>
          <a:p>
            <a:r>
              <a:rPr lang="en-US" dirty="0"/>
              <a:t>Goal 4: Bi-annual (minimally) </a:t>
            </a:r>
            <a:r>
              <a:rPr lang="en-US" u="sng" dirty="0"/>
              <a:t>review of SUCCESS data </a:t>
            </a:r>
            <a:r>
              <a:rPr lang="en-US" dirty="0"/>
              <a:t>during multidisciplinary meetings. Submit meeting minutes (2 points)</a:t>
            </a:r>
          </a:p>
          <a:p>
            <a:r>
              <a:rPr lang="en-US" dirty="0"/>
              <a:t>Goal 5: Capture all </a:t>
            </a:r>
            <a:r>
              <a:rPr lang="en-US" u="sng" dirty="0"/>
              <a:t>SUCCESS data in MSQC Workstation </a:t>
            </a:r>
            <a:r>
              <a:rPr lang="en-US" dirty="0"/>
              <a:t>for eligible cases (3 points)</a:t>
            </a:r>
          </a:p>
          <a:p>
            <a:r>
              <a:rPr lang="en-US" dirty="0"/>
              <a:t>Goal 6: Submit the SUCCESS Project Summary to the MSQC Coordinating Center to later than January 16, 2024.</a:t>
            </a:r>
          </a:p>
          <a:p>
            <a:r>
              <a:rPr lang="en-US" dirty="0"/>
              <a:t>Implementation Points: An additional 0-5 implementation points may be granted based on the detail of the project narrative, tracking log and analysis, to be added to achieve the maximum of 25 project points.</a:t>
            </a:r>
          </a:p>
        </p:txBody>
      </p:sp>
    </p:spTree>
    <p:extLst>
      <p:ext uri="{BB962C8B-B14F-4D97-AF65-F5344CB8AC3E}">
        <p14:creationId xmlns:p14="http://schemas.microsoft.com/office/powerpoint/2010/main" val="183870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40A05-99CC-8040-9100-1170B0DDF9BE}"/>
              </a:ext>
            </a:extLst>
          </p:cNvPr>
          <p:cNvSpPr>
            <a:spLocks noGrp="1"/>
          </p:cNvSpPr>
          <p:nvPr>
            <p:ph type="title"/>
          </p:nvPr>
        </p:nvSpPr>
        <p:spPr>
          <a:xfrm>
            <a:off x="677335" y="285008"/>
            <a:ext cx="10344560" cy="997607"/>
          </a:xfrm>
        </p:spPr>
        <p:txBody>
          <a:bodyPr>
            <a:normAutofit fontScale="90000"/>
          </a:bodyPr>
          <a:lstStyle/>
          <a:p>
            <a:r>
              <a:rPr lang="en-US" dirty="0"/>
              <a:t>Documenting your Urinary Care Pathway </a:t>
            </a:r>
            <a:br>
              <a:rPr lang="en-US" dirty="0"/>
            </a:br>
            <a:r>
              <a:rPr lang="en-US" dirty="0"/>
              <a:t>(Example of Goals 2 &amp; 3) </a:t>
            </a:r>
            <a:endParaRPr lang="en-US" dirty="0">
              <a:highlight>
                <a:srgbClr val="FFFF00"/>
              </a:highlight>
            </a:endParaRPr>
          </a:p>
        </p:txBody>
      </p:sp>
      <p:pic>
        <p:nvPicPr>
          <p:cNvPr id="4" name="Picture 3" descr="Table&#10;&#10;Description automatically generated with medium confidence">
            <a:extLst>
              <a:ext uri="{FF2B5EF4-FFF2-40B4-BE49-F238E27FC236}">
                <a16:creationId xmlns:a16="http://schemas.microsoft.com/office/drawing/2014/main" id="{E57A3B5D-A61A-E12A-DF75-5E5F82ED1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839" y="1282614"/>
            <a:ext cx="10101359" cy="5003193"/>
          </a:xfrm>
          <a:prstGeom prst="rect">
            <a:avLst/>
          </a:prstGeom>
        </p:spPr>
      </p:pic>
    </p:spTree>
    <p:extLst>
      <p:ext uri="{BB962C8B-B14F-4D97-AF65-F5344CB8AC3E}">
        <p14:creationId xmlns:p14="http://schemas.microsoft.com/office/powerpoint/2010/main" val="395771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AC5C-AB3E-2368-D105-72CDC4E0534A}"/>
              </a:ext>
            </a:extLst>
          </p:cNvPr>
          <p:cNvSpPr>
            <a:spLocks noGrp="1"/>
          </p:cNvSpPr>
          <p:nvPr>
            <p:ph type="title"/>
          </p:nvPr>
        </p:nvSpPr>
        <p:spPr>
          <a:xfrm>
            <a:off x="677335" y="609600"/>
            <a:ext cx="8596668" cy="643847"/>
          </a:xfrm>
        </p:spPr>
        <p:txBody>
          <a:bodyPr/>
          <a:lstStyle/>
          <a:p>
            <a:r>
              <a:rPr lang="en-US" dirty="0"/>
              <a:t>Next Steps</a:t>
            </a:r>
          </a:p>
        </p:txBody>
      </p:sp>
      <p:sp>
        <p:nvSpPr>
          <p:cNvPr id="3" name="Content Placeholder 2">
            <a:extLst>
              <a:ext uri="{FF2B5EF4-FFF2-40B4-BE49-F238E27FC236}">
                <a16:creationId xmlns:a16="http://schemas.microsoft.com/office/drawing/2014/main" id="{643DC9CB-70B0-F76F-FA29-7DD0883D21FB}"/>
              </a:ext>
            </a:extLst>
          </p:cNvPr>
          <p:cNvSpPr>
            <a:spLocks noGrp="1"/>
          </p:cNvSpPr>
          <p:nvPr>
            <p:ph idx="1"/>
          </p:nvPr>
        </p:nvSpPr>
        <p:spPr>
          <a:xfrm>
            <a:off x="677335" y="1510018"/>
            <a:ext cx="8596668" cy="4160940"/>
          </a:xfrm>
        </p:spPr>
        <p:txBody>
          <a:bodyPr>
            <a:noAutofit/>
          </a:bodyPr>
          <a:lstStyle/>
          <a:p>
            <a:pPr marL="342900" indent="-342900">
              <a:buFont typeface="+mj-lt"/>
              <a:buAutoNum type="arabicPeriod"/>
            </a:pPr>
            <a:r>
              <a:rPr lang="en-US" sz="2400" dirty="0"/>
              <a:t>Assemble your multidisciplinary team, convene before March 31, 2023</a:t>
            </a:r>
          </a:p>
          <a:p>
            <a:pPr marL="342900" indent="-342900">
              <a:buFont typeface="+mj-lt"/>
              <a:buAutoNum type="arabicPeriod"/>
            </a:pPr>
            <a:r>
              <a:rPr lang="en-US" sz="2400" dirty="0"/>
              <a:t>Complete the Urinary Catheter GPS (Guide to Patient Safety)</a:t>
            </a:r>
          </a:p>
          <a:p>
            <a:pPr marL="342900" indent="-342900">
              <a:buFont typeface="+mj-lt"/>
              <a:buAutoNum type="arabicPeriod"/>
            </a:pPr>
            <a:r>
              <a:rPr lang="en-US" sz="2400" dirty="0"/>
              <a:t>Bookmark the project website: </a:t>
            </a:r>
            <a:r>
              <a:rPr lang="en-US" sz="2400" dirty="0">
                <a:hlinkClick r:id="rId2"/>
              </a:rPr>
              <a:t>https://msqc.org/success/</a:t>
            </a:r>
            <a:endParaRPr lang="en-US" sz="2400" dirty="0"/>
          </a:p>
          <a:p>
            <a:pPr marL="342900" indent="-342900">
              <a:buFont typeface="+mj-lt"/>
              <a:buAutoNum type="arabicPeriod"/>
            </a:pPr>
            <a:r>
              <a:rPr lang="en-US" sz="2400" dirty="0"/>
              <a:t>The SUCCESS team will set up a listserv where clinicians can ask each other questions</a:t>
            </a:r>
            <a:endParaRPr lang="en-US" sz="2400" dirty="0">
              <a:solidFill>
                <a:schemeClr val="accent1"/>
              </a:solidFill>
            </a:endParaRPr>
          </a:p>
          <a:p>
            <a:pPr marL="0" indent="0">
              <a:buNone/>
            </a:pPr>
            <a:endParaRPr lang="en-US" sz="1000" dirty="0"/>
          </a:p>
          <a:p>
            <a:r>
              <a:rPr lang="en-US" sz="2400" dirty="0"/>
              <a:t>Questions? Contact Jessica Ameling – </a:t>
            </a:r>
            <a:r>
              <a:rPr lang="en-US" sz="2400" dirty="0" err="1"/>
              <a:t>jameling@umich.edu</a:t>
            </a:r>
            <a:endParaRPr lang="en-US" sz="2400" dirty="0"/>
          </a:p>
        </p:txBody>
      </p:sp>
    </p:spTree>
    <p:extLst>
      <p:ext uri="{BB962C8B-B14F-4D97-AF65-F5344CB8AC3E}">
        <p14:creationId xmlns:p14="http://schemas.microsoft.com/office/powerpoint/2010/main" val="279173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4BAC-F177-EFEA-C34D-42891C701215}"/>
              </a:ext>
            </a:extLst>
          </p:cNvPr>
          <p:cNvSpPr>
            <a:spLocks noGrp="1"/>
          </p:cNvSpPr>
          <p:nvPr>
            <p:ph type="title"/>
          </p:nvPr>
        </p:nvSpPr>
        <p:spPr>
          <a:xfrm>
            <a:off x="677335" y="1323975"/>
            <a:ext cx="8596668" cy="665527"/>
          </a:xfrm>
        </p:spPr>
        <p:txBody>
          <a:bodyPr>
            <a:normAutofit fontScale="90000"/>
          </a:bodyPr>
          <a:lstStyle/>
          <a:p>
            <a:r>
              <a:rPr lang="en-US" dirty="0"/>
              <a:t>Thank You!</a:t>
            </a:r>
            <a:br>
              <a:rPr lang="en-US" dirty="0"/>
            </a:br>
            <a:br>
              <a:rPr lang="en-US" dirty="0"/>
            </a:br>
            <a:r>
              <a:rPr lang="en-US" dirty="0"/>
              <a:t>Questions?</a:t>
            </a:r>
          </a:p>
        </p:txBody>
      </p:sp>
    </p:spTree>
    <p:extLst>
      <p:ext uri="{BB962C8B-B14F-4D97-AF65-F5344CB8AC3E}">
        <p14:creationId xmlns:p14="http://schemas.microsoft.com/office/powerpoint/2010/main" val="193598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2900-AF47-08C3-E9C2-7D03F344473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8DEE2B0-14BB-586A-5D83-31CB045E76D4}"/>
              </a:ext>
            </a:extLst>
          </p:cNvPr>
          <p:cNvSpPr>
            <a:spLocks noGrp="1"/>
          </p:cNvSpPr>
          <p:nvPr>
            <p:ph idx="1"/>
          </p:nvPr>
        </p:nvSpPr>
        <p:spPr>
          <a:xfrm>
            <a:off x="677334" y="2160590"/>
            <a:ext cx="10017673" cy="3880773"/>
          </a:xfrm>
        </p:spPr>
        <p:txBody>
          <a:bodyPr>
            <a:normAutofit/>
          </a:bodyPr>
          <a:lstStyle/>
          <a:p>
            <a:r>
              <a:rPr lang="en-US" sz="3200" dirty="0"/>
              <a:t>Webinar Participants will be able to:</a:t>
            </a:r>
          </a:p>
          <a:p>
            <a:pPr marL="914388" lvl="1" indent="-457200">
              <a:buFont typeface="+mj-lt"/>
              <a:buAutoNum type="arabicPeriod"/>
            </a:pPr>
            <a:r>
              <a:rPr lang="en-US" sz="2800" dirty="0"/>
              <a:t>Share with others what the SUCCESS project is about</a:t>
            </a:r>
          </a:p>
          <a:p>
            <a:pPr marL="914388" lvl="1" indent="-457200">
              <a:buFont typeface="+mj-lt"/>
              <a:buAutoNum type="arabicPeriod"/>
            </a:pPr>
            <a:r>
              <a:rPr lang="en-US" sz="2800" dirty="0"/>
              <a:t>Identify project tools and resources</a:t>
            </a:r>
          </a:p>
          <a:p>
            <a:pPr marL="914388" lvl="1" indent="-457200">
              <a:buFont typeface="+mj-lt"/>
              <a:buAutoNum type="arabicPeriod"/>
            </a:pPr>
            <a:r>
              <a:rPr lang="en-US" sz="2800" dirty="0"/>
              <a:t>List the 3 next steps for the project</a:t>
            </a:r>
          </a:p>
        </p:txBody>
      </p:sp>
    </p:spTree>
    <p:extLst>
      <p:ext uri="{BB962C8B-B14F-4D97-AF65-F5344CB8AC3E}">
        <p14:creationId xmlns:p14="http://schemas.microsoft.com/office/powerpoint/2010/main" val="389882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AC7CF-C82F-D972-5497-1607BAA0AD7E}"/>
              </a:ext>
            </a:extLst>
          </p:cNvPr>
          <p:cNvSpPr>
            <a:spLocks noGrp="1"/>
          </p:cNvSpPr>
          <p:nvPr>
            <p:ph type="title"/>
          </p:nvPr>
        </p:nvSpPr>
        <p:spPr/>
        <p:txBody>
          <a:bodyPr/>
          <a:lstStyle/>
          <a:p>
            <a:r>
              <a:rPr lang="en-US" dirty="0"/>
              <a:t>Project Team</a:t>
            </a:r>
          </a:p>
        </p:txBody>
      </p:sp>
      <p:sp>
        <p:nvSpPr>
          <p:cNvPr id="4" name="TextBox 3">
            <a:extLst>
              <a:ext uri="{FF2B5EF4-FFF2-40B4-BE49-F238E27FC236}">
                <a16:creationId xmlns:a16="http://schemas.microsoft.com/office/drawing/2014/main" id="{20037DA9-ADAF-5DC9-DF30-F0CE7B11788C}"/>
              </a:ext>
            </a:extLst>
          </p:cNvPr>
          <p:cNvSpPr txBox="1"/>
          <p:nvPr/>
        </p:nvSpPr>
        <p:spPr>
          <a:xfrm>
            <a:off x="804086" y="3758050"/>
            <a:ext cx="1928065" cy="954107"/>
          </a:xfrm>
          <a:prstGeom prst="rect">
            <a:avLst/>
          </a:prstGeom>
          <a:noFill/>
        </p:spPr>
        <p:txBody>
          <a:bodyPr wrap="square" rtlCol="0">
            <a:spAutoFit/>
          </a:bodyPr>
          <a:lstStyle/>
          <a:p>
            <a:r>
              <a:rPr lang="en-US" sz="1400" b="1" dirty="0">
                <a:solidFill>
                  <a:schemeClr val="tx2"/>
                </a:solidFill>
              </a:rPr>
              <a:t>Jennifer Meddings</a:t>
            </a:r>
          </a:p>
          <a:p>
            <a:r>
              <a:rPr lang="en-US" sz="1400" b="1" dirty="0"/>
              <a:t>Principal Investigator</a:t>
            </a:r>
          </a:p>
          <a:p>
            <a:r>
              <a:rPr lang="en-US" sz="1400" b="1" dirty="0"/>
              <a:t>Internist</a:t>
            </a:r>
          </a:p>
        </p:txBody>
      </p:sp>
      <p:pic>
        <p:nvPicPr>
          <p:cNvPr id="5" name="Picture 12">
            <a:extLst>
              <a:ext uri="{FF2B5EF4-FFF2-40B4-BE49-F238E27FC236}">
                <a16:creationId xmlns:a16="http://schemas.microsoft.com/office/drawing/2014/main" id="{3AA7DB2D-5E14-544F-020A-F878FF13C28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26" t="13890" r="19931" b="41769"/>
          <a:stretch/>
        </p:blipFill>
        <p:spPr bwMode="auto">
          <a:xfrm>
            <a:off x="804086" y="1550871"/>
            <a:ext cx="1928065" cy="2087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a:extLst>
              <a:ext uri="{FF2B5EF4-FFF2-40B4-BE49-F238E27FC236}">
                <a16:creationId xmlns:a16="http://schemas.microsoft.com/office/drawing/2014/main" id="{AF86849A-7B65-B75E-98F3-FBBD6F23101F}"/>
              </a:ext>
            </a:extLst>
          </p:cNvPr>
          <p:cNvSpPr txBox="1"/>
          <p:nvPr/>
        </p:nvSpPr>
        <p:spPr>
          <a:xfrm>
            <a:off x="6613675" y="3745653"/>
            <a:ext cx="1711256" cy="523220"/>
          </a:xfrm>
          <a:prstGeom prst="rect">
            <a:avLst/>
          </a:prstGeom>
          <a:noFill/>
        </p:spPr>
        <p:txBody>
          <a:bodyPr wrap="square" rtlCol="0">
            <a:spAutoFit/>
          </a:bodyPr>
          <a:lstStyle/>
          <a:p>
            <a:r>
              <a:rPr lang="en-US" sz="1400" b="1" dirty="0">
                <a:solidFill>
                  <a:schemeClr val="tx2"/>
                </a:solidFill>
              </a:rPr>
              <a:t>Jessica Ameling</a:t>
            </a:r>
          </a:p>
          <a:p>
            <a:r>
              <a:rPr lang="en-US" sz="1400" b="1" dirty="0"/>
              <a:t>Project Manager</a:t>
            </a:r>
          </a:p>
        </p:txBody>
      </p:sp>
      <p:pic>
        <p:nvPicPr>
          <p:cNvPr id="7" name="Picture 6">
            <a:extLst>
              <a:ext uri="{FF2B5EF4-FFF2-40B4-BE49-F238E27FC236}">
                <a16:creationId xmlns:a16="http://schemas.microsoft.com/office/drawing/2014/main" id="{10833FD2-3232-7BD1-B3BB-BB144B1283E2}"/>
              </a:ext>
            </a:extLst>
          </p:cNvPr>
          <p:cNvPicPr>
            <a:picLocks noChangeAspect="1"/>
          </p:cNvPicPr>
          <p:nvPr/>
        </p:nvPicPr>
        <p:blipFill rotWithShape="1">
          <a:blip r:embed="rId3">
            <a:extLst>
              <a:ext uri="{28A0092B-C50C-407E-A947-70E740481C1C}">
                <a14:useLocalDpi xmlns:a14="http://schemas.microsoft.com/office/drawing/2010/main" val="0"/>
              </a:ext>
            </a:extLst>
          </a:blip>
          <a:srcRect l="25932" t="11376" r="31608" b="52586"/>
          <a:stretch/>
        </p:blipFill>
        <p:spPr>
          <a:xfrm>
            <a:off x="6665295" y="1550871"/>
            <a:ext cx="1774556" cy="2008053"/>
          </a:xfrm>
          <a:prstGeom prst="rect">
            <a:avLst/>
          </a:prstGeom>
        </p:spPr>
      </p:pic>
      <p:sp>
        <p:nvSpPr>
          <p:cNvPr id="8" name="TextBox 7">
            <a:extLst>
              <a:ext uri="{FF2B5EF4-FFF2-40B4-BE49-F238E27FC236}">
                <a16:creationId xmlns:a16="http://schemas.microsoft.com/office/drawing/2014/main" id="{DD394E10-77FE-8236-6A8A-2A3455C43499}"/>
              </a:ext>
            </a:extLst>
          </p:cNvPr>
          <p:cNvSpPr txBox="1"/>
          <p:nvPr/>
        </p:nvSpPr>
        <p:spPr>
          <a:xfrm>
            <a:off x="2910380" y="3758050"/>
            <a:ext cx="1832096" cy="954107"/>
          </a:xfrm>
          <a:prstGeom prst="rect">
            <a:avLst/>
          </a:prstGeom>
          <a:noFill/>
        </p:spPr>
        <p:txBody>
          <a:bodyPr wrap="square" rtlCol="0">
            <a:spAutoFit/>
          </a:bodyPr>
          <a:lstStyle/>
          <a:p>
            <a:r>
              <a:rPr lang="en-US" sz="1400" b="1" dirty="0">
                <a:solidFill>
                  <a:schemeClr val="tx2"/>
                </a:solidFill>
              </a:rPr>
              <a:t>Samantha Hendren</a:t>
            </a:r>
          </a:p>
          <a:p>
            <a:r>
              <a:rPr lang="en-US" sz="1400" b="1" dirty="0"/>
              <a:t>Co-Investigator</a:t>
            </a:r>
          </a:p>
          <a:p>
            <a:r>
              <a:rPr lang="en-US" sz="1400" b="1" dirty="0"/>
              <a:t>MSQC Associate Director</a:t>
            </a:r>
          </a:p>
        </p:txBody>
      </p:sp>
      <p:sp>
        <p:nvSpPr>
          <p:cNvPr id="10" name="TextBox 9">
            <a:extLst>
              <a:ext uri="{FF2B5EF4-FFF2-40B4-BE49-F238E27FC236}">
                <a16:creationId xmlns:a16="http://schemas.microsoft.com/office/drawing/2014/main" id="{188C3D0A-BBB8-0ADA-66A8-F164D838841C}"/>
              </a:ext>
            </a:extLst>
          </p:cNvPr>
          <p:cNvSpPr txBox="1"/>
          <p:nvPr/>
        </p:nvSpPr>
        <p:spPr>
          <a:xfrm>
            <a:off x="4911219" y="3758049"/>
            <a:ext cx="1606879" cy="954107"/>
          </a:xfrm>
          <a:prstGeom prst="rect">
            <a:avLst/>
          </a:prstGeom>
          <a:noFill/>
        </p:spPr>
        <p:txBody>
          <a:bodyPr wrap="square" rtlCol="0">
            <a:spAutoFit/>
          </a:bodyPr>
          <a:lstStyle/>
          <a:p>
            <a:r>
              <a:rPr lang="en-US" sz="1400" b="1" dirty="0">
                <a:solidFill>
                  <a:schemeClr val="tx2"/>
                </a:solidFill>
              </a:rPr>
              <a:t>Cheryl Rocker</a:t>
            </a:r>
          </a:p>
          <a:p>
            <a:r>
              <a:rPr lang="en-US" sz="1400" b="1" dirty="0"/>
              <a:t>RN, MSQC Education Coordinator</a:t>
            </a:r>
          </a:p>
        </p:txBody>
      </p:sp>
      <p:sp>
        <p:nvSpPr>
          <p:cNvPr id="11" name="TextBox 10">
            <a:extLst>
              <a:ext uri="{FF2B5EF4-FFF2-40B4-BE49-F238E27FC236}">
                <a16:creationId xmlns:a16="http://schemas.microsoft.com/office/drawing/2014/main" id="{0DC4E2B3-6689-D611-2CFE-BF06C899A581}"/>
              </a:ext>
            </a:extLst>
          </p:cNvPr>
          <p:cNvSpPr txBox="1"/>
          <p:nvPr/>
        </p:nvSpPr>
        <p:spPr>
          <a:xfrm>
            <a:off x="8600539" y="3740529"/>
            <a:ext cx="1711256" cy="738664"/>
          </a:xfrm>
          <a:prstGeom prst="rect">
            <a:avLst/>
          </a:prstGeom>
          <a:noFill/>
        </p:spPr>
        <p:txBody>
          <a:bodyPr wrap="square" rtlCol="0">
            <a:spAutoFit/>
          </a:bodyPr>
          <a:lstStyle/>
          <a:p>
            <a:r>
              <a:rPr lang="en-US" sz="1400" b="1" dirty="0">
                <a:solidFill>
                  <a:schemeClr val="tx2"/>
                </a:solidFill>
              </a:rPr>
              <a:t>Jordan Young</a:t>
            </a:r>
          </a:p>
          <a:p>
            <a:r>
              <a:rPr lang="en-US" sz="1400" b="1" dirty="0"/>
              <a:t>Research Assistant</a:t>
            </a:r>
          </a:p>
        </p:txBody>
      </p:sp>
      <p:pic>
        <p:nvPicPr>
          <p:cNvPr id="12" name="Picture 11">
            <a:extLst>
              <a:ext uri="{FF2B5EF4-FFF2-40B4-BE49-F238E27FC236}">
                <a16:creationId xmlns:a16="http://schemas.microsoft.com/office/drawing/2014/main" id="{E40C993A-1747-83BF-1E0D-7D710014F417}"/>
              </a:ext>
            </a:extLst>
          </p:cNvPr>
          <p:cNvPicPr>
            <a:picLocks noChangeAspect="1"/>
          </p:cNvPicPr>
          <p:nvPr/>
        </p:nvPicPr>
        <p:blipFill rotWithShape="1">
          <a:blip r:embed="rId4">
            <a:extLst>
              <a:ext uri="{28A0092B-C50C-407E-A947-70E740481C1C}">
                <a14:useLocalDpi xmlns:a14="http://schemas.microsoft.com/office/drawing/2010/main" val="0"/>
              </a:ext>
            </a:extLst>
          </a:blip>
          <a:srcRect l="8871"/>
          <a:stretch/>
        </p:blipFill>
        <p:spPr>
          <a:xfrm>
            <a:off x="2910380" y="1565143"/>
            <a:ext cx="1832096" cy="2010431"/>
          </a:xfrm>
          <a:prstGeom prst="rect">
            <a:avLst/>
          </a:prstGeom>
        </p:spPr>
      </p:pic>
      <p:pic>
        <p:nvPicPr>
          <p:cNvPr id="14" name="Picture 13">
            <a:extLst>
              <a:ext uri="{FF2B5EF4-FFF2-40B4-BE49-F238E27FC236}">
                <a16:creationId xmlns:a16="http://schemas.microsoft.com/office/drawing/2014/main" id="{171085AD-C758-4402-8DC3-F280F518AC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1219" y="1565143"/>
            <a:ext cx="1606879" cy="2008053"/>
          </a:xfrm>
          <a:prstGeom prst="rect">
            <a:avLst/>
          </a:prstGeom>
        </p:spPr>
      </p:pic>
      <p:pic>
        <p:nvPicPr>
          <p:cNvPr id="17" name="Picture 16" descr="A close-up of a person smiling&#10;&#10;Description automatically generated">
            <a:extLst>
              <a:ext uri="{FF2B5EF4-FFF2-40B4-BE49-F238E27FC236}">
                <a16:creationId xmlns:a16="http://schemas.microsoft.com/office/drawing/2014/main" id="{6E81E33F-DB01-D108-9F46-27558711D808}"/>
              </a:ext>
            </a:extLst>
          </p:cNvPr>
          <p:cNvPicPr>
            <a:picLocks noChangeAspect="1"/>
          </p:cNvPicPr>
          <p:nvPr/>
        </p:nvPicPr>
        <p:blipFill rotWithShape="1">
          <a:blip r:embed="rId6">
            <a:extLst>
              <a:ext uri="{28A0092B-C50C-407E-A947-70E740481C1C}">
                <a14:useLocalDpi xmlns:a14="http://schemas.microsoft.com/office/drawing/2010/main" val="0"/>
              </a:ext>
            </a:extLst>
          </a:blip>
          <a:srcRect t="5079"/>
          <a:stretch/>
        </p:blipFill>
        <p:spPr>
          <a:xfrm>
            <a:off x="8675620" y="1550870"/>
            <a:ext cx="1395137" cy="1987053"/>
          </a:xfrm>
          <a:prstGeom prst="rect">
            <a:avLst/>
          </a:prstGeom>
        </p:spPr>
      </p:pic>
    </p:spTree>
    <p:extLst>
      <p:ext uri="{BB962C8B-B14F-4D97-AF65-F5344CB8AC3E}">
        <p14:creationId xmlns:p14="http://schemas.microsoft.com/office/powerpoint/2010/main" val="3653955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BD2-D40A-9A62-EFA8-534A4D0D9D63}"/>
              </a:ext>
            </a:extLst>
          </p:cNvPr>
          <p:cNvSpPr>
            <a:spLocks noGrp="1"/>
          </p:cNvSpPr>
          <p:nvPr>
            <p:ph type="title"/>
          </p:nvPr>
        </p:nvSpPr>
        <p:spPr/>
        <p:txBody>
          <a:bodyPr/>
          <a:lstStyle/>
          <a:p>
            <a:r>
              <a:rPr lang="en-US" dirty="0"/>
              <a:t>Project Overview: Why Urinary Catheter Safety Needs to be a Priority Now</a:t>
            </a:r>
          </a:p>
        </p:txBody>
      </p:sp>
      <p:sp>
        <p:nvSpPr>
          <p:cNvPr id="3" name="Content Placeholder 2">
            <a:extLst>
              <a:ext uri="{FF2B5EF4-FFF2-40B4-BE49-F238E27FC236}">
                <a16:creationId xmlns:a16="http://schemas.microsoft.com/office/drawing/2014/main" id="{68F831DF-795A-D54E-B896-462364F94683}"/>
              </a:ext>
            </a:extLst>
          </p:cNvPr>
          <p:cNvSpPr>
            <a:spLocks noGrp="1"/>
          </p:cNvSpPr>
          <p:nvPr>
            <p:ph idx="1"/>
          </p:nvPr>
        </p:nvSpPr>
        <p:spPr>
          <a:xfrm>
            <a:off x="677334" y="2160590"/>
            <a:ext cx="9685865" cy="3880773"/>
          </a:xfrm>
        </p:spPr>
        <p:txBody>
          <a:bodyPr>
            <a:normAutofit/>
          </a:bodyPr>
          <a:lstStyle/>
          <a:p>
            <a:pPr marL="457200" lvl="0" indent="-336867" algn="l" rtl="0">
              <a:spcBef>
                <a:spcPts val="0"/>
              </a:spcBef>
              <a:spcAft>
                <a:spcPts val="0"/>
              </a:spcAft>
              <a:buSzPct val="100000"/>
              <a:buChar char="●"/>
            </a:pPr>
            <a:r>
              <a:rPr lang="en-US" sz="2000" dirty="0">
                <a:solidFill>
                  <a:srgbClr val="2178B6"/>
                </a:solidFill>
              </a:rPr>
              <a:t>Urinary catheter-associated injury is </a:t>
            </a:r>
            <a:r>
              <a:rPr lang="en-US" sz="2000" u="sng" dirty="0">
                <a:solidFill>
                  <a:srgbClr val="2178B6"/>
                </a:solidFill>
              </a:rPr>
              <a:t>not minor</a:t>
            </a:r>
          </a:p>
          <a:p>
            <a:pPr marL="120333" lvl="0" indent="0" algn="l" rtl="0">
              <a:spcBef>
                <a:spcPts val="0"/>
              </a:spcBef>
              <a:spcAft>
                <a:spcPts val="0"/>
              </a:spcAft>
              <a:buSzPct val="100000"/>
              <a:buNone/>
            </a:pPr>
            <a:endParaRPr lang="en-US" sz="2000" u="sng" dirty="0">
              <a:solidFill>
                <a:srgbClr val="2178B6"/>
              </a:solidFill>
            </a:endParaRPr>
          </a:p>
          <a:p>
            <a:pPr marL="457200" lvl="0" indent="-336867" algn="l" rtl="0">
              <a:spcBef>
                <a:spcPts val="0"/>
              </a:spcBef>
              <a:spcAft>
                <a:spcPts val="0"/>
              </a:spcAft>
              <a:buSzPct val="100000"/>
              <a:buChar char="●"/>
            </a:pPr>
            <a:r>
              <a:rPr lang="en-US" sz="2000" dirty="0">
                <a:solidFill>
                  <a:srgbClr val="2178B6"/>
                </a:solidFill>
              </a:rPr>
              <a:t>Urinary catheter-associated complications and urethral injuries are </a:t>
            </a:r>
            <a:r>
              <a:rPr lang="en-US" sz="2000" u="sng" dirty="0">
                <a:solidFill>
                  <a:srgbClr val="2178B6"/>
                </a:solidFill>
              </a:rPr>
              <a:t>preventable and costly</a:t>
            </a:r>
            <a:r>
              <a:rPr lang="en-US" sz="2000" dirty="0">
                <a:solidFill>
                  <a:srgbClr val="2178B6"/>
                </a:solidFill>
              </a:rPr>
              <a:t> </a:t>
            </a:r>
          </a:p>
          <a:p>
            <a:pPr marL="120333" lvl="0" indent="0" algn="l" rtl="0">
              <a:spcBef>
                <a:spcPts val="0"/>
              </a:spcBef>
              <a:spcAft>
                <a:spcPts val="0"/>
              </a:spcAft>
              <a:buSzPct val="100000"/>
              <a:buNone/>
            </a:pPr>
            <a:endParaRPr lang="en-US" sz="2000" dirty="0">
              <a:solidFill>
                <a:srgbClr val="2178B6"/>
              </a:solidFill>
            </a:endParaRPr>
          </a:p>
          <a:p>
            <a:pPr marL="457200" lvl="0" indent="-336867" algn="l" rtl="0">
              <a:spcBef>
                <a:spcPts val="0"/>
              </a:spcBef>
              <a:spcAft>
                <a:spcPts val="0"/>
              </a:spcAft>
              <a:buSzPct val="100000"/>
              <a:buChar char="●"/>
            </a:pPr>
            <a:r>
              <a:rPr lang="en-US" sz="2000" dirty="0">
                <a:solidFill>
                  <a:srgbClr val="2178B6"/>
                </a:solidFill>
                <a:highlight>
                  <a:srgbClr val="FFFFFF"/>
                </a:highlight>
              </a:rPr>
              <a:t>Safer and more appropriate urinary catheter use can occur with the implementation of </a:t>
            </a:r>
            <a:r>
              <a:rPr lang="en-US" sz="2000" u="sng" dirty="0">
                <a:solidFill>
                  <a:srgbClr val="2178B6"/>
                </a:solidFill>
                <a:highlight>
                  <a:srgbClr val="FFFFFF"/>
                </a:highlight>
              </a:rPr>
              <a:t>low-cost evidenced-based strategies</a:t>
            </a:r>
            <a:r>
              <a:rPr lang="en-US" sz="2000" dirty="0">
                <a:solidFill>
                  <a:srgbClr val="2178B6"/>
                </a:solidFill>
                <a:highlight>
                  <a:srgbClr val="FFFFFF"/>
                </a:highlight>
              </a:rPr>
              <a:t> to:</a:t>
            </a:r>
          </a:p>
          <a:p>
            <a:pPr marL="1257300" lvl="0" indent="-336867" algn="l" rtl="0">
              <a:spcBef>
                <a:spcPts val="0"/>
              </a:spcBef>
              <a:spcAft>
                <a:spcPts val="0"/>
              </a:spcAft>
              <a:buClr>
                <a:srgbClr val="4285F4"/>
              </a:buClr>
              <a:buSzPct val="100000"/>
              <a:buAutoNum type="arabicParenBoth"/>
            </a:pPr>
            <a:r>
              <a:rPr lang="en-US" sz="2000" u="sng" dirty="0">
                <a:solidFill>
                  <a:srgbClr val="2178B6"/>
                </a:solidFill>
                <a:highlight>
                  <a:srgbClr val="FFFFFF"/>
                </a:highlight>
              </a:rPr>
              <a:t>Avoid unnecessary catheterization</a:t>
            </a:r>
          </a:p>
          <a:p>
            <a:pPr marL="1257300" lvl="0" indent="-336867" algn="l" rtl="0">
              <a:spcBef>
                <a:spcPts val="0"/>
              </a:spcBef>
              <a:spcAft>
                <a:spcPts val="0"/>
              </a:spcAft>
              <a:buClr>
                <a:srgbClr val="4285F4"/>
              </a:buClr>
              <a:buSzPct val="100000"/>
              <a:buAutoNum type="arabicParenBoth"/>
            </a:pPr>
            <a:r>
              <a:rPr lang="en-US" sz="2000" u="sng" dirty="0">
                <a:solidFill>
                  <a:srgbClr val="2178B6"/>
                </a:solidFill>
                <a:highlight>
                  <a:schemeClr val="lt1"/>
                </a:highlight>
              </a:rPr>
              <a:t>Standardize management of post-operative urinary retention (POUR)</a:t>
            </a:r>
          </a:p>
          <a:p>
            <a:pPr marL="1257300" lvl="0" indent="-336867" algn="l" rtl="0">
              <a:spcBef>
                <a:spcPts val="0"/>
              </a:spcBef>
              <a:spcAft>
                <a:spcPts val="0"/>
              </a:spcAft>
              <a:buClr>
                <a:srgbClr val="4285F4"/>
              </a:buClr>
              <a:buSzPct val="100000"/>
              <a:buAutoNum type="arabicParenBoth"/>
            </a:pPr>
            <a:r>
              <a:rPr lang="en-US" sz="2000" u="sng" dirty="0">
                <a:solidFill>
                  <a:srgbClr val="2178B6"/>
                </a:solidFill>
                <a:highlight>
                  <a:srgbClr val="FFFFFF"/>
                </a:highlight>
              </a:rPr>
              <a:t>Ensure safer insertion</a:t>
            </a:r>
          </a:p>
          <a:p>
            <a:endParaRPr lang="en-US" dirty="0"/>
          </a:p>
        </p:txBody>
      </p:sp>
    </p:spTree>
    <p:extLst>
      <p:ext uri="{BB962C8B-B14F-4D97-AF65-F5344CB8AC3E}">
        <p14:creationId xmlns:p14="http://schemas.microsoft.com/office/powerpoint/2010/main" val="152987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4BD2-D40A-9A62-EFA8-534A4D0D9D63}"/>
              </a:ext>
            </a:extLst>
          </p:cNvPr>
          <p:cNvSpPr>
            <a:spLocks noGrp="1"/>
          </p:cNvSpPr>
          <p:nvPr>
            <p:ph type="title"/>
          </p:nvPr>
        </p:nvSpPr>
        <p:spPr>
          <a:xfrm>
            <a:off x="677334" y="609600"/>
            <a:ext cx="10054833" cy="1320800"/>
          </a:xfrm>
        </p:spPr>
        <p:txBody>
          <a:bodyPr/>
          <a:lstStyle/>
          <a:p>
            <a:r>
              <a:rPr lang="en-US" dirty="0"/>
              <a:t>Project Goals</a:t>
            </a:r>
          </a:p>
        </p:txBody>
      </p:sp>
      <p:sp>
        <p:nvSpPr>
          <p:cNvPr id="6" name="Google Shape;233;p28">
            <a:extLst>
              <a:ext uri="{FF2B5EF4-FFF2-40B4-BE49-F238E27FC236}">
                <a16:creationId xmlns:a16="http://schemas.microsoft.com/office/drawing/2014/main" id="{1D3A4BF0-6C00-C331-FED5-CF0650E39ED5}"/>
              </a:ext>
            </a:extLst>
          </p:cNvPr>
          <p:cNvSpPr txBox="1">
            <a:spLocks/>
          </p:cNvSpPr>
          <p:nvPr/>
        </p:nvSpPr>
        <p:spPr>
          <a:xfrm>
            <a:off x="683966" y="1968938"/>
            <a:ext cx="2411700" cy="3646800"/>
          </a:xfrm>
          <a:prstGeom prst="rect">
            <a:avLst/>
          </a:prstGeom>
        </p:spPr>
        <p:txBody>
          <a:bodyPr spcFirstLastPara="1" vert="horz" wrap="square" lIns="91425" tIns="91425" rIns="91425" bIns="91425" rtlCol="0" anchor="t" anchorCtr="0">
            <a:noAutofit/>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2000" b="1" dirty="0">
                <a:solidFill>
                  <a:schemeClr val="accent1"/>
                </a:solidFill>
              </a:rPr>
              <a:t>Goal #1 </a:t>
            </a:r>
          </a:p>
          <a:p>
            <a:pPr marL="0" indent="0">
              <a:spcBef>
                <a:spcPts val="1200"/>
              </a:spcBef>
              <a:buFont typeface="Wingdings 3" charset="2"/>
              <a:buNone/>
            </a:pPr>
            <a:r>
              <a:rPr lang="en-US" sz="2000" b="1" dirty="0">
                <a:solidFill>
                  <a:schemeClr val="accent1"/>
                </a:solidFill>
              </a:rPr>
              <a:t>Avoid unnecessary catheterization </a:t>
            </a:r>
          </a:p>
          <a:p>
            <a:pPr marL="457200" indent="-301625">
              <a:lnSpc>
                <a:spcPct val="150000"/>
              </a:lnSpc>
              <a:spcBef>
                <a:spcPts val="1200"/>
              </a:spcBef>
              <a:buClr>
                <a:schemeClr val="dk1"/>
              </a:buClr>
              <a:buSzPts val="1150"/>
              <a:buFont typeface="Wingdings 3" charset="2"/>
              <a:buChar char="➔"/>
            </a:pPr>
            <a:r>
              <a:rPr lang="en-US" sz="2000" dirty="0">
                <a:solidFill>
                  <a:schemeClr val="dk1"/>
                </a:solidFill>
              </a:rPr>
              <a:t>Decrease use of unnecessary catheters during surgery</a:t>
            </a:r>
          </a:p>
          <a:p>
            <a:pPr marL="457200" indent="0">
              <a:lnSpc>
                <a:spcPct val="150000"/>
              </a:lnSpc>
              <a:spcBef>
                <a:spcPts val="1200"/>
              </a:spcBef>
              <a:buFont typeface="Wingdings 3" charset="2"/>
              <a:buNone/>
            </a:pPr>
            <a:endParaRPr lang="en-US" sz="1004" dirty="0">
              <a:solidFill>
                <a:schemeClr val="dk1"/>
              </a:solidFill>
            </a:endParaRPr>
          </a:p>
          <a:p>
            <a:pPr marL="0" indent="0">
              <a:spcBef>
                <a:spcPts val="1200"/>
              </a:spcBef>
              <a:buFont typeface="Wingdings 3" charset="2"/>
              <a:buNone/>
            </a:pPr>
            <a:endParaRPr lang="en-US" dirty="0"/>
          </a:p>
          <a:p>
            <a:pPr marL="0" indent="0">
              <a:spcBef>
                <a:spcPts val="1200"/>
              </a:spcBef>
              <a:spcAft>
                <a:spcPts val="1200"/>
              </a:spcAft>
              <a:buFont typeface="Wingdings 3" charset="2"/>
              <a:buNone/>
            </a:pPr>
            <a:endParaRPr lang="en-US" dirty="0"/>
          </a:p>
        </p:txBody>
      </p:sp>
      <p:sp>
        <p:nvSpPr>
          <p:cNvPr id="7" name="Google Shape;234;p28">
            <a:extLst>
              <a:ext uri="{FF2B5EF4-FFF2-40B4-BE49-F238E27FC236}">
                <a16:creationId xmlns:a16="http://schemas.microsoft.com/office/drawing/2014/main" id="{36B08497-2B87-2053-D43A-829D72E507BE}"/>
              </a:ext>
            </a:extLst>
          </p:cNvPr>
          <p:cNvSpPr txBox="1">
            <a:spLocks/>
          </p:cNvSpPr>
          <p:nvPr/>
        </p:nvSpPr>
        <p:spPr>
          <a:xfrm>
            <a:off x="7493875" y="1926159"/>
            <a:ext cx="3866245" cy="3416400"/>
          </a:xfrm>
          <a:prstGeom prst="rect">
            <a:avLst/>
          </a:prstGeom>
        </p:spPr>
        <p:txBody>
          <a:bodyPr spcFirstLastPara="1" wrap="square" lIns="91425" tIns="91425" rIns="91425" bIns="91425" anchor="t" anchorCtr="0">
            <a:noAutofit/>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2000" b="1" dirty="0">
                <a:solidFill>
                  <a:schemeClr val="accent1"/>
                </a:solidFill>
              </a:rPr>
              <a:t>Goal #3 </a:t>
            </a:r>
          </a:p>
          <a:p>
            <a:pPr marL="0" indent="0">
              <a:spcBef>
                <a:spcPts val="1200"/>
              </a:spcBef>
              <a:buFont typeface="Wingdings 3" charset="2"/>
              <a:buNone/>
            </a:pPr>
            <a:r>
              <a:rPr lang="en-US" sz="2000" b="1" dirty="0">
                <a:solidFill>
                  <a:schemeClr val="accent1"/>
                </a:solidFill>
              </a:rPr>
              <a:t>Ensure safer insertion</a:t>
            </a:r>
          </a:p>
          <a:p>
            <a:pPr marL="457200" indent="-298450">
              <a:lnSpc>
                <a:spcPct val="150000"/>
              </a:lnSpc>
              <a:spcBef>
                <a:spcPts val="1200"/>
              </a:spcBef>
              <a:buClr>
                <a:schemeClr val="dk1"/>
              </a:buClr>
              <a:buSzPts val="1100"/>
              <a:buFont typeface="Wingdings 3" charset="2"/>
              <a:buChar char="➔"/>
            </a:pPr>
            <a:r>
              <a:rPr lang="en-US" sz="2000" dirty="0">
                <a:solidFill>
                  <a:schemeClr val="dk1"/>
                </a:solidFill>
              </a:rPr>
              <a:t>Increase refresher and new employee training for safer catheter insertion</a:t>
            </a:r>
          </a:p>
          <a:p>
            <a:pPr marL="457200" indent="-298450">
              <a:lnSpc>
                <a:spcPct val="150000"/>
              </a:lnSpc>
              <a:spcBef>
                <a:spcPts val="0"/>
              </a:spcBef>
              <a:buClr>
                <a:schemeClr val="dk1"/>
              </a:buClr>
              <a:buSzPts val="1100"/>
              <a:buFont typeface="Wingdings 3" charset="2"/>
              <a:buChar char="➔"/>
            </a:pPr>
            <a:r>
              <a:rPr lang="en-US" sz="2000" dirty="0">
                <a:solidFill>
                  <a:schemeClr val="dk1"/>
                </a:solidFill>
              </a:rPr>
              <a:t>Ensure necessary equipment and resources (Difficult Catheter Care kit) </a:t>
            </a:r>
          </a:p>
          <a:p>
            <a:pPr marL="457200" indent="0">
              <a:lnSpc>
                <a:spcPct val="150000"/>
              </a:lnSpc>
              <a:spcBef>
                <a:spcPts val="1200"/>
              </a:spcBef>
              <a:buFont typeface="Wingdings 3" charset="2"/>
              <a:buNone/>
            </a:pPr>
            <a:endParaRPr lang="en-US" sz="1100" dirty="0">
              <a:solidFill>
                <a:schemeClr val="dk1"/>
              </a:solidFill>
            </a:endParaRPr>
          </a:p>
          <a:p>
            <a:pPr marL="0" indent="0">
              <a:spcBef>
                <a:spcPts val="1200"/>
              </a:spcBef>
              <a:spcAft>
                <a:spcPts val="1200"/>
              </a:spcAft>
              <a:buFont typeface="Wingdings 3" charset="2"/>
              <a:buNone/>
            </a:pPr>
            <a:endParaRPr lang="en-US" sz="1100" dirty="0"/>
          </a:p>
        </p:txBody>
      </p:sp>
      <p:sp>
        <p:nvSpPr>
          <p:cNvPr id="8" name="Google Shape;237;p28">
            <a:extLst>
              <a:ext uri="{FF2B5EF4-FFF2-40B4-BE49-F238E27FC236}">
                <a16:creationId xmlns:a16="http://schemas.microsoft.com/office/drawing/2014/main" id="{461197BF-DE8A-0248-7D6A-F097BC340274}"/>
              </a:ext>
            </a:extLst>
          </p:cNvPr>
          <p:cNvSpPr txBox="1">
            <a:spLocks/>
          </p:cNvSpPr>
          <p:nvPr/>
        </p:nvSpPr>
        <p:spPr>
          <a:xfrm>
            <a:off x="3330313" y="1930400"/>
            <a:ext cx="3864657" cy="3416400"/>
          </a:xfrm>
          <a:prstGeom prst="rect">
            <a:avLst/>
          </a:prstGeom>
        </p:spPr>
        <p:txBody>
          <a:bodyPr spcFirstLastPara="1" wrap="square" lIns="91425" tIns="91425" rIns="91425" bIns="91425" anchor="t" anchorCtr="0">
            <a:noAutofit/>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Font typeface="Wingdings 3" charset="2"/>
              <a:buNone/>
            </a:pPr>
            <a:r>
              <a:rPr lang="en-US" sz="2000" b="1" dirty="0">
                <a:solidFill>
                  <a:schemeClr val="accent1"/>
                </a:solidFill>
              </a:rPr>
              <a:t>Goal #2 </a:t>
            </a:r>
          </a:p>
          <a:p>
            <a:pPr marL="0" indent="0">
              <a:spcBef>
                <a:spcPts val="1200"/>
              </a:spcBef>
              <a:buFont typeface="Wingdings 3" charset="2"/>
              <a:buNone/>
            </a:pPr>
            <a:r>
              <a:rPr lang="en-US" sz="2000" b="1" dirty="0">
                <a:solidFill>
                  <a:schemeClr val="accent1"/>
                </a:solidFill>
              </a:rPr>
              <a:t>Standardize management of Post-op Urinary Retention</a:t>
            </a:r>
          </a:p>
          <a:p>
            <a:pPr marL="457200" indent="-298450">
              <a:lnSpc>
                <a:spcPct val="150000"/>
              </a:lnSpc>
              <a:spcBef>
                <a:spcPts val="1200"/>
              </a:spcBef>
              <a:buClr>
                <a:schemeClr val="dk1"/>
              </a:buClr>
              <a:buSzPts val="1100"/>
              <a:buFont typeface="Wingdings 3" charset="2"/>
              <a:buChar char="➔"/>
            </a:pPr>
            <a:r>
              <a:rPr lang="en-US" sz="2000" dirty="0">
                <a:solidFill>
                  <a:schemeClr val="dk1"/>
                </a:solidFill>
              </a:rPr>
              <a:t>Implement standardized management of Post-op Urinary Retention </a:t>
            </a:r>
          </a:p>
          <a:p>
            <a:pPr marL="457200" indent="-298450">
              <a:lnSpc>
                <a:spcPct val="150000"/>
              </a:lnSpc>
              <a:spcBef>
                <a:spcPts val="0"/>
              </a:spcBef>
              <a:buClr>
                <a:schemeClr val="dk1"/>
              </a:buClr>
              <a:buSzPts val="1100"/>
              <a:buFont typeface="Wingdings 3" charset="2"/>
              <a:buChar char="➔"/>
            </a:pPr>
            <a:r>
              <a:rPr lang="en-US" sz="2000" dirty="0">
                <a:solidFill>
                  <a:schemeClr val="dk1"/>
                </a:solidFill>
              </a:rPr>
              <a:t>Ensure necessary equipment and resources (Bladder Scanners, </a:t>
            </a:r>
            <a:r>
              <a:rPr lang="en-US" sz="2000" dirty="0" err="1">
                <a:solidFill>
                  <a:schemeClr val="dk1"/>
                </a:solidFill>
              </a:rPr>
              <a:t>Coudes</a:t>
            </a:r>
            <a:r>
              <a:rPr lang="en-US" sz="2000" dirty="0">
                <a:solidFill>
                  <a:schemeClr val="dk1"/>
                </a:solidFill>
              </a:rPr>
              <a:t>) </a:t>
            </a:r>
          </a:p>
          <a:p>
            <a:pPr marL="457200" indent="0">
              <a:lnSpc>
                <a:spcPct val="150000"/>
              </a:lnSpc>
              <a:spcBef>
                <a:spcPts val="1200"/>
              </a:spcBef>
              <a:buFont typeface="Wingdings 3" charset="2"/>
              <a:buNone/>
            </a:pPr>
            <a:endParaRPr lang="en-US" sz="1900" dirty="0">
              <a:solidFill>
                <a:schemeClr val="dk1"/>
              </a:solidFill>
            </a:endParaRPr>
          </a:p>
          <a:p>
            <a:pPr marL="0" indent="0">
              <a:spcBef>
                <a:spcPts val="1200"/>
              </a:spcBef>
              <a:spcAft>
                <a:spcPts val="1200"/>
              </a:spcAft>
              <a:buFont typeface="Wingdings 3" charset="2"/>
              <a:buNone/>
            </a:pPr>
            <a:endParaRPr lang="en-US" dirty="0"/>
          </a:p>
        </p:txBody>
      </p:sp>
      <p:cxnSp>
        <p:nvCxnSpPr>
          <p:cNvPr id="10" name="Straight Connector 9">
            <a:extLst>
              <a:ext uri="{FF2B5EF4-FFF2-40B4-BE49-F238E27FC236}">
                <a16:creationId xmlns:a16="http://schemas.microsoft.com/office/drawing/2014/main" id="{BEED7EE5-8622-3C70-0FBF-934F6E0B1C08}"/>
              </a:ext>
            </a:extLst>
          </p:cNvPr>
          <p:cNvCxnSpPr/>
          <p:nvPr/>
        </p:nvCxnSpPr>
        <p:spPr>
          <a:xfrm>
            <a:off x="3182977" y="1968938"/>
            <a:ext cx="0" cy="36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385960-6126-950E-D3F4-C2279163DE2C}"/>
              </a:ext>
            </a:extLst>
          </p:cNvPr>
          <p:cNvCxnSpPr/>
          <p:nvPr/>
        </p:nvCxnSpPr>
        <p:spPr>
          <a:xfrm>
            <a:off x="7282284" y="1968938"/>
            <a:ext cx="0" cy="36698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16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9BAB528-68AE-9EE2-E7BA-2490E42087E1}"/>
              </a:ext>
            </a:extLst>
          </p:cNvPr>
          <p:cNvSpPr/>
          <p:nvPr/>
        </p:nvSpPr>
        <p:spPr>
          <a:xfrm>
            <a:off x="800623" y="4910771"/>
            <a:ext cx="1654899" cy="72946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9B4D9D9-D09F-9C56-831E-F8E3B4A9D1A4}"/>
              </a:ext>
            </a:extLst>
          </p:cNvPr>
          <p:cNvSpPr/>
          <p:nvPr/>
        </p:nvSpPr>
        <p:spPr>
          <a:xfrm>
            <a:off x="800623" y="3764576"/>
            <a:ext cx="1654899" cy="72946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D01E80E-E913-2ED2-FCEE-37B52FC57555}"/>
              </a:ext>
            </a:extLst>
          </p:cNvPr>
          <p:cNvSpPr/>
          <p:nvPr/>
        </p:nvSpPr>
        <p:spPr>
          <a:xfrm>
            <a:off x="800623" y="2632879"/>
            <a:ext cx="1654899" cy="72946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F1AF376-A4A0-7F63-B42B-C39A686861F3}"/>
              </a:ext>
            </a:extLst>
          </p:cNvPr>
          <p:cNvSpPr/>
          <p:nvPr/>
        </p:nvSpPr>
        <p:spPr>
          <a:xfrm>
            <a:off x="800624" y="1530848"/>
            <a:ext cx="1654899" cy="72946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4E28D-C23B-85BA-816B-8B1586552B1E}"/>
              </a:ext>
            </a:extLst>
          </p:cNvPr>
          <p:cNvSpPr>
            <a:spLocks noGrp="1"/>
          </p:cNvSpPr>
          <p:nvPr>
            <p:ph type="title"/>
          </p:nvPr>
        </p:nvSpPr>
        <p:spPr/>
        <p:txBody>
          <a:bodyPr/>
          <a:lstStyle/>
          <a:p>
            <a:r>
              <a:rPr lang="en-US" dirty="0"/>
              <a:t>Implementing SUCCESS at Your Hospital</a:t>
            </a:r>
          </a:p>
        </p:txBody>
      </p:sp>
      <p:sp>
        <p:nvSpPr>
          <p:cNvPr id="3" name="Content Placeholder 2">
            <a:extLst>
              <a:ext uri="{FF2B5EF4-FFF2-40B4-BE49-F238E27FC236}">
                <a16:creationId xmlns:a16="http://schemas.microsoft.com/office/drawing/2014/main" id="{9FDA0526-7743-00CC-37A0-813BDAE69A0E}"/>
              </a:ext>
            </a:extLst>
          </p:cNvPr>
          <p:cNvSpPr>
            <a:spLocks noGrp="1"/>
          </p:cNvSpPr>
          <p:nvPr>
            <p:ph idx="1"/>
          </p:nvPr>
        </p:nvSpPr>
        <p:spPr>
          <a:xfrm>
            <a:off x="951315" y="1597586"/>
            <a:ext cx="10809174" cy="3880773"/>
          </a:xfrm>
        </p:spPr>
        <p:txBody>
          <a:bodyPr>
            <a:noAutofit/>
          </a:bodyPr>
          <a:lstStyle/>
          <a:p>
            <a:pPr marL="0" indent="0">
              <a:spcBef>
                <a:spcPts val="200"/>
              </a:spcBef>
              <a:spcAft>
                <a:spcPts val="200"/>
              </a:spcAft>
              <a:buNone/>
            </a:pPr>
            <a:r>
              <a:rPr lang="en-US" sz="2800" b="1" dirty="0"/>
              <a:t>Step 1: 		Prepare your hospital</a:t>
            </a:r>
          </a:p>
          <a:p>
            <a:pPr marL="457188" lvl="1" indent="0">
              <a:spcBef>
                <a:spcPts val="200"/>
              </a:spcBef>
              <a:spcAft>
                <a:spcPts val="2000"/>
              </a:spcAft>
              <a:buNone/>
            </a:pPr>
            <a:r>
              <a:rPr lang="en-US" sz="2400" dirty="0"/>
              <a:t>			Multidisciplinary meeting with key stakeholders by March 31 </a:t>
            </a:r>
          </a:p>
          <a:p>
            <a:pPr marL="0" indent="0">
              <a:spcBef>
                <a:spcPts val="200"/>
              </a:spcBef>
              <a:spcAft>
                <a:spcPts val="200"/>
              </a:spcAft>
              <a:buNone/>
            </a:pPr>
            <a:r>
              <a:rPr lang="en-US" sz="2800" b="1" dirty="0"/>
              <a:t>Step 2: 		Make a Plan</a:t>
            </a:r>
          </a:p>
          <a:p>
            <a:pPr marL="457188" lvl="1" indent="0">
              <a:spcBef>
                <a:spcPts val="200"/>
              </a:spcBef>
              <a:spcAft>
                <a:spcPts val="2000"/>
              </a:spcAft>
              <a:buNone/>
            </a:pPr>
            <a:r>
              <a:rPr lang="en-US" sz="2400" dirty="0"/>
              <a:t>			Complete the Urinary Catheter Guide to Patient Safety (GPS)</a:t>
            </a:r>
            <a:endParaRPr lang="en-US" sz="2400" b="1" dirty="0"/>
          </a:p>
          <a:p>
            <a:pPr marL="9525" lvl="1" indent="0">
              <a:spcBef>
                <a:spcPts val="200"/>
              </a:spcBef>
              <a:spcAft>
                <a:spcPts val="2000"/>
              </a:spcAft>
              <a:buNone/>
            </a:pPr>
            <a:r>
              <a:rPr lang="en-US" sz="2800" b="1" dirty="0"/>
              <a:t>Step 3: 		Implement the SUCCESS Toolkit </a:t>
            </a:r>
            <a:r>
              <a:rPr lang="en-US" sz="2400" dirty="0"/>
              <a:t>(Tailor the Urinary 						Catheter Pathway Template to describe your process) </a:t>
            </a:r>
          </a:p>
          <a:p>
            <a:pPr marL="0" indent="0">
              <a:spcBef>
                <a:spcPts val="200"/>
              </a:spcBef>
              <a:spcAft>
                <a:spcPts val="200"/>
              </a:spcAft>
              <a:buNone/>
            </a:pPr>
            <a:r>
              <a:rPr lang="en-US" sz="2800" b="1" dirty="0"/>
              <a:t>Step 4: 		Evaluate</a:t>
            </a:r>
          </a:p>
        </p:txBody>
      </p:sp>
    </p:spTree>
    <p:extLst>
      <p:ext uri="{BB962C8B-B14F-4D97-AF65-F5344CB8AC3E}">
        <p14:creationId xmlns:p14="http://schemas.microsoft.com/office/powerpoint/2010/main" val="36567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AFF6-2D29-71D3-646E-A13D72E6AD1C}"/>
              </a:ext>
            </a:extLst>
          </p:cNvPr>
          <p:cNvSpPr>
            <a:spLocks noGrp="1"/>
          </p:cNvSpPr>
          <p:nvPr>
            <p:ph type="title"/>
          </p:nvPr>
        </p:nvSpPr>
        <p:spPr/>
        <p:txBody>
          <a:bodyPr/>
          <a:lstStyle/>
          <a:p>
            <a:r>
              <a:rPr lang="en-US" dirty="0"/>
              <a:t>SUCCESS Webpage: </a:t>
            </a:r>
            <a:r>
              <a:rPr lang="en-US" sz="3600" dirty="0">
                <a:hlinkClick r:id="rId2"/>
              </a:rPr>
              <a:t>https://msqc.org/success/</a:t>
            </a:r>
            <a:r>
              <a:rPr lang="en-US" dirty="0"/>
              <a:t> </a:t>
            </a:r>
          </a:p>
        </p:txBody>
      </p:sp>
      <p:sp>
        <p:nvSpPr>
          <p:cNvPr id="3" name="Content Placeholder 2">
            <a:extLst>
              <a:ext uri="{FF2B5EF4-FFF2-40B4-BE49-F238E27FC236}">
                <a16:creationId xmlns:a16="http://schemas.microsoft.com/office/drawing/2014/main" id="{2745EFAD-009E-172A-F60C-69F96EA87870}"/>
              </a:ext>
            </a:extLst>
          </p:cNvPr>
          <p:cNvSpPr>
            <a:spLocks noGrp="1"/>
          </p:cNvSpPr>
          <p:nvPr>
            <p:ph idx="1"/>
          </p:nvPr>
        </p:nvSpPr>
        <p:spPr>
          <a:xfrm>
            <a:off x="677336" y="2160590"/>
            <a:ext cx="3509654" cy="3880773"/>
          </a:xfrm>
        </p:spPr>
        <p:txBody>
          <a:bodyPr>
            <a:normAutofit/>
          </a:bodyPr>
          <a:lstStyle/>
          <a:p>
            <a:r>
              <a:rPr lang="en-US" sz="2000" dirty="0"/>
              <a:t>All project materials can be found on the SUCCESS Webpage, including printable Toolkit resources</a:t>
            </a:r>
          </a:p>
        </p:txBody>
      </p:sp>
      <p:pic>
        <p:nvPicPr>
          <p:cNvPr id="5" name="Picture 4" descr="Graphical user interface&#10;&#10;Description automatically generated">
            <a:extLst>
              <a:ext uri="{FF2B5EF4-FFF2-40B4-BE49-F238E27FC236}">
                <a16:creationId xmlns:a16="http://schemas.microsoft.com/office/drawing/2014/main" id="{DE4F7548-B8C1-F0D9-83AA-54FC17A82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510" y="2021306"/>
            <a:ext cx="5882916" cy="39815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7740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AB3B49C-DDCC-0719-42FF-F0C2FDC991D7}"/>
              </a:ext>
            </a:extLst>
          </p:cNvPr>
          <p:cNvSpPr/>
          <p:nvPr/>
        </p:nvSpPr>
        <p:spPr>
          <a:xfrm>
            <a:off x="472611" y="644727"/>
            <a:ext cx="1910993" cy="1107064"/>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991FA2-FE33-8F2C-9FDA-5940414886AA}"/>
              </a:ext>
            </a:extLst>
          </p:cNvPr>
          <p:cNvSpPr>
            <a:spLocks noGrp="1"/>
          </p:cNvSpPr>
          <p:nvPr>
            <p:ph type="title"/>
          </p:nvPr>
        </p:nvSpPr>
        <p:spPr>
          <a:xfrm>
            <a:off x="736058" y="894826"/>
            <a:ext cx="8122716" cy="808139"/>
          </a:xfrm>
        </p:spPr>
        <p:txBody>
          <a:bodyPr>
            <a:normAutofit/>
          </a:bodyPr>
          <a:lstStyle/>
          <a:p>
            <a:r>
              <a:rPr lang="en-US" dirty="0"/>
              <a:t>Step 1: Prepare Your Hospital</a:t>
            </a:r>
          </a:p>
        </p:txBody>
      </p:sp>
      <p:sp>
        <p:nvSpPr>
          <p:cNvPr id="3" name="Content Placeholder 2">
            <a:extLst>
              <a:ext uri="{FF2B5EF4-FFF2-40B4-BE49-F238E27FC236}">
                <a16:creationId xmlns:a16="http://schemas.microsoft.com/office/drawing/2014/main" id="{F053F2C5-6873-F2EF-FBEC-CB2A0F62369E}"/>
              </a:ext>
            </a:extLst>
          </p:cNvPr>
          <p:cNvSpPr>
            <a:spLocks noGrp="1"/>
          </p:cNvSpPr>
          <p:nvPr>
            <p:ph idx="1"/>
          </p:nvPr>
        </p:nvSpPr>
        <p:spPr>
          <a:xfrm>
            <a:off x="736058" y="1998676"/>
            <a:ext cx="4809065" cy="3521279"/>
          </a:xfrm>
        </p:spPr>
        <p:txBody>
          <a:bodyPr>
            <a:normAutofit/>
          </a:bodyPr>
          <a:lstStyle/>
          <a:p>
            <a:r>
              <a:rPr lang="en-US" sz="2600" dirty="0"/>
              <a:t>Orient leaders to change</a:t>
            </a:r>
          </a:p>
          <a:p>
            <a:pPr lvl="1"/>
            <a:r>
              <a:rPr lang="en-US" sz="2000" dirty="0"/>
              <a:t>The </a:t>
            </a:r>
            <a:r>
              <a:rPr lang="en-US" sz="2000" dirty="0">
                <a:solidFill>
                  <a:srgbClr val="2178B6"/>
                </a:solidFill>
              </a:rPr>
              <a:t>SUCCESS Toolkit Value Proposition</a:t>
            </a:r>
            <a:r>
              <a:rPr lang="en-US" sz="2000" baseline="30000" dirty="0">
                <a:solidFill>
                  <a:schemeClr val="accent1"/>
                </a:solidFill>
                <a:hlinkClick r:id="rId3" action="ppaction://hlinksldjump">
                  <a:extLst>
                    <a:ext uri="{A12FA001-AC4F-418D-AE19-62706E023703}">
                      <ahyp:hlinkClr xmlns:ahyp="http://schemas.microsoft.com/office/drawing/2018/hyperlinkcolor" val="tx"/>
                    </a:ext>
                  </a:extLst>
                </a:hlinkClick>
              </a:rPr>
              <a:t>1</a:t>
            </a:r>
            <a:r>
              <a:rPr lang="en-US" sz="2000" dirty="0">
                <a:solidFill>
                  <a:srgbClr val="2178B6"/>
                </a:solidFill>
              </a:rPr>
              <a:t> </a:t>
            </a:r>
            <a:r>
              <a:rPr lang="en-US" sz="2000" dirty="0"/>
              <a:t>provides statistics and stories about urinary catheter harm that are useful to engage leadership and raise awareness of the problem</a:t>
            </a:r>
          </a:p>
        </p:txBody>
      </p:sp>
      <p:pic>
        <p:nvPicPr>
          <p:cNvPr id="5" name="Picture 4">
            <a:extLst>
              <a:ext uri="{FF2B5EF4-FFF2-40B4-BE49-F238E27FC236}">
                <a16:creationId xmlns:a16="http://schemas.microsoft.com/office/drawing/2014/main" id="{0351141B-C49E-7326-11C5-CD7A69E0F1E0}"/>
              </a:ext>
            </a:extLst>
          </p:cNvPr>
          <p:cNvPicPr>
            <a:picLocks noChangeAspect="1"/>
          </p:cNvPicPr>
          <p:nvPr/>
        </p:nvPicPr>
        <p:blipFill>
          <a:blip r:embed="rId4"/>
          <a:stretch>
            <a:fillRect/>
          </a:stretch>
        </p:blipFill>
        <p:spPr>
          <a:xfrm>
            <a:off x="6025146" y="1998677"/>
            <a:ext cx="4948455" cy="2800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8211543"/>
      </p:ext>
    </p:extLst>
  </p:cSld>
  <p:clrMapOvr>
    <a:masterClrMapping/>
  </p:clrMapOvr>
</p:sld>
</file>

<file path=ppt/theme/theme1.xml><?xml version="1.0" encoding="utf-8"?>
<a:theme xmlns:a="http://schemas.openxmlformats.org/drawingml/2006/main" name="Facet">
  <a:themeElements>
    <a:clrScheme name="Custom 35">
      <a:dk1>
        <a:srgbClr val="124163"/>
      </a:dk1>
      <a:lt1>
        <a:sysClr val="window" lastClr="FFFFFF"/>
      </a:lt1>
      <a:dk2>
        <a:srgbClr val="578793"/>
      </a:dk2>
      <a:lt2>
        <a:srgbClr val="CEDBE6"/>
      </a:lt2>
      <a:accent1>
        <a:srgbClr val="124163"/>
      </a:accent1>
      <a:accent2>
        <a:srgbClr val="58B6C0"/>
      </a:accent2>
      <a:accent3>
        <a:srgbClr val="75BDA7"/>
      </a:accent3>
      <a:accent4>
        <a:srgbClr val="7A8C8E"/>
      </a:accent4>
      <a:accent5>
        <a:srgbClr val="84ACB6"/>
      </a:accent5>
      <a:accent6>
        <a:srgbClr val="1C6294"/>
      </a:accent6>
      <a:hlink>
        <a:srgbClr val="6B9F25"/>
      </a:hlink>
      <a:folHlink>
        <a:srgbClr val="FFC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SUCCESS Information briefing presentation tempate.06.13.22</Template>
  <TotalTime>958</TotalTime>
  <Words>1660</Words>
  <Application>Microsoft Macintosh PowerPoint</Application>
  <PresentationFormat>Widescreen</PresentationFormat>
  <Paragraphs>206</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Trebuchet MS</vt:lpstr>
      <vt:lpstr>Wingdings 3</vt:lpstr>
      <vt:lpstr>Facet</vt:lpstr>
      <vt:lpstr>Onboarding for Surgical Urinary Catheter Care Enhancement Safety Study (SUCCESS) </vt:lpstr>
      <vt:lpstr>Welcome SUCCESS Participants!</vt:lpstr>
      <vt:lpstr>Objectives</vt:lpstr>
      <vt:lpstr>Project Team</vt:lpstr>
      <vt:lpstr>Project Overview: Why Urinary Catheter Safety Needs to be a Priority Now</vt:lpstr>
      <vt:lpstr>Project Goals</vt:lpstr>
      <vt:lpstr>Implementing SUCCESS at Your Hospital</vt:lpstr>
      <vt:lpstr>SUCCESS Webpage: https://msqc.org/success/ </vt:lpstr>
      <vt:lpstr>Step 1: Prepare Your Hospital</vt:lpstr>
      <vt:lpstr>PowerPoint Presentation</vt:lpstr>
      <vt:lpstr>Step 2: Make a Plan</vt:lpstr>
      <vt:lpstr>Step 3: Implement the Toolkit</vt:lpstr>
      <vt:lpstr>Surgeon AND Nurse Toolkit Components</vt:lpstr>
      <vt:lpstr>Surgeon Specific Toolkit Components </vt:lpstr>
      <vt:lpstr>Nurse Specific Toolkit Components</vt:lpstr>
      <vt:lpstr>Implement the Toolkit</vt:lpstr>
      <vt:lpstr>Implement the Toolkit</vt:lpstr>
      <vt:lpstr>Implement the Toolkit</vt:lpstr>
      <vt:lpstr>Implement the Toolkit</vt:lpstr>
      <vt:lpstr>Implement the Toolkit</vt:lpstr>
      <vt:lpstr>Implement the Toolkit</vt:lpstr>
      <vt:lpstr>Implement the Toolkit</vt:lpstr>
      <vt:lpstr>Implement the Toolkit</vt:lpstr>
      <vt:lpstr>Step 4: Evaluate</vt:lpstr>
      <vt:lpstr>How Does this Connect to my MSQC QI Scorecard?</vt:lpstr>
      <vt:lpstr>Documenting your Urinary Care Pathway  (Example of Goals 2 &amp; 3) </vt:lpstr>
      <vt:lpstr>Next Steps</vt:lpstr>
      <vt:lpstr>Thank You!  Questions?</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Jordan</dc:creator>
  <cp:lastModifiedBy>Ameling, Jessica</cp:lastModifiedBy>
  <cp:revision>98</cp:revision>
  <dcterms:created xsi:type="dcterms:W3CDTF">2022-12-15T16:47:04Z</dcterms:created>
  <dcterms:modified xsi:type="dcterms:W3CDTF">2023-01-24T14:41:22Z</dcterms:modified>
</cp:coreProperties>
</file>