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256" r:id="rId3"/>
    <p:sldId id="257" r:id="rId4"/>
    <p:sldId id="261" r:id="rId5"/>
    <p:sldId id="264" r:id="rId6"/>
    <p:sldId id="278" r:id="rId7"/>
    <p:sldId id="292" r:id="rId8"/>
    <p:sldId id="287" r:id="rId9"/>
    <p:sldId id="290" r:id="rId10"/>
    <p:sldId id="266" r:id="rId11"/>
    <p:sldId id="268" r:id="rId12"/>
    <p:sldId id="281" r:id="rId13"/>
    <p:sldId id="269" r:id="rId14"/>
    <p:sldId id="272" r:id="rId15"/>
    <p:sldId id="270" r:id="rId16"/>
    <p:sldId id="282" r:id="rId17"/>
    <p:sldId id="283" r:id="rId18"/>
    <p:sldId id="284" r:id="rId19"/>
    <p:sldId id="286" r:id="rId20"/>
    <p:sldId id="274" r:id="rId21"/>
    <p:sldId id="275" r:id="rId22"/>
    <p:sldId id="277" r:id="rId23"/>
    <p:sldId id="279" r:id="rId24"/>
    <p:sldId id="267" r:id="rId25"/>
    <p:sldId id="280" r:id="rId26"/>
    <p:sldId id="288"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00FF"/>
    <a:srgbClr val="99FF99"/>
    <a:srgbClr val="99FF66"/>
    <a:srgbClr val="FF3399"/>
    <a:srgbClr val="CC0066"/>
    <a:srgbClr val="FF33CC"/>
    <a:srgbClr val="FF00FF"/>
    <a:srgbClr val="00CC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5179" autoAdjust="0"/>
  </p:normalViewPr>
  <p:slideViewPr>
    <p:cSldViewPr>
      <p:cViewPr varScale="1">
        <p:scale>
          <a:sx n="91" d="100"/>
          <a:sy n="91" d="100"/>
        </p:scale>
        <p:origin x="1704"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69A56-586F-4FBF-9456-196573A1ABD1}"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4B4B7B88-8CD0-4FB6-A74A-CDCC234DFB6A}">
      <dgm:prSet phldrT="[Text]"/>
      <dgm:spPr/>
      <dgm:t>
        <a:bodyPr/>
        <a:lstStyle/>
        <a:p>
          <a:r>
            <a:rPr lang="en-US" dirty="0"/>
            <a:t>Assessment</a:t>
          </a:r>
        </a:p>
      </dgm:t>
    </dgm:pt>
    <dgm:pt modelId="{A63471E6-AA3C-4F7C-A22E-3FD09DAA642E}" type="parTrans" cxnId="{48946B25-614C-41B2-89A9-05D14A10C993}">
      <dgm:prSet/>
      <dgm:spPr/>
      <dgm:t>
        <a:bodyPr/>
        <a:lstStyle/>
        <a:p>
          <a:endParaRPr lang="en-US"/>
        </a:p>
      </dgm:t>
    </dgm:pt>
    <dgm:pt modelId="{49DF4446-7C50-4453-A72A-01AACBC5B640}" type="sibTrans" cxnId="{48946B25-614C-41B2-89A9-05D14A10C993}">
      <dgm:prSet/>
      <dgm:spPr/>
      <dgm:t>
        <a:bodyPr/>
        <a:lstStyle/>
        <a:p>
          <a:endParaRPr lang="en-US"/>
        </a:p>
      </dgm:t>
    </dgm:pt>
    <dgm:pt modelId="{11BDD939-E36B-41B6-8070-86636DF620BD}">
      <dgm:prSet phldrT="[Text]"/>
      <dgm:spPr/>
      <dgm:t>
        <a:bodyPr/>
        <a:lstStyle/>
        <a:p>
          <a:r>
            <a:rPr lang="en-US" dirty="0"/>
            <a:t>Diagnosis</a:t>
          </a:r>
        </a:p>
      </dgm:t>
    </dgm:pt>
    <dgm:pt modelId="{2D74A21F-5A0D-47A0-8F44-DC5E1BA5DBDD}" type="parTrans" cxnId="{7F67C9D9-8D9C-41CA-B325-ABFC5963556D}">
      <dgm:prSet/>
      <dgm:spPr/>
      <dgm:t>
        <a:bodyPr/>
        <a:lstStyle/>
        <a:p>
          <a:endParaRPr lang="en-US"/>
        </a:p>
      </dgm:t>
    </dgm:pt>
    <dgm:pt modelId="{A685C16B-6C9E-4978-9FAE-5358A805436E}" type="sibTrans" cxnId="{7F67C9D9-8D9C-41CA-B325-ABFC5963556D}">
      <dgm:prSet/>
      <dgm:spPr/>
      <dgm:t>
        <a:bodyPr/>
        <a:lstStyle/>
        <a:p>
          <a:endParaRPr lang="en-US"/>
        </a:p>
      </dgm:t>
    </dgm:pt>
    <dgm:pt modelId="{F8A921E8-5118-4903-B9CE-2A82E0E619AB}">
      <dgm:prSet phldrT="[Text]"/>
      <dgm:spPr/>
      <dgm:t>
        <a:bodyPr/>
        <a:lstStyle/>
        <a:p>
          <a:r>
            <a:rPr lang="en-US" dirty="0"/>
            <a:t>Planning</a:t>
          </a:r>
        </a:p>
      </dgm:t>
    </dgm:pt>
    <dgm:pt modelId="{4848AE98-5EC0-464B-9063-1BB96B48C3DA}" type="parTrans" cxnId="{927E53AC-AFED-4D5F-893A-C3F6CD395DC3}">
      <dgm:prSet/>
      <dgm:spPr/>
      <dgm:t>
        <a:bodyPr/>
        <a:lstStyle/>
        <a:p>
          <a:endParaRPr lang="en-US"/>
        </a:p>
      </dgm:t>
    </dgm:pt>
    <dgm:pt modelId="{2CC46084-BC48-419A-AA1B-A52462AFDA08}" type="sibTrans" cxnId="{927E53AC-AFED-4D5F-893A-C3F6CD395DC3}">
      <dgm:prSet/>
      <dgm:spPr/>
      <dgm:t>
        <a:bodyPr/>
        <a:lstStyle/>
        <a:p>
          <a:endParaRPr lang="en-US"/>
        </a:p>
      </dgm:t>
    </dgm:pt>
    <dgm:pt modelId="{40283AA8-E375-4CE2-BDEA-5B8C606B4382}">
      <dgm:prSet phldrT="[Text]"/>
      <dgm:spPr/>
      <dgm:t>
        <a:bodyPr/>
        <a:lstStyle/>
        <a:p>
          <a:r>
            <a:rPr lang="en-US" dirty="0"/>
            <a:t>Implementation</a:t>
          </a:r>
        </a:p>
      </dgm:t>
    </dgm:pt>
    <dgm:pt modelId="{E46791F2-C8B6-4C6E-A369-FF7665E31B32}" type="parTrans" cxnId="{529D84D4-9C32-49C3-938C-0A688B2CB3AB}">
      <dgm:prSet/>
      <dgm:spPr/>
      <dgm:t>
        <a:bodyPr/>
        <a:lstStyle/>
        <a:p>
          <a:endParaRPr lang="en-US"/>
        </a:p>
      </dgm:t>
    </dgm:pt>
    <dgm:pt modelId="{C790B0CF-1B34-4786-8C4D-D6897FF17B7A}" type="sibTrans" cxnId="{529D84D4-9C32-49C3-938C-0A688B2CB3AB}">
      <dgm:prSet/>
      <dgm:spPr/>
      <dgm:t>
        <a:bodyPr/>
        <a:lstStyle/>
        <a:p>
          <a:endParaRPr lang="en-US"/>
        </a:p>
      </dgm:t>
    </dgm:pt>
    <dgm:pt modelId="{1FB18E7D-B9CD-4EB3-979C-0B2E219B68FD}">
      <dgm:prSet phldrT="[Text]"/>
      <dgm:spPr/>
      <dgm:t>
        <a:bodyPr/>
        <a:lstStyle/>
        <a:p>
          <a:r>
            <a:rPr lang="en-US" dirty="0"/>
            <a:t>Evaluation</a:t>
          </a:r>
        </a:p>
      </dgm:t>
    </dgm:pt>
    <dgm:pt modelId="{9260FF42-DFAB-40CD-A294-C680619B50D5}" type="parTrans" cxnId="{89649C19-D4C0-4006-954F-49C4B3C45877}">
      <dgm:prSet/>
      <dgm:spPr/>
      <dgm:t>
        <a:bodyPr/>
        <a:lstStyle/>
        <a:p>
          <a:endParaRPr lang="en-US"/>
        </a:p>
      </dgm:t>
    </dgm:pt>
    <dgm:pt modelId="{45F1C400-E576-4796-9502-510A3B1CA807}" type="sibTrans" cxnId="{89649C19-D4C0-4006-954F-49C4B3C45877}">
      <dgm:prSet/>
      <dgm:spPr/>
      <dgm:t>
        <a:bodyPr/>
        <a:lstStyle/>
        <a:p>
          <a:endParaRPr lang="en-US"/>
        </a:p>
      </dgm:t>
    </dgm:pt>
    <dgm:pt modelId="{C150D642-D5B4-49B3-8606-F56C0B390B45}" type="pres">
      <dgm:prSet presAssocID="{0EE69A56-586F-4FBF-9456-196573A1ABD1}" presName="cycle" presStyleCnt="0">
        <dgm:presLayoutVars>
          <dgm:dir/>
          <dgm:resizeHandles val="exact"/>
        </dgm:presLayoutVars>
      </dgm:prSet>
      <dgm:spPr/>
    </dgm:pt>
    <dgm:pt modelId="{B8F91ABC-4233-4F18-B9DB-AC51F3949D2A}" type="pres">
      <dgm:prSet presAssocID="{4B4B7B88-8CD0-4FB6-A74A-CDCC234DFB6A}" presName="node" presStyleLbl="node1" presStyleIdx="0" presStyleCnt="5" custScaleX="64689" custScaleY="45039">
        <dgm:presLayoutVars>
          <dgm:bulletEnabled val="1"/>
        </dgm:presLayoutVars>
      </dgm:prSet>
      <dgm:spPr/>
    </dgm:pt>
    <dgm:pt modelId="{2F2CFA62-C51C-4B67-AC91-5552EE733F6E}" type="pres">
      <dgm:prSet presAssocID="{4B4B7B88-8CD0-4FB6-A74A-CDCC234DFB6A}" presName="spNode" presStyleCnt="0"/>
      <dgm:spPr/>
    </dgm:pt>
    <dgm:pt modelId="{CC408025-0A86-409A-86AD-EBB8D3BB116F}" type="pres">
      <dgm:prSet presAssocID="{49DF4446-7C50-4453-A72A-01AACBC5B640}" presName="sibTrans" presStyleLbl="sibTrans1D1" presStyleIdx="0" presStyleCnt="5"/>
      <dgm:spPr/>
    </dgm:pt>
    <dgm:pt modelId="{F58B5B8C-9A5D-4511-AE4A-F5FEF9922C0F}" type="pres">
      <dgm:prSet presAssocID="{11BDD939-E36B-41B6-8070-86636DF620BD}" presName="node" presStyleLbl="node1" presStyleIdx="1" presStyleCnt="5" custScaleY="31507">
        <dgm:presLayoutVars>
          <dgm:bulletEnabled val="1"/>
        </dgm:presLayoutVars>
      </dgm:prSet>
      <dgm:spPr/>
    </dgm:pt>
    <dgm:pt modelId="{4C1BC9D8-9FCE-422F-8569-F97CCD49B398}" type="pres">
      <dgm:prSet presAssocID="{11BDD939-E36B-41B6-8070-86636DF620BD}" presName="spNode" presStyleCnt="0"/>
      <dgm:spPr/>
    </dgm:pt>
    <dgm:pt modelId="{E6976BB3-30E7-4B1C-BCF9-7D8222866239}" type="pres">
      <dgm:prSet presAssocID="{A685C16B-6C9E-4978-9FAE-5358A805436E}" presName="sibTrans" presStyleLbl="sibTrans1D1" presStyleIdx="1" presStyleCnt="5"/>
      <dgm:spPr/>
    </dgm:pt>
    <dgm:pt modelId="{ABAB379F-BC9D-4F7F-97C6-E8DD0B4A39C2}" type="pres">
      <dgm:prSet presAssocID="{F8A921E8-5118-4903-B9CE-2A82E0E619AB}" presName="node" presStyleLbl="node1" presStyleIdx="2" presStyleCnt="5" custScaleY="41694">
        <dgm:presLayoutVars>
          <dgm:bulletEnabled val="1"/>
        </dgm:presLayoutVars>
      </dgm:prSet>
      <dgm:spPr/>
    </dgm:pt>
    <dgm:pt modelId="{1B30DF95-FA64-4DE6-8B25-ABD0CE6F30F6}" type="pres">
      <dgm:prSet presAssocID="{F8A921E8-5118-4903-B9CE-2A82E0E619AB}" presName="spNode" presStyleCnt="0"/>
      <dgm:spPr/>
    </dgm:pt>
    <dgm:pt modelId="{CCA91D12-4A2A-40EF-BFD5-7D21FF4010F3}" type="pres">
      <dgm:prSet presAssocID="{2CC46084-BC48-419A-AA1B-A52462AFDA08}" presName="sibTrans" presStyleLbl="sibTrans1D1" presStyleIdx="2" presStyleCnt="5"/>
      <dgm:spPr/>
    </dgm:pt>
    <dgm:pt modelId="{956DE75E-C91D-40EE-9C50-572B2DBBC814}" type="pres">
      <dgm:prSet presAssocID="{40283AA8-E375-4CE2-BDEA-5B8C606B4382}" presName="node" presStyleLbl="node1" presStyleIdx="3" presStyleCnt="5" custScaleY="41693">
        <dgm:presLayoutVars>
          <dgm:bulletEnabled val="1"/>
        </dgm:presLayoutVars>
      </dgm:prSet>
      <dgm:spPr/>
    </dgm:pt>
    <dgm:pt modelId="{24B4572B-D110-4A2B-B361-F6D1B52D1B31}" type="pres">
      <dgm:prSet presAssocID="{40283AA8-E375-4CE2-BDEA-5B8C606B4382}" presName="spNode" presStyleCnt="0"/>
      <dgm:spPr/>
    </dgm:pt>
    <dgm:pt modelId="{98712297-8D07-4920-8469-DA9F7FB9FEFC}" type="pres">
      <dgm:prSet presAssocID="{C790B0CF-1B34-4786-8C4D-D6897FF17B7A}" presName="sibTrans" presStyleLbl="sibTrans1D1" presStyleIdx="3" presStyleCnt="5"/>
      <dgm:spPr/>
    </dgm:pt>
    <dgm:pt modelId="{29F0610D-DD12-4ADE-84BE-E47BCBE08583}" type="pres">
      <dgm:prSet presAssocID="{1FB18E7D-B9CD-4EB3-979C-0B2E219B68FD}" presName="node" presStyleLbl="node1" presStyleIdx="4" presStyleCnt="5" custScaleX="84780" custScaleY="31507">
        <dgm:presLayoutVars>
          <dgm:bulletEnabled val="1"/>
        </dgm:presLayoutVars>
      </dgm:prSet>
      <dgm:spPr/>
    </dgm:pt>
    <dgm:pt modelId="{159C772B-A66D-46FF-942B-6802B85B5F81}" type="pres">
      <dgm:prSet presAssocID="{1FB18E7D-B9CD-4EB3-979C-0B2E219B68FD}" presName="spNode" presStyleCnt="0"/>
      <dgm:spPr/>
    </dgm:pt>
    <dgm:pt modelId="{5512DD07-CDBD-43CC-9D9D-217EE629AFC4}" type="pres">
      <dgm:prSet presAssocID="{45F1C400-E576-4796-9502-510A3B1CA807}" presName="sibTrans" presStyleLbl="sibTrans1D1" presStyleIdx="4" presStyleCnt="5"/>
      <dgm:spPr/>
    </dgm:pt>
  </dgm:ptLst>
  <dgm:cxnLst>
    <dgm:cxn modelId="{CEE2DE00-8A36-4AFC-8F67-537DA91B1279}" type="presOf" srcId="{F8A921E8-5118-4903-B9CE-2A82E0E619AB}" destId="{ABAB379F-BC9D-4F7F-97C6-E8DD0B4A39C2}" srcOrd="0" destOrd="0" presId="urn:microsoft.com/office/officeart/2005/8/layout/cycle5"/>
    <dgm:cxn modelId="{89649C19-D4C0-4006-954F-49C4B3C45877}" srcId="{0EE69A56-586F-4FBF-9456-196573A1ABD1}" destId="{1FB18E7D-B9CD-4EB3-979C-0B2E219B68FD}" srcOrd="4" destOrd="0" parTransId="{9260FF42-DFAB-40CD-A294-C680619B50D5}" sibTransId="{45F1C400-E576-4796-9502-510A3B1CA807}"/>
    <dgm:cxn modelId="{72E0DC1B-5DD7-4676-9A2B-D0FAC08DE557}" type="presOf" srcId="{1FB18E7D-B9CD-4EB3-979C-0B2E219B68FD}" destId="{29F0610D-DD12-4ADE-84BE-E47BCBE08583}" srcOrd="0" destOrd="0" presId="urn:microsoft.com/office/officeart/2005/8/layout/cycle5"/>
    <dgm:cxn modelId="{48946B25-614C-41B2-89A9-05D14A10C993}" srcId="{0EE69A56-586F-4FBF-9456-196573A1ABD1}" destId="{4B4B7B88-8CD0-4FB6-A74A-CDCC234DFB6A}" srcOrd="0" destOrd="0" parTransId="{A63471E6-AA3C-4F7C-A22E-3FD09DAA642E}" sibTransId="{49DF4446-7C50-4453-A72A-01AACBC5B640}"/>
    <dgm:cxn modelId="{C91B4546-1171-4E5B-ACF0-9484AC7B47D6}" type="presOf" srcId="{0EE69A56-586F-4FBF-9456-196573A1ABD1}" destId="{C150D642-D5B4-49B3-8606-F56C0B390B45}" srcOrd="0" destOrd="0" presId="urn:microsoft.com/office/officeart/2005/8/layout/cycle5"/>
    <dgm:cxn modelId="{4BD21D5A-039B-4438-B340-B1E4EF9D3A67}" type="presOf" srcId="{2CC46084-BC48-419A-AA1B-A52462AFDA08}" destId="{CCA91D12-4A2A-40EF-BFD5-7D21FF4010F3}" srcOrd="0" destOrd="0" presId="urn:microsoft.com/office/officeart/2005/8/layout/cycle5"/>
    <dgm:cxn modelId="{F2006C9E-D4D5-443B-8794-2880E31D8F94}" type="presOf" srcId="{4B4B7B88-8CD0-4FB6-A74A-CDCC234DFB6A}" destId="{B8F91ABC-4233-4F18-B9DB-AC51F3949D2A}" srcOrd="0" destOrd="0" presId="urn:microsoft.com/office/officeart/2005/8/layout/cycle5"/>
    <dgm:cxn modelId="{D9FEE6A3-B3AB-459D-BE0A-BB1C3A4AED61}" type="presOf" srcId="{49DF4446-7C50-4453-A72A-01AACBC5B640}" destId="{CC408025-0A86-409A-86AD-EBB8D3BB116F}" srcOrd="0" destOrd="0" presId="urn:microsoft.com/office/officeart/2005/8/layout/cycle5"/>
    <dgm:cxn modelId="{927E53AC-AFED-4D5F-893A-C3F6CD395DC3}" srcId="{0EE69A56-586F-4FBF-9456-196573A1ABD1}" destId="{F8A921E8-5118-4903-B9CE-2A82E0E619AB}" srcOrd="2" destOrd="0" parTransId="{4848AE98-5EC0-464B-9063-1BB96B48C3DA}" sibTransId="{2CC46084-BC48-419A-AA1B-A52462AFDA08}"/>
    <dgm:cxn modelId="{F25F5EBB-1AB5-48F1-9D8A-8CB5EE1556D4}" type="presOf" srcId="{A685C16B-6C9E-4978-9FAE-5358A805436E}" destId="{E6976BB3-30E7-4B1C-BCF9-7D8222866239}" srcOrd="0" destOrd="0" presId="urn:microsoft.com/office/officeart/2005/8/layout/cycle5"/>
    <dgm:cxn modelId="{B3C4FFD2-8257-40B5-9C72-E2671A0CB0DC}" type="presOf" srcId="{11BDD939-E36B-41B6-8070-86636DF620BD}" destId="{F58B5B8C-9A5D-4511-AE4A-F5FEF9922C0F}" srcOrd="0" destOrd="0" presId="urn:microsoft.com/office/officeart/2005/8/layout/cycle5"/>
    <dgm:cxn modelId="{529D84D4-9C32-49C3-938C-0A688B2CB3AB}" srcId="{0EE69A56-586F-4FBF-9456-196573A1ABD1}" destId="{40283AA8-E375-4CE2-BDEA-5B8C606B4382}" srcOrd="3" destOrd="0" parTransId="{E46791F2-C8B6-4C6E-A369-FF7665E31B32}" sibTransId="{C790B0CF-1B34-4786-8C4D-D6897FF17B7A}"/>
    <dgm:cxn modelId="{42E0A8D7-8F4C-47B2-8B17-9888E11D27E5}" type="presOf" srcId="{C790B0CF-1B34-4786-8C4D-D6897FF17B7A}" destId="{98712297-8D07-4920-8469-DA9F7FB9FEFC}" srcOrd="0" destOrd="0" presId="urn:microsoft.com/office/officeart/2005/8/layout/cycle5"/>
    <dgm:cxn modelId="{7F67C9D9-8D9C-41CA-B325-ABFC5963556D}" srcId="{0EE69A56-586F-4FBF-9456-196573A1ABD1}" destId="{11BDD939-E36B-41B6-8070-86636DF620BD}" srcOrd="1" destOrd="0" parTransId="{2D74A21F-5A0D-47A0-8F44-DC5E1BA5DBDD}" sibTransId="{A685C16B-6C9E-4978-9FAE-5358A805436E}"/>
    <dgm:cxn modelId="{121A67E5-140F-4783-9704-9F0D2E0DBFF6}" type="presOf" srcId="{45F1C400-E576-4796-9502-510A3B1CA807}" destId="{5512DD07-CDBD-43CC-9D9D-217EE629AFC4}" srcOrd="0" destOrd="0" presId="urn:microsoft.com/office/officeart/2005/8/layout/cycle5"/>
    <dgm:cxn modelId="{2146E6EE-96B9-4458-9769-1CC61DAF6CD5}" type="presOf" srcId="{40283AA8-E375-4CE2-BDEA-5B8C606B4382}" destId="{956DE75E-C91D-40EE-9C50-572B2DBBC814}" srcOrd="0" destOrd="0" presId="urn:microsoft.com/office/officeart/2005/8/layout/cycle5"/>
    <dgm:cxn modelId="{8A6F9327-0AB3-481B-98BC-8AD9AE488D3E}" type="presParOf" srcId="{C150D642-D5B4-49B3-8606-F56C0B390B45}" destId="{B8F91ABC-4233-4F18-B9DB-AC51F3949D2A}" srcOrd="0" destOrd="0" presId="urn:microsoft.com/office/officeart/2005/8/layout/cycle5"/>
    <dgm:cxn modelId="{153AF38D-1467-4359-8881-FA4C412B59D4}" type="presParOf" srcId="{C150D642-D5B4-49B3-8606-F56C0B390B45}" destId="{2F2CFA62-C51C-4B67-AC91-5552EE733F6E}" srcOrd="1" destOrd="0" presId="urn:microsoft.com/office/officeart/2005/8/layout/cycle5"/>
    <dgm:cxn modelId="{86A5C6EF-5A6E-4FB7-8F38-2ED09AFF9692}" type="presParOf" srcId="{C150D642-D5B4-49B3-8606-F56C0B390B45}" destId="{CC408025-0A86-409A-86AD-EBB8D3BB116F}" srcOrd="2" destOrd="0" presId="urn:microsoft.com/office/officeart/2005/8/layout/cycle5"/>
    <dgm:cxn modelId="{A2D0F2B6-0B8B-4288-B63A-4D0679E2DA3A}" type="presParOf" srcId="{C150D642-D5B4-49B3-8606-F56C0B390B45}" destId="{F58B5B8C-9A5D-4511-AE4A-F5FEF9922C0F}" srcOrd="3" destOrd="0" presId="urn:microsoft.com/office/officeart/2005/8/layout/cycle5"/>
    <dgm:cxn modelId="{E2834B8C-C5B2-47A6-8E3A-A61B591BE7B2}" type="presParOf" srcId="{C150D642-D5B4-49B3-8606-F56C0B390B45}" destId="{4C1BC9D8-9FCE-422F-8569-F97CCD49B398}" srcOrd="4" destOrd="0" presId="urn:microsoft.com/office/officeart/2005/8/layout/cycle5"/>
    <dgm:cxn modelId="{9FD63225-CE76-4B0C-A41A-4FCAC0476CB9}" type="presParOf" srcId="{C150D642-D5B4-49B3-8606-F56C0B390B45}" destId="{E6976BB3-30E7-4B1C-BCF9-7D8222866239}" srcOrd="5" destOrd="0" presId="urn:microsoft.com/office/officeart/2005/8/layout/cycle5"/>
    <dgm:cxn modelId="{1186ED35-9537-4C2A-BC21-E049328CF6CC}" type="presParOf" srcId="{C150D642-D5B4-49B3-8606-F56C0B390B45}" destId="{ABAB379F-BC9D-4F7F-97C6-E8DD0B4A39C2}" srcOrd="6" destOrd="0" presId="urn:microsoft.com/office/officeart/2005/8/layout/cycle5"/>
    <dgm:cxn modelId="{F0A93C5A-1E2B-4918-A4E7-58B9B53011FF}" type="presParOf" srcId="{C150D642-D5B4-49B3-8606-F56C0B390B45}" destId="{1B30DF95-FA64-4DE6-8B25-ABD0CE6F30F6}" srcOrd="7" destOrd="0" presId="urn:microsoft.com/office/officeart/2005/8/layout/cycle5"/>
    <dgm:cxn modelId="{8109E60E-BAFC-4A85-91B5-E9E2B18670BD}" type="presParOf" srcId="{C150D642-D5B4-49B3-8606-F56C0B390B45}" destId="{CCA91D12-4A2A-40EF-BFD5-7D21FF4010F3}" srcOrd="8" destOrd="0" presId="urn:microsoft.com/office/officeart/2005/8/layout/cycle5"/>
    <dgm:cxn modelId="{9ED7DFB9-428B-4468-A824-4904B1D961F5}" type="presParOf" srcId="{C150D642-D5B4-49B3-8606-F56C0B390B45}" destId="{956DE75E-C91D-40EE-9C50-572B2DBBC814}" srcOrd="9" destOrd="0" presId="urn:microsoft.com/office/officeart/2005/8/layout/cycle5"/>
    <dgm:cxn modelId="{E289B785-22B4-4546-9B9B-CD65619F1680}" type="presParOf" srcId="{C150D642-D5B4-49B3-8606-F56C0B390B45}" destId="{24B4572B-D110-4A2B-B361-F6D1B52D1B31}" srcOrd="10" destOrd="0" presId="urn:microsoft.com/office/officeart/2005/8/layout/cycle5"/>
    <dgm:cxn modelId="{625373E3-CD41-4158-94A3-73E9C23AE4CC}" type="presParOf" srcId="{C150D642-D5B4-49B3-8606-F56C0B390B45}" destId="{98712297-8D07-4920-8469-DA9F7FB9FEFC}" srcOrd="11" destOrd="0" presId="urn:microsoft.com/office/officeart/2005/8/layout/cycle5"/>
    <dgm:cxn modelId="{FAE4F8FC-414F-48C9-8C47-4D8DD86F68FA}" type="presParOf" srcId="{C150D642-D5B4-49B3-8606-F56C0B390B45}" destId="{29F0610D-DD12-4ADE-84BE-E47BCBE08583}" srcOrd="12" destOrd="0" presId="urn:microsoft.com/office/officeart/2005/8/layout/cycle5"/>
    <dgm:cxn modelId="{A3DF436E-721F-423A-9FC8-0BAD6E09CEED}" type="presParOf" srcId="{C150D642-D5B4-49B3-8606-F56C0B390B45}" destId="{159C772B-A66D-46FF-942B-6802B85B5F81}" srcOrd="13" destOrd="0" presId="urn:microsoft.com/office/officeart/2005/8/layout/cycle5"/>
    <dgm:cxn modelId="{0D7E58A1-6648-4176-98DA-797F23049FC0}" type="presParOf" srcId="{C150D642-D5B4-49B3-8606-F56C0B390B45}" destId="{5512DD07-CDBD-43CC-9D9D-217EE629AFC4}" srcOrd="14"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B64590-ED2D-4EE1-8C51-A082C8F6F695}" type="doc">
      <dgm:prSet loTypeId="urn:diagrams.loki3.com/VaryingWidthList+Icon" loCatId="list" qsTypeId="urn:microsoft.com/office/officeart/2005/8/quickstyle/simple1" qsCatId="simple" csTypeId="urn:microsoft.com/office/officeart/2005/8/colors/colorful5" csCatId="colorful" phldr="1"/>
      <dgm:spPr/>
    </dgm:pt>
    <dgm:pt modelId="{96243AE9-4CE7-4720-8529-FFC70136FA99}">
      <dgm:prSet phldrT="[Text]" custT="1"/>
      <dgm:spPr/>
      <dgm:t>
        <a:bodyPr/>
        <a:lstStyle/>
        <a:p>
          <a:pPr algn="r"/>
          <a:r>
            <a:rPr lang="en-US" sz="2800" b="1" dirty="0"/>
            <a:t>Written discharge instructions</a:t>
          </a:r>
        </a:p>
      </dgm:t>
    </dgm:pt>
    <dgm:pt modelId="{6B365375-408F-4FEB-862E-F910105FEAE8}" type="parTrans" cxnId="{2261BAEE-C3A0-4A21-B3E7-7D97BC8FBFF5}">
      <dgm:prSet/>
      <dgm:spPr/>
      <dgm:t>
        <a:bodyPr/>
        <a:lstStyle/>
        <a:p>
          <a:endParaRPr lang="en-US"/>
        </a:p>
      </dgm:t>
    </dgm:pt>
    <dgm:pt modelId="{C11F38E7-18E8-4F52-B6B1-D1BBEBF81529}" type="sibTrans" cxnId="{2261BAEE-C3A0-4A21-B3E7-7D97BC8FBFF5}">
      <dgm:prSet/>
      <dgm:spPr/>
      <dgm:t>
        <a:bodyPr/>
        <a:lstStyle/>
        <a:p>
          <a:endParaRPr lang="en-US"/>
        </a:p>
      </dgm:t>
    </dgm:pt>
    <dgm:pt modelId="{FB9AA118-8AF6-4951-A994-5D218D1C439F}">
      <dgm:prSet phldrT="[Text]" custT="1"/>
      <dgm:spPr/>
      <dgm:t>
        <a:bodyPr/>
        <a:lstStyle/>
        <a:p>
          <a:pPr algn="r"/>
          <a:r>
            <a:rPr lang="en-US" sz="2800" b="1" dirty="0"/>
            <a:t>Specific Contact Information</a:t>
          </a:r>
        </a:p>
      </dgm:t>
    </dgm:pt>
    <dgm:pt modelId="{06C75F60-BD60-430C-8584-ADB8512DB032}" type="parTrans" cxnId="{624B3C89-B11A-4723-B0D7-5576BD395AF3}">
      <dgm:prSet/>
      <dgm:spPr/>
      <dgm:t>
        <a:bodyPr/>
        <a:lstStyle/>
        <a:p>
          <a:endParaRPr lang="en-US"/>
        </a:p>
      </dgm:t>
    </dgm:pt>
    <dgm:pt modelId="{E7FCF4F7-64EB-46B0-BC03-15CF9A053F66}" type="sibTrans" cxnId="{624B3C89-B11A-4723-B0D7-5576BD395AF3}">
      <dgm:prSet/>
      <dgm:spPr/>
      <dgm:t>
        <a:bodyPr/>
        <a:lstStyle/>
        <a:p>
          <a:endParaRPr lang="en-US"/>
        </a:p>
      </dgm:t>
    </dgm:pt>
    <dgm:pt modelId="{0453D5C6-D34D-4D03-8A54-313E370AA252}">
      <dgm:prSet phldrT="[Text]" custT="1"/>
      <dgm:spPr/>
      <dgm:t>
        <a:bodyPr/>
        <a:lstStyle/>
        <a:p>
          <a:pPr algn="r"/>
          <a:r>
            <a:rPr lang="en-US" sz="2800" b="1" dirty="0"/>
            <a:t>Verbal review of all discharge information and </a:t>
          </a:r>
          <a:r>
            <a:rPr lang="en-US" sz="2800" b="1" i="0" u="sng" dirty="0"/>
            <a:t>verification</a:t>
          </a:r>
          <a:r>
            <a:rPr lang="en-US" sz="2800" b="1" dirty="0"/>
            <a:t> of patient understanding</a:t>
          </a:r>
        </a:p>
      </dgm:t>
    </dgm:pt>
    <dgm:pt modelId="{C30DCC93-2C78-4507-97DB-CCD263A3DF9F}" type="parTrans" cxnId="{81214E50-D223-4C87-92B2-66C6BC803B0C}">
      <dgm:prSet/>
      <dgm:spPr/>
      <dgm:t>
        <a:bodyPr/>
        <a:lstStyle/>
        <a:p>
          <a:endParaRPr lang="en-US"/>
        </a:p>
      </dgm:t>
    </dgm:pt>
    <dgm:pt modelId="{E133B518-9710-4CD1-B2FD-B2C6058DB2C1}" type="sibTrans" cxnId="{81214E50-D223-4C87-92B2-66C6BC803B0C}">
      <dgm:prSet/>
      <dgm:spPr/>
      <dgm:t>
        <a:bodyPr/>
        <a:lstStyle/>
        <a:p>
          <a:endParaRPr lang="en-US"/>
        </a:p>
      </dgm:t>
    </dgm:pt>
    <dgm:pt modelId="{45DD5306-B41F-4B41-9FA1-7C68D4F652AB}" type="pres">
      <dgm:prSet presAssocID="{84B64590-ED2D-4EE1-8C51-A082C8F6F695}" presName="Name0" presStyleCnt="0">
        <dgm:presLayoutVars>
          <dgm:resizeHandles/>
        </dgm:presLayoutVars>
      </dgm:prSet>
      <dgm:spPr/>
    </dgm:pt>
    <dgm:pt modelId="{E6541451-54AC-42FB-8358-07E10628E4B2}" type="pres">
      <dgm:prSet presAssocID="{96243AE9-4CE7-4720-8529-FFC70136FA99}" presName="text" presStyleLbl="node1" presStyleIdx="0" presStyleCnt="3" custScaleX="635000">
        <dgm:presLayoutVars>
          <dgm:bulletEnabled val="1"/>
        </dgm:presLayoutVars>
      </dgm:prSet>
      <dgm:spPr/>
    </dgm:pt>
    <dgm:pt modelId="{4AF4EF73-4F08-4A96-9634-FABE2C013284}" type="pres">
      <dgm:prSet presAssocID="{C11F38E7-18E8-4F52-B6B1-D1BBEBF81529}" presName="space" presStyleCnt="0"/>
      <dgm:spPr/>
    </dgm:pt>
    <dgm:pt modelId="{CF18D119-B206-4139-8C45-23D7DC34D1BC}" type="pres">
      <dgm:prSet presAssocID="{FB9AA118-8AF6-4951-A994-5D218D1C439F}" presName="text" presStyleLbl="node1" presStyleIdx="1" presStyleCnt="3" custScaleX="635000" custLinFactY="-1242" custLinFactNeighborX="-10583" custLinFactNeighborY="-100000">
        <dgm:presLayoutVars>
          <dgm:bulletEnabled val="1"/>
        </dgm:presLayoutVars>
      </dgm:prSet>
      <dgm:spPr/>
    </dgm:pt>
    <dgm:pt modelId="{B6DB20EA-8936-4CAE-A891-B7BC4F20B501}" type="pres">
      <dgm:prSet presAssocID="{E7FCF4F7-64EB-46B0-BC03-15CF9A053F66}" presName="space" presStyleCnt="0"/>
      <dgm:spPr/>
    </dgm:pt>
    <dgm:pt modelId="{76F331B6-59C6-4E4F-8832-32B6B5780882}" type="pres">
      <dgm:prSet presAssocID="{0453D5C6-D34D-4D03-8A54-313E370AA252}" presName="text" presStyleLbl="node1" presStyleIdx="2" presStyleCnt="3" custScaleX="635000" custLinFactY="-7333" custLinFactNeighborY="-100000">
        <dgm:presLayoutVars>
          <dgm:bulletEnabled val="1"/>
        </dgm:presLayoutVars>
      </dgm:prSet>
      <dgm:spPr/>
    </dgm:pt>
  </dgm:ptLst>
  <dgm:cxnLst>
    <dgm:cxn modelId="{81214E50-D223-4C87-92B2-66C6BC803B0C}" srcId="{84B64590-ED2D-4EE1-8C51-A082C8F6F695}" destId="{0453D5C6-D34D-4D03-8A54-313E370AA252}" srcOrd="2" destOrd="0" parTransId="{C30DCC93-2C78-4507-97DB-CCD263A3DF9F}" sibTransId="{E133B518-9710-4CD1-B2FD-B2C6058DB2C1}"/>
    <dgm:cxn modelId="{FBC83D5D-BB6B-4438-9CE7-9A0258AA506B}" type="presOf" srcId="{84B64590-ED2D-4EE1-8C51-A082C8F6F695}" destId="{45DD5306-B41F-4B41-9FA1-7C68D4F652AB}" srcOrd="0" destOrd="0" presId="urn:diagrams.loki3.com/VaryingWidthList+Icon"/>
    <dgm:cxn modelId="{152C2464-3E97-42DD-A3CE-FB131C9057D1}" type="presOf" srcId="{FB9AA118-8AF6-4951-A994-5D218D1C439F}" destId="{CF18D119-B206-4139-8C45-23D7DC34D1BC}" srcOrd="0" destOrd="0" presId="urn:diagrams.loki3.com/VaryingWidthList+Icon"/>
    <dgm:cxn modelId="{624B3C89-B11A-4723-B0D7-5576BD395AF3}" srcId="{84B64590-ED2D-4EE1-8C51-A082C8F6F695}" destId="{FB9AA118-8AF6-4951-A994-5D218D1C439F}" srcOrd="1" destOrd="0" parTransId="{06C75F60-BD60-430C-8584-ADB8512DB032}" sibTransId="{E7FCF4F7-64EB-46B0-BC03-15CF9A053F66}"/>
    <dgm:cxn modelId="{2B95EA9B-118F-49C0-90C0-5801C7984534}" type="presOf" srcId="{96243AE9-4CE7-4720-8529-FFC70136FA99}" destId="{E6541451-54AC-42FB-8358-07E10628E4B2}" srcOrd="0" destOrd="0" presId="urn:diagrams.loki3.com/VaryingWidthList+Icon"/>
    <dgm:cxn modelId="{4FDB9EA2-C996-4E3E-92BB-7781A313B2B5}" type="presOf" srcId="{0453D5C6-D34D-4D03-8A54-313E370AA252}" destId="{76F331B6-59C6-4E4F-8832-32B6B5780882}" srcOrd="0" destOrd="0" presId="urn:diagrams.loki3.com/VaryingWidthList+Icon"/>
    <dgm:cxn modelId="{2261BAEE-C3A0-4A21-B3E7-7D97BC8FBFF5}" srcId="{84B64590-ED2D-4EE1-8C51-A082C8F6F695}" destId="{96243AE9-4CE7-4720-8529-FFC70136FA99}" srcOrd="0" destOrd="0" parTransId="{6B365375-408F-4FEB-862E-F910105FEAE8}" sibTransId="{C11F38E7-18E8-4F52-B6B1-D1BBEBF81529}"/>
    <dgm:cxn modelId="{202E2362-FCED-41FF-80FB-98E21C836D6C}" type="presParOf" srcId="{45DD5306-B41F-4B41-9FA1-7C68D4F652AB}" destId="{E6541451-54AC-42FB-8358-07E10628E4B2}" srcOrd="0" destOrd="0" presId="urn:diagrams.loki3.com/VaryingWidthList+Icon"/>
    <dgm:cxn modelId="{9EB07AE9-98BF-49BD-AC89-2D31301EE58B}" type="presParOf" srcId="{45DD5306-B41F-4B41-9FA1-7C68D4F652AB}" destId="{4AF4EF73-4F08-4A96-9634-FABE2C013284}" srcOrd="1" destOrd="0" presId="urn:diagrams.loki3.com/VaryingWidthList+Icon"/>
    <dgm:cxn modelId="{79BD7A6A-A271-41EF-8942-7FF26EC31F94}" type="presParOf" srcId="{45DD5306-B41F-4B41-9FA1-7C68D4F652AB}" destId="{CF18D119-B206-4139-8C45-23D7DC34D1BC}" srcOrd="2" destOrd="0" presId="urn:diagrams.loki3.com/VaryingWidthList+Icon"/>
    <dgm:cxn modelId="{0923F494-5CC7-4368-B7D8-F48D5D8F128A}" type="presParOf" srcId="{45DD5306-B41F-4B41-9FA1-7C68D4F652AB}" destId="{B6DB20EA-8936-4CAE-A891-B7BC4F20B501}" srcOrd="3" destOrd="0" presId="urn:diagrams.loki3.com/VaryingWidthList+Icon"/>
    <dgm:cxn modelId="{40EB8F27-58B9-4E9B-B1C9-5FAED597C94B}" type="presParOf" srcId="{45DD5306-B41F-4B41-9FA1-7C68D4F652AB}" destId="{76F331B6-59C6-4E4F-8832-32B6B5780882}"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AF9F3-6067-4F33-969A-8D75516927BE}" type="doc">
      <dgm:prSet loTypeId="urn:microsoft.com/office/officeart/2005/8/layout/cycle6" loCatId="cycle" qsTypeId="urn:microsoft.com/office/officeart/2005/8/quickstyle/3d1" qsCatId="3D" csTypeId="urn:microsoft.com/office/officeart/2005/8/colors/accent1_2" csCatId="accent1" phldr="1"/>
      <dgm:spPr/>
      <dgm:t>
        <a:bodyPr/>
        <a:lstStyle/>
        <a:p>
          <a:endParaRPr lang="en-US"/>
        </a:p>
      </dgm:t>
    </dgm:pt>
    <dgm:pt modelId="{334C5E96-CB07-4115-BBFF-EF6741E8B58F}">
      <dgm:prSet phldrT="[Text]" custT="1"/>
      <dgm:spPr>
        <a:solidFill>
          <a:schemeClr val="accent6"/>
        </a:solidFill>
      </dgm:spPr>
      <dgm:t>
        <a:bodyPr/>
        <a:lstStyle/>
        <a:p>
          <a:r>
            <a:rPr lang="en-US" sz="1800" b="1" dirty="0"/>
            <a:t>Pre-Surgical</a:t>
          </a:r>
          <a:r>
            <a:rPr lang="en-US" sz="3000" b="1" dirty="0"/>
            <a:t> </a:t>
          </a:r>
          <a:r>
            <a:rPr lang="en-US" sz="1800" b="1" dirty="0"/>
            <a:t>Counseling and Education</a:t>
          </a:r>
        </a:p>
      </dgm:t>
    </dgm:pt>
    <dgm:pt modelId="{B8D5950B-2EC9-42A1-BC24-8C36DF915A2D}" type="parTrans" cxnId="{352ACEA9-06B3-4EFB-85B0-C3E7D514C334}">
      <dgm:prSet/>
      <dgm:spPr/>
      <dgm:t>
        <a:bodyPr/>
        <a:lstStyle/>
        <a:p>
          <a:endParaRPr lang="en-US"/>
        </a:p>
      </dgm:t>
    </dgm:pt>
    <dgm:pt modelId="{D6E12C94-CBD6-46DE-8384-15933DFD78F1}" type="sibTrans" cxnId="{352ACEA9-06B3-4EFB-85B0-C3E7D514C334}">
      <dgm:prSet/>
      <dgm:spPr/>
      <dgm:t>
        <a:bodyPr/>
        <a:lstStyle/>
        <a:p>
          <a:endParaRPr lang="en-US"/>
        </a:p>
      </dgm:t>
    </dgm:pt>
    <dgm:pt modelId="{2E699334-A196-4D5B-A7FC-95ADD8CA3731}">
      <dgm:prSet phldrT="[Text]" custT="1"/>
      <dgm:spPr>
        <a:solidFill>
          <a:schemeClr val="accent5"/>
        </a:solidFill>
      </dgm:spPr>
      <dgm:t>
        <a:bodyPr/>
        <a:lstStyle/>
        <a:p>
          <a:r>
            <a:rPr lang="en-US" sz="1800" b="1" dirty="0"/>
            <a:t>Pre-Surgical Conditioning and Readiness</a:t>
          </a:r>
        </a:p>
      </dgm:t>
    </dgm:pt>
    <dgm:pt modelId="{1ACFB7DE-94D1-44A2-855F-C92B4AD6AA70}" type="parTrans" cxnId="{AA3CDBD6-5E63-436D-A3DE-E19172DBEB07}">
      <dgm:prSet/>
      <dgm:spPr/>
      <dgm:t>
        <a:bodyPr/>
        <a:lstStyle/>
        <a:p>
          <a:endParaRPr lang="en-US"/>
        </a:p>
      </dgm:t>
    </dgm:pt>
    <dgm:pt modelId="{E6A6D913-3B1B-44EF-B05D-410E9338E0EB}" type="sibTrans" cxnId="{AA3CDBD6-5E63-436D-A3DE-E19172DBEB07}">
      <dgm:prSet/>
      <dgm:spPr/>
      <dgm:t>
        <a:bodyPr/>
        <a:lstStyle/>
        <a:p>
          <a:endParaRPr lang="en-US"/>
        </a:p>
      </dgm:t>
    </dgm:pt>
    <dgm:pt modelId="{9D1C8B0B-D581-4252-B024-A0A46A6CEC2F}">
      <dgm:prSet phldrT="[Text]" custT="1"/>
      <dgm:spPr>
        <a:solidFill>
          <a:schemeClr val="accent4"/>
        </a:solidFill>
      </dgm:spPr>
      <dgm:t>
        <a:bodyPr/>
        <a:lstStyle/>
        <a:p>
          <a:r>
            <a:rPr lang="en-US" sz="1800" b="1" dirty="0"/>
            <a:t>Pre-Surgical Preparation</a:t>
          </a:r>
        </a:p>
      </dgm:t>
    </dgm:pt>
    <dgm:pt modelId="{C909D0FA-3247-4E40-A12E-40765ED1A651}" type="parTrans" cxnId="{1352E254-7684-4E97-B63D-8B0C06588A4D}">
      <dgm:prSet/>
      <dgm:spPr/>
      <dgm:t>
        <a:bodyPr/>
        <a:lstStyle/>
        <a:p>
          <a:endParaRPr lang="en-US"/>
        </a:p>
      </dgm:t>
    </dgm:pt>
    <dgm:pt modelId="{593A01B6-FA46-4D86-AB31-A0B00A1B151B}" type="sibTrans" cxnId="{1352E254-7684-4E97-B63D-8B0C06588A4D}">
      <dgm:prSet/>
      <dgm:spPr/>
      <dgm:t>
        <a:bodyPr/>
        <a:lstStyle/>
        <a:p>
          <a:endParaRPr lang="en-US"/>
        </a:p>
      </dgm:t>
    </dgm:pt>
    <dgm:pt modelId="{2D498994-BCCD-41BF-8005-4EE622ED453B}">
      <dgm:prSet phldrT="[Text]" custT="1"/>
      <dgm:spPr>
        <a:solidFill>
          <a:schemeClr val="accent3"/>
        </a:solidFill>
        <a:ln>
          <a:noFill/>
        </a:ln>
      </dgm:spPr>
      <dgm:t>
        <a:bodyPr/>
        <a:lstStyle/>
        <a:p>
          <a:r>
            <a:rPr lang="en-US" sz="1800" b="1" dirty="0"/>
            <a:t>Intraoperative Efficiency</a:t>
          </a:r>
        </a:p>
      </dgm:t>
    </dgm:pt>
    <dgm:pt modelId="{5687C0E5-4797-4F06-A16F-C2869702EDA1}" type="parTrans" cxnId="{A7684828-CF29-43ED-854C-8A3012E3FE8D}">
      <dgm:prSet/>
      <dgm:spPr/>
      <dgm:t>
        <a:bodyPr/>
        <a:lstStyle/>
        <a:p>
          <a:endParaRPr lang="en-US"/>
        </a:p>
      </dgm:t>
    </dgm:pt>
    <dgm:pt modelId="{1663593D-3630-4816-A08B-323706C1681D}" type="sibTrans" cxnId="{A7684828-CF29-43ED-854C-8A3012E3FE8D}">
      <dgm:prSet/>
      <dgm:spPr/>
      <dgm:t>
        <a:bodyPr/>
        <a:lstStyle/>
        <a:p>
          <a:endParaRPr lang="en-US"/>
        </a:p>
      </dgm:t>
    </dgm:pt>
    <dgm:pt modelId="{17AA9F2F-790B-41AA-8756-EA3E902B7F5E}">
      <dgm:prSet phldrT="[Text]" custT="1"/>
      <dgm:spPr>
        <a:solidFill>
          <a:schemeClr val="accent2"/>
        </a:solidFill>
        <a:ln>
          <a:noFill/>
        </a:ln>
      </dgm:spPr>
      <dgm:t>
        <a:bodyPr/>
        <a:lstStyle/>
        <a:p>
          <a:r>
            <a:rPr lang="en-US" sz="1800" b="1" dirty="0"/>
            <a:t>Targeted Postoperative Interventions</a:t>
          </a:r>
        </a:p>
      </dgm:t>
    </dgm:pt>
    <dgm:pt modelId="{4AEFA364-4B83-45C5-982B-FF6E9E150F5F}" type="parTrans" cxnId="{2F081D78-E9C1-4ED2-B0E6-0899734072C1}">
      <dgm:prSet/>
      <dgm:spPr/>
      <dgm:t>
        <a:bodyPr/>
        <a:lstStyle/>
        <a:p>
          <a:endParaRPr lang="en-US"/>
        </a:p>
      </dgm:t>
    </dgm:pt>
    <dgm:pt modelId="{4ACA6D3E-F23B-48FF-84F5-16C462F96793}" type="sibTrans" cxnId="{2F081D78-E9C1-4ED2-B0E6-0899734072C1}">
      <dgm:prSet/>
      <dgm:spPr/>
      <dgm:t>
        <a:bodyPr/>
        <a:lstStyle/>
        <a:p>
          <a:endParaRPr lang="en-US"/>
        </a:p>
      </dgm:t>
    </dgm:pt>
    <dgm:pt modelId="{206DD02F-FA91-47C0-89DF-D2D71B3E7C8B}">
      <dgm:prSet phldrT="[Text]" custT="1"/>
      <dgm:spPr>
        <a:solidFill>
          <a:schemeClr val="accent1"/>
        </a:solidFill>
      </dgm:spPr>
      <dgm:t>
        <a:bodyPr/>
        <a:lstStyle/>
        <a:p>
          <a:pPr algn="ctr"/>
          <a:r>
            <a:rPr lang="en-US" sz="1800" b="1" dirty="0"/>
            <a:t>Patient Feedback and Outcomes Reporting and Analysis</a:t>
          </a:r>
        </a:p>
      </dgm:t>
    </dgm:pt>
    <dgm:pt modelId="{0C540228-16DC-4506-B8C2-E54EFC49E3E9}" type="parTrans" cxnId="{FCC4390B-46FF-40A4-A42E-AFF46CD9FA2D}">
      <dgm:prSet/>
      <dgm:spPr/>
      <dgm:t>
        <a:bodyPr/>
        <a:lstStyle/>
        <a:p>
          <a:endParaRPr lang="en-US"/>
        </a:p>
      </dgm:t>
    </dgm:pt>
    <dgm:pt modelId="{1AAAD37F-D519-4C6E-8D2B-DBA7F6BAD3F8}" type="sibTrans" cxnId="{FCC4390B-46FF-40A4-A42E-AFF46CD9FA2D}">
      <dgm:prSet/>
      <dgm:spPr/>
      <dgm:t>
        <a:bodyPr/>
        <a:lstStyle/>
        <a:p>
          <a:endParaRPr lang="en-US"/>
        </a:p>
      </dgm:t>
    </dgm:pt>
    <dgm:pt modelId="{54FEFDD6-0075-483D-8F0A-94BAE8D9FA8B}" type="pres">
      <dgm:prSet presAssocID="{670AF9F3-6067-4F33-969A-8D75516927BE}" presName="cycle" presStyleCnt="0">
        <dgm:presLayoutVars>
          <dgm:dir/>
          <dgm:resizeHandles val="exact"/>
        </dgm:presLayoutVars>
      </dgm:prSet>
      <dgm:spPr/>
    </dgm:pt>
    <dgm:pt modelId="{B55FD5CE-BCC4-4003-ACDE-7369843EC59B}" type="pres">
      <dgm:prSet presAssocID="{334C5E96-CB07-4115-BBFF-EF6741E8B58F}" presName="node" presStyleLbl="node1" presStyleIdx="0" presStyleCnt="6" custScaleX="128514" custScaleY="155980">
        <dgm:presLayoutVars>
          <dgm:bulletEnabled val="1"/>
        </dgm:presLayoutVars>
      </dgm:prSet>
      <dgm:spPr/>
    </dgm:pt>
    <dgm:pt modelId="{7FE9A1BE-EC21-43F0-A2F1-A03B35D8026A}" type="pres">
      <dgm:prSet presAssocID="{334C5E96-CB07-4115-BBFF-EF6741E8B58F}" presName="spNode" presStyleCnt="0"/>
      <dgm:spPr/>
    </dgm:pt>
    <dgm:pt modelId="{B5FE4B2D-676E-4C2D-A76B-7F0589F9A80A}" type="pres">
      <dgm:prSet presAssocID="{D6E12C94-CBD6-46DE-8384-15933DFD78F1}" presName="sibTrans" presStyleLbl="sibTrans1D1" presStyleIdx="0" presStyleCnt="6"/>
      <dgm:spPr/>
    </dgm:pt>
    <dgm:pt modelId="{35A2C624-6814-4F0F-BB38-8BE69D2D8B06}" type="pres">
      <dgm:prSet presAssocID="{2E699334-A196-4D5B-A7FC-95ADD8CA3731}" presName="node" presStyleLbl="node1" presStyleIdx="1" presStyleCnt="6" custScaleX="127319" custScaleY="167329" custRadScaleRad="98735" custRadScaleInc="13016">
        <dgm:presLayoutVars>
          <dgm:bulletEnabled val="1"/>
        </dgm:presLayoutVars>
      </dgm:prSet>
      <dgm:spPr/>
    </dgm:pt>
    <dgm:pt modelId="{0C75F2FE-DBD9-4546-96FD-060A74A3DF98}" type="pres">
      <dgm:prSet presAssocID="{2E699334-A196-4D5B-A7FC-95ADD8CA3731}" presName="spNode" presStyleCnt="0"/>
      <dgm:spPr/>
    </dgm:pt>
    <dgm:pt modelId="{99B8200B-D544-46B7-993C-49F632332777}" type="pres">
      <dgm:prSet presAssocID="{E6A6D913-3B1B-44EF-B05D-410E9338E0EB}" presName="sibTrans" presStyleLbl="sibTrans1D1" presStyleIdx="1" presStyleCnt="6"/>
      <dgm:spPr/>
    </dgm:pt>
    <dgm:pt modelId="{72F09DD7-ADAB-4C33-ABEF-01104E68744D}" type="pres">
      <dgm:prSet presAssocID="{9D1C8B0B-D581-4252-B024-A0A46A6CEC2F}" presName="node" presStyleLbl="node1" presStyleIdx="2" presStyleCnt="6" custScaleX="129480" custScaleY="169523" custRadScaleRad="98376" custRadScaleInc="-10586">
        <dgm:presLayoutVars>
          <dgm:bulletEnabled val="1"/>
        </dgm:presLayoutVars>
      </dgm:prSet>
      <dgm:spPr/>
    </dgm:pt>
    <dgm:pt modelId="{B4106EF3-1734-4734-8915-43AFE2347C18}" type="pres">
      <dgm:prSet presAssocID="{9D1C8B0B-D581-4252-B024-A0A46A6CEC2F}" presName="spNode" presStyleCnt="0"/>
      <dgm:spPr/>
    </dgm:pt>
    <dgm:pt modelId="{C2AEA1AD-AED4-41E5-9A28-9011103CEC12}" type="pres">
      <dgm:prSet presAssocID="{593A01B6-FA46-4D86-AB31-A0B00A1B151B}" presName="sibTrans" presStyleLbl="sibTrans1D1" presStyleIdx="2" presStyleCnt="6"/>
      <dgm:spPr/>
    </dgm:pt>
    <dgm:pt modelId="{5274AD8E-9EB1-4C07-9CC2-49B54FD9E003}" type="pres">
      <dgm:prSet presAssocID="{2D498994-BCCD-41BF-8005-4EE622ED453B}" presName="node" presStyleLbl="node1" presStyleIdx="3" presStyleCnt="6" custScaleX="130815" custScaleY="152287" custRadScaleRad="102273" custRadScaleInc="7000">
        <dgm:presLayoutVars>
          <dgm:bulletEnabled val="1"/>
        </dgm:presLayoutVars>
      </dgm:prSet>
      <dgm:spPr/>
    </dgm:pt>
    <dgm:pt modelId="{C17F2494-8E3A-47B7-8EF9-0DA38178D20F}" type="pres">
      <dgm:prSet presAssocID="{2D498994-BCCD-41BF-8005-4EE622ED453B}" presName="spNode" presStyleCnt="0"/>
      <dgm:spPr/>
    </dgm:pt>
    <dgm:pt modelId="{71913BB7-469F-498A-9AF0-A01D7D2292F9}" type="pres">
      <dgm:prSet presAssocID="{1663593D-3630-4816-A08B-323706C1681D}" presName="sibTrans" presStyleLbl="sibTrans1D1" presStyleIdx="3" presStyleCnt="6"/>
      <dgm:spPr/>
    </dgm:pt>
    <dgm:pt modelId="{925E714B-B477-48F8-AF86-8A8F00042E38}" type="pres">
      <dgm:prSet presAssocID="{17AA9F2F-790B-41AA-8756-EA3E902B7F5E}" presName="node" presStyleLbl="node1" presStyleIdx="4" presStyleCnt="6" custScaleX="132818" custScaleY="164128" custRadScaleRad="102412" custRadScaleInc="13151">
        <dgm:presLayoutVars>
          <dgm:bulletEnabled val="1"/>
        </dgm:presLayoutVars>
      </dgm:prSet>
      <dgm:spPr/>
    </dgm:pt>
    <dgm:pt modelId="{8EDAFF2F-04EA-4613-93FD-31EDAC5F7141}" type="pres">
      <dgm:prSet presAssocID="{17AA9F2F-790B-41AA-8756-EA3E902B7F5E}" presName="spNode" presStyleCnt="0"/>
      <dgm:spPr/>
    </dgm:pt>
    <dgm:pt modelId="{6F71BD1E-1AB6-4E30-AA79-33C61E492C0E}" type="pres">
      <dgm:prSet presAssocID="{4ACA6D3E-F23B-48FF-84F5-16C462F96793}" presName="sibTrans" presStyleLbl="sibTrans1D1" presStyleIdx="4" presStyleCnt="6"/>
      <dgm:spPr/>
    </dgm:pt>
    <dgm:pt modelId="{3ED604B7-A981-4BD9-BC2F-C15F1F573CD5}" type="pres">
      <dgm:prSet presAssocID="{206DD02F-FA91-47C0-89DF-D2D71B3E7C8B}" presName="node" presStyleLbl="node1" presStyleIdx="5" presStyleCnt="6" custScaleX="132818" custScaleY="169359" custRadScaleRad="101858" custRadScaleInc="-16195">
        <dgm:presLayoutVars>
          <dgm:bulletEnabled val="1"/>
        </dgm:presLayoutVars>
      </dgm:prSet>
      <dgm:spPr/>
    </dgm:pt>
    <dgm:pt modelId="{3B061B05-F002-4BB1-98F4-9FD72C5FB249}" type="pres">
      <dgm:prSet presAssocID="{206DD02F-FA91-47C0-89DF-D2D71B3E7C8B}" presName="spNode" presStyleCnt="0"/>
      <dgm:spPr/>
    </dgm:pt>
    <dgm:pt modelId="{9206AF04-03A2-4641-B3E0-A3E8ABC38251}" type="pres">
      <dgm:prSet presAssocID="{1AAAD37F-D519-4C6E-8D2B-DBA7F6BAD3F8}" presName="sibTrans" presStyleLbl="sibTrans1D1" presStyleIdx="5" presStyleCnt="6"/>
      <dgm:spPr/>
    </dgm:pt>
  </dgm:ptLst>
  <dgm:cxnLst>
    <dgm:cxn modelId="{29989908-3A36-4263-9809-43F82E43A1AA}" type="presOf" srcId="{2E699334-A196-4D5B-A7FC-95ADD8CA3731}" destId="{35A2C624-6814-4F0F-BB38-8BE69D2D8B06}" srcOrd="0" destOrd="0" presId="urn:microsoft.com/office/officeart/2005/8/layout/cycle6"/>
    <dgm:cxn modelId="{FCC4390B-46FF-40A4-A42E-AFF46CD9FA2D}" srcId="{670AF9F3-6067-4F33-969A-8D75516927BE}" destId="{206DD02F-FA91-47C0-89DF-D2D71B3E7C8B}" srcOrd="5" destOrd="0" parTransId="{0C540228-16DC-4506-B8C2-E54EFC49E3E9}" sibTransId="{1AAAD37F-D519-4C6E-8D2B-DBA7F6BAD3F8}"/>
    <dgm:cxn modelId="{2FAFD212-77D2-4914-A97C-DC3AC93AF1DD}" type="presOf" srcId="{1663593D-3630-4816-A08B-323706C1681D}" destId="{71913BB7-469F-498A-9AF0-A01D7D2292F9}" srcOrd="0" destOrd="0" presId="urn:microsoft.com/office/officeart/2005/8/layout/cycle6"/>
    <dgm:cxn modelId="{A7684828-CF29-43ED-854C-8A3012E3FE8D}" srcId="{670AF9F3-6067-4F33-969A-8D75516927BE}" destId="{2D498994-BCCD-41BF-8005-4EE622ED453B}" srcOrd="3" destOrd="0" parTransId="{5687C0E5-4797-4F06-A16F-C2869702EDA1}" sibTransId="{1663593D-3630-4816-A08B-323706C1681D}"/>
    <dgm:cxn modelId="{18B14E28-6467-4E1E-87F4-9B56895EB13C}" type="presOf" srcId="{E6A6D913-3B1B-44EF-B05D-410E9338E0EB}" destId="{99B8200B-D544-46B7-993C-49F632332777}" srcOrd="0" destOrd="0" presId="urn:microsoft.com/office/officeart/2005/8/layout/cycle6"/>
    <dgm:cxn modelId="{B859B541-E495-4D01-94D1-8F6CB0DA7E05}" type="presOf" srcId="{2D498994-BCCD-41BF-8005-4EE622ED453B}" destId="{5274AD8E-9EB1-4C07-9CC2-49B54FD9E003}" srcOrd="0" destOrd="0" presId="urn:microsoft.com/office/officeart/2005/8/layout/cycle6"/>
    <dgm:cxn modelId="{BDA2B544-7451-4AAC-9CC5-9ABC7E07EBF6}" type="presOf" srcId="{1AAAD37F-D519-4C6E-8D2B-DBA7F6BAD3F8}" destId="{9206AF04-03A2-4641-B3E0-A3E8ABC38251}" srcOrd="0" destOrd="0" presId="urn:microsoft.com/office/officeart/2005/8/layout/cycle6"/>
    <dgm:cxn modelId="{1352E254-7684-4E97-B63D-8B0C06588A4D}" srcId="{670AF9F3-6067-4F33-969A-8D75516927BE}" destId="{9D1C8B0B-D581-4252-B024-A0A46A6CEC2F}" srcOrd="2" destOrd="0" parTransId="{C909D0FA-3247-4E40-A12E-40765ED1A651}" sibTransId="{593A01B6-FA46-4D86-AB31-A0B00A1B151B}"/>
    <dgm:cxn modelId="{CB5AA058-E24B-4ECD-814B-A803E01D05D8}" type="presOf" srcId="{D6E12C94-CBD6-46DE-8384-15933DFD78F1}" destId="{B5FE4B2D-676E-4C2D-A76B-7F0589F9A80A}" srcOrd="0" destOrd="0" presId="urn:microsoft.com/office/officeart/2005/8/layout/cycle6"/>
    <dgm:cxn modelId="{C53E8771-6A70-4017-94BE-A8785A950784}" type="presOf" srcId="{206DD02F-FA91-47C0-89DF-D2D71B3E7C8B}" destId="{3ED604B7-A981-4BD9-BC2F-C15F1F573CD5}" srcOrd="0" destOrd="0" presId="urn:microsoft.com/office/officeart/2005/8/layout/cycle6"/>
    <dgm:cxn modelId="{2F081D78-E9C1-4ED2-B0E6-0899734072C1}" srcId="{670AF9F3-6067-4F33-969A-8D75516927BE}" destId="{17AA9F2F-790B-41AA-8756-EA3E902B7F5E}" srcOrd="4" destOrd="0" parTransId="{4AEFA364-4B83-45C5-982B-FF6E9E150F5F}" sibTransId="{4ACA6D3E-F23B-48FF-84F5-16C462F96793}"/>
    <dgm:cxn modelId="{670F6382-A288-4E7A-9860-DBB9509D60B0}" type="presOf" srcId="{17AA9F2F-790B-41AA-8756-EA3E902B7F5E}" destId="{925E714B-B477-48F8-AF86-8A8F00042E38}" srcOrd="0" destOrd="0" presId="urn:microsoft.com/office/officeart/2005/8/layout/cycle6"/>
    <dgm:cxn modelId="{1C3B708F-4314-47D4-BF1D-7EBE12A90FE7}" type="presOf" srcId="{4ACA6D3E-F23B-48FF-84F5-16C462F96793}" destId="{6F71BD1E-1AB6-4E30-AA79-33C61E492C0E}" srcOrd="0" destOrd="0" presId="urn:microsoft.com/office/officeart/2005/8/layout/cycle6"/>
    <dgm:cxn modelId="{2A830399-EFC9-4C5C-9462-C8FED24ECA65}" type="presOf" srcId="{9D1C8B0B-D581-4252-B024-A0A46A6CEC2F}" destId="{72F09DD7-ADAB-4C33-ABEF-01104E68744D}" srcOrd="0" destOrd="0" presId="urn:microsoft.com/office/officeart/2005/8/layout/cycle6"/>
    <dgm:cxn modelId="{EE60CFA1-457B-4EB9-B7E3-42DB0CB90719}" type="presOf" srcId="{670AF9F3-6067-4F33-969A-8D75516927BE}" destId="{54FEFDD6-0075-483D-8F0A-94BAE8D9FA8B}" srcOrd="0" destOrd="0" presId="urn:microsoft.com/office/officeart/2005/8/layout/cycle6"/>
    <dgm:cxn modelId="{352ACEA9-06B3-4EFB-85B0-C3E7D514C334}" srcId="{670AF9F3-6067-4F33-969A-8D75516927BE}" destId="{334C5E96-CB07-4115-BBFF-EF6741E8B58F}" srcOrd="0" destOrd="0" parTransId="{B8D5950B-2EC9-42A1-BC24-8C36DF915A2D}" sibTransId="{D6E12C94-CBD6-46DE-8384-15933DFD78F1}"/>
    <dgm:cxn modelId="{05AACCBB-88DE-4030-BEFC-A36C06452736}" type="presOf" srcId="{593A01B6-FA46-4D86-AB31-A0B00A1B151B}" destId="{C2AEA1AD-AED4-41E5-9A28-9011103CEC12}" srcOrd="0" destOrd="0" presId="urn:microsoft.com/office/officeart/2005/8/layout/cycle6"/>
    <dgm:cxn modelId="{AA3CDBD6-5E63-436D-A3DE-E19172DBEB07}" srcId="{670AF9F3-6067-4F33-969A-8D75516927BE}" destId="{2E699334-A196-4D5B-A7FC-95ADD8CA3731}" srcOrd="1" destOrd="0" parTransId="{1ACFB7DE-94D1-44A2-855F-C92B4AD6AA70}" sibTransId="{E6A6D913-3B1B-44EF-B05D-410E9338E0EB}"/>
    <dgm:cxn modelId="{217124FD-8600-47FF-AA86-FC10301D58B3}" type="presOf" srcId="{334C5E96-CB07-4115-BBFF-EF6741E8B58F}" destId="{B55FD5CE-BCC4-4003-ACDE-7369843EC59B}" srcOrd="0" destOrd="0" presId="urn:microsoft.com/office/officeart/2005/8/layout/cycle6"/>
    <dgm:cxn modelId="{E8AA1157-462A-4583-99B3-52416310228B}" type="presParOf" srcId="{54FEFDD6-0075-483D-8F0A-94BAE8D9FA8B}" destId="{B55FD5CE-BCC4-4003-ACDE-7369843EC59B}" srcOrd="0" destOrd="0" presId="urn:microsoft.com/office/officeart/2005/8/layout/cycle6"/>
    <dgm:cxn modelId="{AE5D3BB7-A143-4F07-8714-B9D512D526CB}" type="presParOf" srcId="{54FEFDD6-0075-483D-8F0A-94BAE8D9FA8B}" destId="{7FE9A1BE-EC21-43F0-A2F1-A03B35D8026A}" srcOrd="1" destOrd="0" presId="urn:microsoft.com/office/officeart/2005/8/layout/cycle6"/>
    <dgm:cxn modelId="{97312CDD-1363-4777-A21B-8FDC84DD2F1D}" type="presParOf" srcId="{54FEFDD6-0075-483D-8F0A-94BAE8D9FA8B}" destId="{B5FE4B2D-676E-4C2D-A76B-7F0589F9A80A}" srcOrd="2" destOrd="0" presId="urn:microsoft.com/office/officeart/2005/8/layout/cycle6"/>
    <dgm:cxn modelId="{53A47630-2DCE-4C68-A514-8373DB5A75B3}" type="presParOf" srcId="{54FEFDD6-0075-483D-8F0A-94BAE8D9FA8B}" destId="{35A2C624-6814-4F0F-BB38-8BE69D2D8B06}" srcOrd="3" destOrd="0" presId="urn:microsoft.com/office/officeart/2005/8/layout/cycle6"/>
    <dgm:cxn modelId="{99586966-A0A0-4E0F-A07B-D72D8C2DB083}" type="presParOf" srcId="{54FEFDD6-0075-483D-8F0A-94BAE8D9FA8B}" destId="{0C75F2FE-DBD9-4546-96FD-060A74A3DF98}" srcOrd="4" destOrd="0" presId="urn:microsoft.com/office/officeart/2005/8/layout/cycle6"/>
    <dgm:cxn modelId="{463F4E84-AA3D-4B93-BDAA-B17E933B681C}" type="presParOf" srcId="{54FEFDD6-0075-483D-8F0A-94BAE8D9FA8B}" destId="{99B8200B-D544-46B7-993C-49F632332777}" srcOrd="5" destOrd="0" presId="urn:microsoft.com/office/officeart/2005/8/layout/cycle6"/>
    <dgm:cxn modelId="{B82BE728-D512-431E-B512-DF6C59C95FF3}" type="presParOf" srcId="{54FEFDD6-0075-483D-8F0A-94BAE8D9FA8B}" destId="{72F09DD7-ADAB-4C33-ABEF-01104E68744D}" srcOrd="6" destOrd="0" presId="urn:microsoft.com/office/officeart/2005/8/layout/cycle6"/>
    <dgm:cxn modelId="{3E8FFACF-2213-49AC-B4EE-C60E02F49795}" type="presParOf" srcId="{54FEFDD6-0075-483D-8F0A-94BAE8D9FA8B}" destId="{B4106EF3-1734-4734-8915-43AFE2347C18}" srcOrd="7" destOrd="0" presId="urn:microsoft.com/office/officeart/2005/8/layout/cycle6"/>
    <dgm:cxn modelId="{4D8179DB-E3EC-4515-9502-F4308DAA9009}" type="presParOf" srcId="{54FEFDD6-0075-483D-8F0A-94BAE8D9FA8B}" destId="{C2AEA1AD-AED4-41E5-9A28-9011103CEC12}" srcOrd="8" destOrd="0" presId="urn:microsoft.com/office/officeart/2005/8/layout/cycle6"/>
    <dgm:cxn modelId="{47EC9AD9-6454-43C5-B3E6-C6F9B1959721}" type="presParOf" srcId="{54FEFDD6-0075-483D-8F0A-94BAE8D9FA8B}" destId="{5274AD8E-9EB1-4C07-9CC2-49B54FD9E003}" srcOrd="9" destOrd="0" presId="urn:microsoft.com/office/officeart/2005/8/layout/cycle6"/>
    <dgm:cxn modelId="{07BC8C86-B719-4D96-AE2C-355B5CF7CA62}" type="presParOf" srcId="{54FEFDD6-0075-483D-8F0A-94BAE8D9FA8B}" destId="{C17F2494-8E3A-47B7-8EF9-0DA38178D20F}" srcOrd="10" destOrd="0" presId="urn:microsoft.com/office/officeart/2005/8/layout/cycle6"/>
    <dgm:cxn modelId="{DF242985-B38A-4C78-AFF0-291C1156289F}" type="presParOf" srcId="{54FEFDD6-0075-483D-8F0A-94BAE8D9FA8B}" destId="{71913BB7-469F-498A-9AF0-A01D7D2292F9}" srcOrd="11" destOrd="0" presId="urn:microsoft.com/office/officeart/2005/8/layout/cycle6"/>
    <dgm:cxn modelId="{52D36268-BF9F-4A86-AA8B-DCC53FC44F41}" type="presParOf" srcId="{54FEFDD6-0075-483D-8F0A-94BAE8D9FA8B}" destId="{925E714B-B477-48F8-AF86-8A8F00042E38}" srcOrd="12" destOrd="0" presId="urn:microsoft.com/office/officeart/2005/8/layout/cycle6"/>
    <dgm:cxn modelId="{A2F93730-5DF5-4995-A352-F293680ADF7F}" type="presParOf" srcId="{54FEFDD6-0075-483D-8F0A-94BAE8D9FA8B}" destId="{8EDAFF2F-04EA-4613-93FD-31EDAC5F7141}" srcOrd="13" destOrd="0" presId="urn:microsoft.com/office/officeart/2005/8/layout/cycle6"/>
    <dgm:cxn modelId="{307E4BD9-291A-4BE6-89A9-B7E220D45018}" type="presParOf" srcId="{54FEFDD6-0075-483D-8F0A-94BAE8D9FA8B}" destId="{6F71BD1E-1AB6-4E30-AA79-33C61E492C0E}" srcOrd="14" destOrd="0" presId="urn:microsoft.com/office/officeart/2005/8/layout/cycle6"/>
    <dgm:cxn modelId="{1D715067-2E70-40EF-BBDC-B09B29DFB261}" type="presParOf" srcId="{54FEFDD6-0075-483D-8F0A-94BAE8D9FA8B}" destId="{3ED604B7-A981-4BD9-BC2F-C15F1F573CD5}" srcOrd="15" destOrd="0" presId="urn:microsoft.com/office/officeart/2005/8/layout/cycle6"/>
    <dgm:cxn modelId="{F16F2BAD-21B7-4C7D-8CA9-887720EEA5B1}" type="presParOf" srcId="{54FEFDD6-0075-483D-8F0A-94BAE8D9FA8B}" destId="{3B061B05-F002-4BB1-98F4-9FD72C5FB249}" srcOrd="16" destOrd="0" presId="urn:microsoft.com/office/officeart/2005/8/layout/cycle6"/>
    <dgm:cxn modelId="{73089881-C8E3-47A5-B205-0F78FE075057}" type="presParOf" srcId="{54FEFDD6-0075-483D-8F0A-94BAE8D9FA8B}" destId="{9206AF04-03A2-4641-B3E0-A3E8ABC38251}"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CCDDD1-F995-4F27-A5BF-8B7935C8CE18}" type="doc">
      <dgm:prSet loTypeId="urn:microsoft.com/office/officeart/2005/8/layout/gear1" loCatId="relationship" qsTypeId="urn:microsoft.com/office/officeart/2005/8/quickstyle/simple5" qsCatId="simple" csTypeId="urn:microsoft.com/office/officeart/2005/8/colors/colorful3" csCatId="colorful" phldr="1"/>
      <dgm:spPr/>
    </dgm:pt>
    <dgm:pt modelId="{06A1CC0D-EBC1-4A42-AE7E-8755E14693BC}">
      <dgm:prSet phldrT="[Text]" custT="1"/>
      <dgm:spPr>
        <a:solidFill>
          <a:srgbClr val="99FF66"/>
        </a:solidFill>
      </dgm:spPr>
      <dgm:t>
        <a:bodyPr/>
        <a:lstStyle/>
        <a:p>
          <a:r>
            <a:rPr lang="en-US" sz="3000" b="1">
              <a:solidFill>
                <a:srgbClr val="0000FF"/>
              </a:solidFill>
            </a:rPr>
            <a:t>Clinical Guidelines</a:t>
          </a:r>
          <a:endParaRPr lang="en-US" sz="3000" b="1" dirty="0">
            <a:solidFill>
              <a:srgbClr val="0000FF"/>
            </a:solidFill>
          </a:endParaRPr>
        </a:p>
      </dgm:t>
    </dgm:pt>
    <dgm:pt modelId="{461B64E6-1576-43BE-87ED-3518C89BEEAC}" type="parTrans" cxnId="{21EE0540-712B-4782-A3BE-704349873E53}">
      <dgm:prSet/>
      <dgm:spPr/>
      <dgm:t>
        <a:bodyPr/>
        <a:lstStyle/>
        <a:p>
          <a:endParaRPr lang="en-US"/>
        </a:p>
      </dgm:t>
    </dgm:pt>
    <dgm:pt modelId="{18758885-9549-4219-BB58-5E50F03671E2}" type="sibTrans" cxnId="{21EE0540-712B-4782-A3BE-704349873E53}">
      <dgm:prSet/>
      <dgm:spPr/>
      <dgm:t>
        <a:bodyPr/>
        <a:lstStyle/>
        <a:p>
          <a:endParaRPr lang="en-US"/>
        </a:p>
      </dgm:t>
    </dgm:pt>
    <dgm:pt modelId="{3E6EEB21-2D62-4E90-AAF8-AD95DCDDE029}">
      <dgm:prSet phldrT="[Text]" custT="1"/>
      <dgm:spPr>
        <a:solidFill>
          <a:srgbClr val="66FFCC"/>
        </a:solidFill>
      </dgm:spPr>
      <dgm:t>
        <a:bodyPr/>
        <a:lstStyle/>
        <a:p>
          <a:r>
            <a:rPr lang="en-US" sz="2200" b="1">
              <a:solidFill>
                <a:srgbClr val="0000FF"/>
              </a:solidFill>
            </a:rPr>
            <a:t>Patient Engagement</a:t>
          </a:r>
          <a:endParaRPr lang="en-US" sz="2200" b="1" dirty="0">
            <a:solidFill>
              <a:srgbClr val="0000FF"/>
            </a:solidFill>
          </a:endParaRPr>
        </a:p>
      </dgm:t>
    </dgm:pt>
    <dgm:pt modelId="{7CB83C51-7F61-4F02-9B95-160FFFFBE191}" type="parTrans" cxnId="{7D5809F9-4B6E-46C5-B3CD-42034E5584FA}">
      <dgm:prSet/>
      <dgm:spPr/>
      <dgm:t>
        <a:bodyPr/>
        <a:lstStyle/>
        <a:p>
          <a:endParaRPr lang="en-US"/>
        </a:p>
      </dgm:t>
    </dgm:pt>
    <dgm:pt modelId="{AB3A0956-5FC7-4717-B75E-548A089ACC8B}" type="sibTrans" cxnId="{7D5809F9-4B6E-46C5-B3CD-42034E5584FA}">
      <dgm:prSet/>
      <dgm:spPr/>
      <dgm:t>
        <a:bodyPr/>
        <a:lstStyle/>
        <a:p>
          <a:endParaRPr lang="en-US"/>
        </a:p>
      </dgm:t>
    </dgm:pt>
    <dgm:pt modelId="{D8025AE6-826D-4324-B786-181752B63B9E}">
      <dgm:prSet phldrT="[Text]" custT="1"/>
      <dgm:spPr>
        <a:solidFill>
          <a:srgbClr val="CC99FF"/>
        </a:solidFill>
      </dgm:spPr>
      <dgm:t>
        <a:bodyPr/>
        <a:lstStyle/>
        <a:p>
          <a:r>
            <a:rPr lang="en-US" sz="2200" b="1">
              <a:solidFill>
                <a:srgbClr val="0000FF"/>
              </a:solidFill>
            </a:rPr>
            <a:t>Contingency Planning</a:t>
          </a:r>
          <a:endParaRPr lang="en-US" sz="2200" b="1" dirty="0">
            <a:solidFill>
              <a:srgbClr val="0000FF"/>
            </a:solidFill>
          </a:endParaRPr>
        </a:p>
      </dgm:t>
    </dgm:pt>
    <dgm:pt modelId="{D07FE1F0-13CD-4493-A43F-A81EBB1CA2BE}" type="parTrans" cxnId="{81F79264-1EF1-4B24-89B9-193952CEC5F2}">
      <dgm:prSet/>
      <dgm:spPr/>
      <dgm:t>
        <a:bodyPr/>
        <a:lstStyle/>
        <a:p>
          <a:endParaRPr lang="en-US"/>
        </a:p>
      </dgm:t>
    </dgm:pt>
    <dgm:pt modelId="{3FEDA11A-E15A-4FD4-BD28-3144072E8848}" type="sibTrans" cxnId="{81F79264-1EF1-4B24-89B9-193952CEC5F2}">
      <dgm:prSet/>
      <dgm:spPr/>
      <dgm:t>
        <a:bodyPr/>
        <a:lstStyle/>
        <a:p>
          <a:endParaRPr lang="en-US"/>
        </a:p>
      </dgm:t>
    </dgm:pt>
    <dgm:pt modelId="{B8720FDC-C81E-426D-8C93-4EA9B08A9D82}" type="pres">
      <dgm:prSet presAssocID="{F7CCDDD1-F995-4F27-A5BF-8B7935C8CE18}" presName="composite" presStyleCnt="0">
        <dgm:presLayoutVars>
          <dgm:chMax val="3"/>
          <dgm:animLvl val="lvl"/>
          <dgm:resizeHandles val="exact"/>
        </dgm:presLayoutVars>
      </dgm:prSet>
      <dgm:spPr/>
    </dgm:pt>
    <dgm:pt modelId="{ED932E63-6E07-48D3-99BF-D7BA6F0CC864}" type="pres">
      <dgm:prSet presAssocID="{06A1CC0D-EBC1-4A42-AE7E-8755E14693BC}" presName="gear1" presStyleLbl="node1" presStyleIdx="0" presStyleCnt="3" custScaleX="110075" custScaleY="100818" custLinFactNeighborX="5491" custLinFactNeighborY="4258">
        <dgm:presLayoutVars>
          <dgm:chMax val="1"/>
          <dgm:bulletEnabled val="1"/>
        </dgm:presLayoutVars>
      </dgm:prSet>
      <dgm:spPr/>
    </dgm:pt>
    <dgm:pt modelId="{9D3AAC01-4D96-4439-AE30-C0DC09091E7A}" type="pres">
      <dgm:prSet presAssocID="{06A1CC0D-EBC1-4A42-AE7E-8755E14693BC}" presName="gear1srcNode" presStyleLbl="node1" presStyleIdx="0" presStyleCnt="3"/>
      <dgm:spPr/>
    </dgm:pt>
    <dgm:pt modelId="{DAA37AC4-1434-429B-B3AF-442C73A55417}" type="pres">
      <dgm:prSet presAssocID="{06A1CC0D-EBC1-4A42-AE7E-8755E14693BC}" presName="gear1dstNode" presStyleLbl="node1" presStyleIdx="0" presStyleCnt="3"/>
      <dgm:spPr/>
    </dgm:pt>
    <dgm:pt modelId="{364D99C5-5413-4712-9E3D-0715EC5628A5}" type="pres">
      <dgm:prSet presAssocID="{3E6EEB21-2D62-4E90-AAF8-AD95DCDDE029}" presName="gear2" presStyleLbl="node1" presStyleIdx="1" presStyleCnt="3" custScaleX="116701" custScaleY="97214">
        <dgm:presLayoutVars>
          <dgm:chMax val="1"/>
          <dgm:bulletEnabled val="1"/>
        </dgm:presLayoutVars>
      </dgm:prSet>
      <dgm:spPr/>
    </dgm:pt>
    <dgm:pt modelId="{500ED000-D87E-4DE5-BBCC-134A8840AA57}" type="pres">
      <dgm:prSet presAssocID="{3E6EEB21-2D62-4E90-AAF8-AD95DCDDE029}" presName="gear2srcNode" presStyleLbl="node1" presStyleIdx="1" presStyleCnt="3"/>
      <dgm:spPr/>
    </dgm:pt>
    <dgm:pt modelId="{BB992F7F-6DB9-40D3-8DED-9589C5C23E8C}" type="pres">
      <dgm:prSet presAssocID="{3E6EEB21-2D62-4E90-AAF8-AD95DCDDE029}" presName="gear2dstNode" presStyleLbl="node1" presStyleIdx="1" presStyleCnt="3"/>
      <dgm:spPr/>
    </dgm:pt>
    <dgm:pt modelId="{0539A922-BF71-4C38-8CBE-1BF58A044DBE}" type="pres">
      <dgm:prSet presAssocID="{D8025AE6-826D-4324-B786-181752B63B9E}" presName="gear3" presStyleLbl="node1" presStyleIdx="2" presStyleCnt="3" custScaleX="112977" custScaleY="105752" custLinFactNeighborX="5494" custLinFactNeighborY="-4758"/>
      <dgm:spPr/>
    </dgm:pt>
    <dgm:pt modelId="{DBAD9BB5-CC22-4E6F-B4F6-BD17CDB8ED1E}" type="pres">
      <dgm:prSet presAssocID="{D8025AE6-826D-4324-B786-181752B63B9E}" presName="gear3tx" presStyleLbl="node1" presStyleIdx="2" presStyleCnt="3">
        <dgm:presLayoutVars>
          <dgm:chMax val="1"/>
          <dgm:bulletEnabled val="1"/>
        </dgm:presLayoutVars>
      </dgm:prSet>
      <dgm:spPr/>
    </dgm:pt>
    <dgm:pt modelId="{98A2E5D8-063B-46D8-A505-A32A6789BC94}" type="pres">
      <dgm:prSet presAssocID="{D8025AE6-826D-4324-B786-181752B63B9E}" presName="gear3srcNode" presStyleLbl="node1" presStyleIdx="2" presStyleCnt="3"/>
      <dgm:spPr/>
    </dgm:pt>
    <dgm:pt modelId="{47840128-7E55-4423-AD65-C1292AF882F7}" type="pres">
      <dgm:prSet presAssocID="{D8025AE6-826D-4324-B786-181752B63B9E}" presName="gear3dstNode" presStyleLbl="node1" presStyleIdx="2" presStyleCnt="3"/>
      <dgm:spPr/>
    </dgm:pt>
    <dgm:pt modelId="{A786252D-8C6E-4F1E-B878-EECBF1CC8A74}" type="pres">
      <dgm:prSet presAssocID="{18758885-9549-4219-BB58-5E50F03671E2}" presName="connector1" presStyleLbl="sibTrans2D1" presStyleIdx="0" presStyleCnt="3"/>
      <dgm:spPr/>
    </dgm:pt>
    <dgm:pt modelId="{9796A77E-A7BD-4897-B65F-78A4182FB430}" type="pres">
      <dgm:prSet presAssocID="{AB3A0956-5FC7-4717-B75E-548A089ACC8B}" presName="connector2" presStyleLbl="sibTrans2D1" presStyleIdx="1" presStyleCnt="3"/>
      <dgm:spPr/>
    </dgm:pt>
    <dgm:pt modelId="{A687A282-18E2-4821-8160-613F59FE9614}" type="pres">
      <dgm:prSet presAssocID="{3FEDA11A-E15A-4FD4-BD28-3144072E8848}" presName="connector3" presStyleLbl="sibTrans2D1" presStyleIdx="2" presStyleCnt="3"/>
      <dgm:spPr/>
    </dgm:pt>
  </dgm:ptLst>
  <dgm:cxnLst>
    <dgm:cxn modelId="{F7EB550E-B38B-4B04-B667-27D453D822BD}" type="presOf" srcId="{3E6EEB21-2D62-4E90-AAF8-AD95DCDDE029}" destId="{364D99C5-5413-4712-9E3D-0715EC5628A5}" srcOrd="0" destOrd="0" presId="urn:microsoft.com/office/officeart/2005/8/layout/gear1"/>
    <dgm:cxn modelId="{BA9AA412-7628-4B5A-AE1B-AEF9EE644F2B}" type="presOf" srcId="{06A1CC0D-EBC1-4A42-AE7E-8755E14693BC}" destId="{DAA37AC4-1434-429B-B3AF-442C73A55417}" srcOrd="2" destOrd="0" presId="urn:microsoft.com/office/officeart/2005/8/layout/gear1"/>
    <dgm:cxn modelId="{096FB81B-A2BC-4F3C-9ECD-A860437CECF8}" type="presOf" srcId="{F7CCDDD1-F995-4F27-A5BF-8B7935C8CE18}" destId="{B8720FDC-C81E-426D-8C93-4EA9B08A9D82}" srcOrd="0" destOrd="0" presId="urn:microsoft.com/office/officeart/2005/8/layout/gear1"/>
    <dgm:cxn modelId="{15E4F324-B483-4539-97C2-1FC0B2F27DAC}" type="presOf" srcId="{06A1CC0D-EBC1-4A42-AE7E-8755E14693BC}" destId="{ED932E63-6E07-48D3-99BF-D7BA6F0CC864}" srcOrd="0" destOrd="0" presId="urn:microsoft.com/office/officeart/2005/8/layout/gear1"/>
    <dgm:cxn modelId="{38B9FC2E-A8B8-49A3-BE31-051F4C2144BB}" type="presOf" srcId="{AB3A0956-5FC7-4717-B75E-548A089ACC8B}" destId="{9796A77E-A7BD-4897-B65F-78A4182FB430}" srcOrd="0" destOrd="0" presId="urn:microsoft.com/office/officeart/2005/8/layout/gear1"/>
    <dgm:cxn modelId="{9BF98531-4FD9-42DE-8AE5-2B0FB6208695}" type="presOf" srcId="{D8025AE6-826D-4324-B786-181752B63B9E}" destId="{0539A922-BF71-4C38-8CBE-1BF58A044DBE}" srcOrd="0" destOrd="0" presId="urn:microsoft.com/office/officeart/2005/8/layout/gear1"/>
    <dgm:cxn modelId="{F06C1C3B-36F8-4F1F-8D5C-3C13FFDE52C1}" type="presOf" srcId="{06A1CC0D-EBC1-4A42-AE7E-8755E14693BC}" destId="{9D3AAC01-4D96-4439-AE30-C0DC09091E7A}" srcOrd="1" destOrd="0" presId="urn:microsoft.com/office/officeart/2005/8/layout/gear1"/>
    <dgm:cxn modelId="{21EE0540-712B-4782-A3BE-704349873E53}" srcId="{F7CCDDD1-F995-4F27-A5BF-8B7935C8CE18}" destId="{06A1CC0D-EBC1-4A42-AE7E-8755E14693BC}" srcOrd="0" destOrd="0" parTransId="{461B64E6-1576-43BE-87ED-3518C89BEEAC}" sibTransId="{18758885-9549-4219-BB58-5E50F03671E2}"/>
    <dgm:cxn modelId="{1CA96B59-AB0F-48DA-BDAF-9EC2EB7966E9}" type="presOf" srcId="{18758885-9549-4219-BB58-5E50F03671E2}" destId="{A786252D-8C6E-4F1E-B878-EECBF1CC8A74}" srcOrd="0" destOrd="0" presId="urn:microsoft.com/office/officeart/2005/8/layout/gear1"/>
    <dgm:cxn modelId="{81F79264-1EF1-4B24-89B9-193952CEC5F2}" srcId="{F7CCDDD1-F995-4F27-A5BF-8B7935C8CE18}" destId="{D8025AE6-826D-4324-B786-181752B63B9E}" srcOrd="2" destOrd="0" parTransId="{D07FE1F0-13CD-4493-A43F-A81EBB1CA2BE}" sibTransId="{3FEDA11A-E15A-4FD4-BD28-3144072E8848}"/>
    <dgm:cxn modelId="{8BE58269-3A87-4EA9-909F-9CC6E70D400B}" type="presOf" srcId="{D8025AE6-826D-4324-B786-181752B63B9E}" destId="{DBAD9BB5-CC22-4E6F-B4F6-BD17CDB8ED1E}" srcOrd="1" destOrd="0" presId="urn:microsoft.com/office/officeart/2005/8/layout/gear1"/>
    <dgm:cxn modelId="{5C629E70-B1E7-46A6-A0C3-EC9F13C9B21C}" type="presOf" srcId="{D8025AE6-826D-4324-B786-181752B63B9E}" destId="{98A2E5D8-063B-46D8-A505-A32A6789BC94}" srcOrd="2" destOrd="0" presId="urn:microsoft.com/office/officeart/2005/8/layout/gear1"/>
    <dgm:cxn modelId="{AC284E73-91E7-4B6E-B33A-F7305AD3F2FA}" type="presOf" srcId="{3E6EEB21-2D62-4E90-AAF8-AD95DCDDE029}" destId="{500ED000-D87E-4DE5-BBCC-134A8840AA57}" srcOrd="1" destOrd="0" presId="urn:microsoft.com/office/officeart/2005/8/layout/gear1"/>
    <dgm:cxn modelId="{94F0E49F-2950-4699-9A23-16E9BBE3B747}" type="presOf" srcId="{D8025AE6-826D-4324-B786-181752B63B9E}" destId="{47840128-7E55-4423-AD65-C1292AF882F7}" srcOrd="3" destOrd="0" presId="urn:microsoft.com/office/officeart/2005/8/layout/gear1"/>
    <dgm:cxn modelId="{37E9BAAA-BA8E-44AA-B663-275FD20510EE}" type="presOf" srcId="{3FEDA11A-E15A-4FD4-BD28-3144072E8848}" destId="{A687A282-18E2-4821-8160-613F59FE9614}" srcOrd="0" destOrd="0" presId="urn:microsoft.com/office/officeart/2005/8/layout/gear1"/>
    <dgm:cxn modelId="{F91F05E4-0574-40D4-BB9B-D3EBF1C727A1}" type="presOf" srcId="{3E6EEB21-2D62-4E90-AAF8-AD95DCDDE029}" destId="{BB992F7F-6DB9-40D3-8DED-9589C5C23E8C}" srcOrd="2" destOrd="0" presId="urn:microsoft.com/office/officeart/2005/8/layout/gear1"/>
    <dgm:cxn modelId="{7D5809F9-4B6E-46C5-B3CD-42034E5584FA}" srcId="{F7CCDDD1-F995-4F27-A5BF-8B7935C8CE18}" destId="{3E6EEB21-2D62-4E90-AAF8-AD95DCDDE029}" srcOrd="1" destOrd="0" parTransId="{7CB83C51-7F61-4F02-9B95-160FFFFBE191}" sibTransId="{AB3A0956-5FC7-4717-B75E-548A089ACC8B}"/>
    <dgm:cxn modelId="{BC2E996E-FCE4-4213-A5EB-2E5794F76D65}" type="presParOf" srcId="{B8720FDC-C81E-426D-8C93-4EA9B08A9D82}" destId="{ED932E63-6E07-48D3-99BF-D7BA6F0CC864}" srcOrd="0" destOrd="0" presId="urn:microsoft.com/office/officeart/2005/8/layout/gear1"/>
    <dgm:cxn modelId="{CDE3CD90-1CE9-495D-BB22-AD704AAC2777}" type="presParOf" srcId="{B8720FDC-C81E-426D-8C93-4EA9B08A9D82}" destId="{9D3AAC01-4D96-4439-AE30-C0DC09091E7A}" srcOrd="1" destOrd="0" presId="urn:microsoft.com/office/officeart/2005/8/layout/gear1"/>
    <dgm:cxn modelId="{43CA971F-F708-48FB-8156-CA8CD0D350E0}" type="presParOf" srcId="{B8720FDC-C81E-426D-8C93-4EA9B08A9D82}" destId="{DAA37AC4-1434-429B-B3AF-442C73A55417}" srcOrd="2" destOrd="0" presId="urn:microsoft.com/office/officeart/2005/8/layout/gear1"/>
    <dgm:cxn modelId="{19CB9760-D477-40CE-9013-7D9F662B2A01}" type="presParOf" srcId="{B8720FDC-C81E-426D-8C93-4EA9B08A9D82}" destId="{364D99C5-5413-4712-9E3D-0715EC5628A5}" srcOrd="3" destOrd="0" presId="urn:microsoft.com/office/officeart/2005/8/layout/gear1"/>
    <dgm:cxn modelId="{A3D8A000-4E7D-42DD-8B76-C9980B373F0F}" type="presParOf" srcId="{B8720FDC-C81E-426D-8C93-4EA9B08A9D82}" destId="{500ED000-D87E-4DE5-BBCC-134A8840AA57}" srcOrd="4" destOrd="0" presId="urn:microsoft.com/office/officeart/2005/8/layout/gear1"/>
    <dgm:cxn modelId="{A75F5F8B-1397-485F-AB31-F62657441E20}" type="presParOf" srcId="{B8720FDC-C81E-426D-8C93-4EA9B08A9D82}" destId="{BB992F7F-6DB9-40D3-8DED-9589C5C23E8C}" srcOrd="5" destOrd="0" presId="urn:microsoft.com/office/officeart/2005/8/layout/gear1"/>
    <dgm:cxn modelId="{3F8468CB-B7F1-4B74-9742-DD923A1277E1}" type="presParOf" srcId="{B8720FDC-C81E-426D-8C93-4EA9B08A9D82}" destId="{0539A922-BF71-4C38-8CBE-1BF58A044DBE}" srcOrd="6" destOrd="0" presId="urn:microsoft.com/office/officeart/2005/8/layout/gear1"/>
    <dgm:cxn modelId="{C197B36C-469F-4A3D-89E3-D3C2A2093B52}" type="presParOf" srcId="{B8720FDC-C81E-426D-8C93-4EA9B08A9D82}" destId="{DBAD9BB5-CC22-4E6F-B4F6-BD17CDB8ED1E}" srcOrd="7" destOrd="0" presId="urn:microsoft.com/office/officeart/2005/8/layout/gear1"/>
    <dgm:cxn modelId="{8CC83329-4D83-4B7B-8980-62E66FD50429}" type="presParOf" srcId="{B8720FDC-C81E-426D-8C93-4EA9B08A9D82}" destId="{98A2E5D8-063B-46D8-A505-A32A6789BC94}" srcOrd="8" destOrd="0" presId="urn:microsoft.com/office/officeart/2005/8/layout/gear1"/>
    <dgm:cxn modelId="{FFB13094-F594-492B-A334-18B33656DAE2}" type="presParOf" srcId="{B8720FDC-C81E-426D-8C93-4EA9B08A9D82}" destId="{47840128-7E55-4423-AD65-C1292AF882F7}" srcOrd="9" destOrd="0" presId="urn:microsoft.com/office/officeart/2005/8/layout/gear1"/>
    <dgm:cxn modelId="{F3C6AF5E-8C1C-447F-ABE0-D259E175166F}" type="presParOf" srcId="{B8720FDC-C81E-426D-8C93-4EA9B08A9D82}" destId="{A786252D-8C6E-4F1E-B878-EECBF1CC8A74}" srcOrd="10" destOrd="0" presId="urn:microsoft.com/office/officeart/2005/8/layout/gear1"/>
    <dgm:cxn modelId="{9B40082B-50CA-4F48-8789-5CAE3ED23234}" type="presParOf" srcId="{B8720FDC-C81E-426D-8C93-4EA9B08A9D82}" destId="{9796A77E-A7BD-4897-B65F-78A4182FB430}" srcOrd="11" destOrd="0" presId="urn:microsoft.com/office/officeart/2005/8/layout/gear1"/>
    <dgm:cxn modelId="{10A6588B-5D20-458C-AD9F-60035D948184}" type="presParOf" srcId="{B8720FDC-C81E-426D-8C93-4EA9B08A9D82}" destId="{A687A282-18E2-4821-8160-613F59FE961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C4BDA-783F-4B6E-A75D-80633D0C2275}" type="doc">
      <dgm:prSet loTypeId="urn:microsoft.com/office/officeart/2008/layout/AlternatingHexagons" loCatId="list" qsTypeId="urn:microsoft.com/office/officeart/2005/8/quickstyle/3d7" qsCatId="3D" csTypeId="urn:microsoft.com/office/officeart/2005/8/colors/colorful4" csCatId="colorful" phldr="1"/>
      <dgm:spPr/>
      <dgm:t>
        <a:bodyPr/>
        <a:lstStyle/>
        <a:p>
          <a:endParaRPr lang="en-US"/>
        </a:p>
      </dgm:t>
    </dgm:pt>
    <dgm:pt modelId="{0B9F7B19-5FE4-4C13-B280-92965D44A174}">
      <dgm:prSet phldrT="[Text]" custT="1"/>
      <dgm:spPr/>
      <dgm:t>
        <a:bodyPr/>
        <a:lstStyle/>
        <a:p>
          <a:r>
            <a:rPr lang="en-US" sz="2300" b="1" dirty="0"/>
            <a:t>Decision Making</a:t>
          </a:r>
        </a:p>
      </dgm:t>
    </dgm:pt>
    <dgm:pt modelId="{BFDA41EE-7BB0-4DA8-A824-96BDD65BB6A2}" type="parTrans" cxnId="{2C2BFCE2-8B74-4DC4-92DA-F353189DFF24}">
      <dgm:prSet/>
      <dgm:spPr/>
      <dgm:t>
        <a:bodyPr/>
        <a:lstStyle/>
        <a:p>
          <a:endParaRPr lang="en-US"/>
        </a:p>
      </dgm:t>
    </dgm:pt>
    <dgm:pt modelId="{714565A9-9603-4054-8A6D-5B2C8B99C9DE}" type="sibTrans" cxnId="{2C2BFCE2-8B74-4DC4-92DA-F353189DFF24}">
      <dgm:prSet custT="1"/>
      <dgm:spPr/>
      <dgm:t>
        <a:bodyPr/>
        <a:lstStyle/>
        <a:p>
          <a:r>
            <a:rPr lang="en-US" sz="2300" b="1" dirty="0"/>
            <a:t>Health Literacy</a:t>
          </a:r>
        </a:p>
      </dgm:t>
    </dgm:pt>
    <dgm:pt modelId="{598B34C3-6BB9-494C-A2AA-DED0BCE2CF04}">
      <dgm:prSet phldrT="[Text]"/>
      <dgm:spPr/>
      <dgm:t>
        <a:bodyPr/>
        <a:lstStyle/>
        <a:p>
          <a:endParaRPr lang="en-US" dirty="0"/>
        </a:p>
      </dgm:t>
    </dgm:pt>
    <dgm:pt modelId="{5A26409F-EB0C-4175-B413-098844D9D415}" type="parTrans" cxnId="{4FD1C911-FB32-43B7-9F9B-87F431EE9B2A}">
      <dgm:prSet/>
      <dgm:spPr/>
      <dgm:t>
        <a:bodyPr/>
        <a:lstStyle/>
        <a:p>
          <a:endParaRPr lang="en-US"/>
        </a:p>
      </dgm:t>
    </dgm:pt>
    <dgm:pt modelId="{D3AB6F41-D584-45A0-9C43-F5964A110D86}" type="sibTrans" cxnId="{4FD1C911-FB32-43B7-9F9B-87F431EE9B2A}">
      <dgm:prSet/>
      <dgm:spPr/>
      <dgm:t>
        <a:bodyPr/>
        <a:lstStyle/>
        <a:p>
          <a:endParaRPr lang="en-US"/>
        </a:p>
      </dgm:t>
    </dgm:pt>
    <dgm:pt modelId="{A104D71E-A452-47EC-86CE-197DB22E3C5E}">
      <dgm:prSet phldrT="[Text]" custT="1"/>
      <dgm:spPr>
        <a:solidFill>
          <a:srgbClr val="C00000"/>
        </a:solidFill>
      </dgm:spPr>
      <dgm:t>
        <a:bodyPr/>
        <a:lstStyle/>
        <a:p>
          <a:r>
            <a:rPr lang="en-US" sz="2300" b="1" i="1" dirty="0">
              <a:solidFill>
                <a:srgbClr val="0000FF"/>
              </a:solidFill>
            </a:rPr>
            <a:t>Patient Centered</a:t>
          </a:r>
        </a:p>
      </dgm:t>
    </dgm:pt>
    <dgm:pt modelId="{2BD31BFF-0D9E-49C8-99FA-6804BFA5B180}" type="parTrans" cxnId="{60C5A99D-BC94-4A93-9286-A5655B0563EC}">
      <dgm:prSet/>
      <dgm:spPr/>
      <dgm:t>
        <a:bodyPr/>
        <a:lstStyle/>
        <a:p>
          <a:endParaRPr lang="en-US"/>
        </a:p>
      </dgm:t>
    </dgm:pt>
    <dgm:pt modelId="{3F27B8C8-0F01-471C-AC46-1024E6235788}" type="sibTrans" cxnId="{60C5A99D-BC94-4A93-9286-A5655B0563EC}">
      <dgm:prSet custT="1"/>
      <dgm:spPr/>
      <dgm:t>
        <a:bodyPr/>
        <a:lstStyle/>
        <a:p>
          <a:r>
            <a:rPr lang="en-US" sz="2300" b="1" dirty="0"/>
            <a:t>Self-Care</a:t>
          </a:r>
        </a:p>
      </dgm:t>
    </dgm:pt>
    <dgm:pt modelId="{A2BEB95B-BC0C-4B11-81E1-4B1AC887653A}">
      <dgm:prSet phldrT="[Text]" custT="1"/>
      <dgm:spPr/>
      <dgm:t>
        <a:bodyPr/>
        <a:lstStyle/>
        <a:p>
          <a:endParaRPr lang="en-US" sz="2200" i="1" dirty="0"/>
        </a:p>
      </dgm:t>
    </dgm:pt>
    <dgm:pt modelId="{13C6FF9B-5195-4B15-AC8B-1C7ECFA7EC59}" type="parTrans" cxnId="{138D71F1-0555-4837-ADE2-7B0E6257A2E6}">
      <dgm:prSet/>
      <dgm:spPr/>
      <dgm:t>
        <a:bodyPr/>
        <a:lstStyle/>
        <a:p>
          <a:endParaRPr lang="en-US"/>
        </a:p>
      </dgm:t>
    </dgm:pt>
    <dgm:pt modelId="{D25E6675-BA48-470B-A362-28866395F691}" type="sibTrans" cxnId="{138D71F1-0555-4837-ADE2-7B0E6257A2E6}">
      <dgm:prSet/>
      <dgm:spPr/>
      <dgm:t>
        <a:bodyPr/>
        <a:lstStyle/>
        <a:p>
          <a:endParaRPr lang="en-US"/>
        </a:p>
      </dgm:t>
    </dgm:pt>
    <dgm:pt modelId="{8CB2B103-CCB0-49ED-8A99-7CA979137D3C}">
      <dgm:prSet phldrT="[Text]" custT="1"/>
      <dgm:spPr/>
      <dgm:t>
        <a:bodyPr/>
        <a:lstStyle/>
        <a:p>
          <a:r>
            <a:rPr lang="en-US" sz="2300" b="1" dirty="0"/>
            <a:t>Self-Manage-</a:t>
          </a:r>
          <a:r>
            <a:rPr lang="en-US" sz="2300" b="1" dirty="0" err="1"/>
            <a:t>ment</a:t>
          </a:r>
          <a:endParaRPr lang="en-US" sz="2300" b="1" dirty="0"/>
        </a:p>
      </dgm:t>
    </dgm:pt>
    <dgm:pt modelId="{097F74A0-38EA-4D8A-9B81-B41C52793EE1}" type="parTrans" cxnId="{136CFED4-2817-404E-9369-84DC33341A02}">
      <dgm:prSet/>
      <dgm:spPr/>
      <dgm:t>
        <a:bodyPr/>
        <a:lstStyle/>
        <a:p>
          <a:endParaRPr lang="en-US"/>
        </a:p>
      </dgm:t>
    </dgm:pt>
    <dgm:pt modelId="{D4ADE0A6-4AD0-4F77-B22C-2245D3DF9160}" type="sibTrans" cxnId="{136CFED4-2817-404E-9369-84DC33341A02}">
      <dgm:prSet custT="1"/>
      <dgm:spPr/>
      <dgm:t>
        <a:bodyPr/>
        <a:lstStyle/>
        <a:p>
          <a:r>
            <a:rPr lang="en-US" sz="2300" b="1" dirty="0"/>
            <a:t>Patient Safety</a:t>
          </a:r>
        </a:p>
      </dgm:t>
    </dgm:pt>
    <dgm:pt modelId="{5A004AB5-44B0-4C67-84D0-A93DB1EBEDFA}">
      <dgm:prSet phldrT="[Text]"/>
      <dgm:spPr/>
      <dgm:t>
        <a:bodyPr/>
        <a:lstStyle/>
        <a:p>
          <a:endParaRPr lang="en-US" dirty="0"/>
        </a:p>
      </dgm:t>
    </dgm:pt>
    <dgm:pt modelId="{4A9F4101-E6AA-41DF-8A37-D222484108E9}" type="parTrans" cxnId="{6F178A8D-6134-4236-BEF2-A1B40C8A082F}">
      <dgm:prSet/>
      <dgm:spPr/>
      <dgm:t>
        <a:bodyPr/>
        <a:lstStyle/>
        <a:p>
          <a:endParaRPr lang="en-US"/>
        </a:p>
      </dgm:t>
    </dgm:pt>
    <dgm:pt modelId="{C3DF5D65-49FD-4F8F-B209-EAE89420EBD3}" type="sibTrans" cxnId="{6F178A8D-6134-4236-BEF2-A1B40C8A082F}">
      <dgm:prSet/>
      <dgm:spPr/>
      <dgm:t>
        <a:bodyPr/>
        <a:lstStyle/>
        <a:p>
          <a:endParaRPr lang="en-US"/>
        </a:p>
      </dgm:t>
    </dgm:pt>
    <dgm:pt modelId="{643DE971-9CA8-4A1A-8CB6-C0D6FAB97D24}" type="pres">
      <dgm:prSet presAssocID="{8FFC4BDA-783F-4B6E-A75D-80633D0C2275}" presName="Name0" presStyleCnt="0">
        <dgm:presLayoutVars>
          <dgm:chMax/>
          <dgm:chPref/>
          <dgm:dir/>
          <dgm:animLvl val="lvl"/>
        </dgm:presLayoutVars>
      </dgm:prSet>
      <dgm:spPr/>
    </dgm:pt>
    <dgm:pt modelId="{183A027D-D644-4324-821E-3F0BC9DDE87C}" type="pres">
      <dgm:prSet presAssocID="{0B9F7B19-5FE4-4C13-B280-92965D44A174}" presName="composite" presStyleCnt="0"/>
      <dgm:spPr/>
    </dgm:pt>
    <dgm:pt modelId="{A32B29D8-36EC-4811-A1A0-3F8A79AC8523}" type="pres">
      <dgm:prSet presAssocID="{0B9F7B19-5FE4-4C13-B280-92965D44A174}" presName="Parent1" presStyleLbl="node1" presStyleIdx="0" presStyleCnt="6">
        <dgm:presLayoutVars>
          <dgm:chMax val="1"/>
          <dgm:chPref val="1"/>
          <dgm:bulletEnabled val="1"/>
        </dgm:presLayoutVars>
      </dgm:prSet>
      <dgm:spPr/>
    </dgm:pt>
    <dgm:pt modelId="{09553896-895C-4088-89A5-6CF7344F5B51}" type="pres">
      <dgm:prSet presAssocID="{0B9F7B19-5FE4-4C13-B280-92965D44A174}" presName="Childtext1" presStyleLbl="revTx" presStyleIdx="0" presStyleCnt="3">
        <dgm:presLayoutVars>
          <dgm:chMax val="0"/>
          <dgm:chPref val="0"/>
          <dgm:bulletEnabled val="1"/>
        </dgm:presLayoutVars>
      </dgm:prSet>
      <dgm:spPr/>
    </dgm:pt>
    <dgm:pt modelId="{88D819AE-9F3E-4CC5-B473-30D90DE5A883}" type="pres">
      <dgm:prSet presAssocID="{0B9F7B19-5FE4-4C13-B280-92965D44A174}" presName="BalanceSpacing" presStyleCnt="0"/>
      <dgm:spPr/>
    </dgm:pt>
    <dgm:pt modelId="{F0F6CCFE-DA23-4E22-B67D-42A3EDAC9AD6}" type="pres">
      <dgm:prSet presAssocID="{0B9F7B19-5FE4-4C13-B280-92965D44A174}" presName="BalanceSpacing1" presStyleCnt="0"/>
      <dgm:spPr/>
    </dgm:pt>
    <dgm:pt modelId="{31CFB066-96C6-4B9F-92D1-F23ABDB0D0E1}" type="pres">
      <dgm:prSet presAssocID="{714565A9-9603-4054-8A6D-5B2C8B99C9DE}" presName="Accent1Text" presStyleLbl="node1" presStyleIdx="1" presStyleCnt="6"/>
      <dgm:spPr/>
    </dgm:pt>
    <dgm:pt modelId="{3B109820-A416-46F4-A2F6-9B1DE49B3C90}" type="pres">
      <dgm:prSet presAssocID="{714565A9-9603-4054-8A6D-5B2C8B99C9DE}" presName="spaceBetweenRectangles" presStyleCnt="0"/>
      <dgm:spPr/>
    </dgm:pt>
    <dgm:pt modelId="{9F6CA758-2B85-4817-B3AF-56B0F1EFA351}" type="pres">
      <dgm:prSet presAssocID="{A104D71E-A452-47EC-86CE-197DB22E3C5E}" presName="composite" presStyleCnt="0"/>
      <dgm:spPr/>
    </dgm:pt>
    <dgm:pt modelId="{DA5B740D-5D7F-4767-BA58-506538AEA79D}" type="pres">
      <dgm:prSet presAssocID="{A104D71E-A452-47EC-86CE-197DB22E3C5E}" presName="Parent1" presStyleLbl="node1" presStyleIdx="2" presStyleCnt="6">
        <dgm:presLayoutVars>
          <dgm:chMax val="1"/>
          <dgm:chPref val="1"/>
          <dgm:bulletEnabled val="1"/>
        </dgm:presLayoutVars>
      </dgm:prSet>
      <dgm:spPr/>
    </dgm:pt>
    <dgm:pt modelId="{7B53FD79-5EE5-4150-ACD3-73FD6C7EE66C}" type="pres">
      <dgm:prSet presAssocID="{A104D71E-A452-47EC-86CE-197DB22E3C5E}" presName="Childtext1" presStyleLbl="revTx" presStyleIdx="1" presStyleCnt="3">
        <dgm:presLayoutVars>
          <dgm:chMax val="0"/>
          <dgm:chPref val="0"/>
          <dgm:bulletEnabled val="1"/>
        </dgm:presLayoutVars>
      </dgm:prSet>
      <dgm:spPr/>
    </dgm:pt>
    <dgm:pt modelId="{E176EEEB-A3C6-42E9-9DC7-F10A295E257A}" type="pres">
      <dgm:prSet presAssocID="{A104D71E-A452-47EC-86CE-197DB22E3C5E}" presName="BalanceSpacing" presStyleCnt="0"/>
      <dgm:spPr/>
    </dgm:pt>
    <dgm:pt modelId="{DF51BE8F-1A7B-4D7E-B11C-36CF1E2FAA77}" type="pres">
      <dgm:prSet presAssocID="{A104D71E-A452-47EC-86CE-197DB22E3C5E}" presName="BalanceSpacing1" presStyleCnt="0"/>
      <dgm:spPr/>
    </dgm:pt>
    <dgm:pt modelId="{549A0491-19CD-40A2-BF85-1E66B7CB2331}" type="pres">
      <dgm:prSet presAssocID="{3F27B8C8-0F01-471C-AC46-1024E6235788}" presName="Accent1Text" presStyleLbl="node1" presStyleIdx="3" presStyleCnt="6" custLinFactNeighborX="-1793" custLinFactNeighborY="2000"/>
      <dgm:spPr/>
    </dgm:pt>
    <dgm:pt modelId="{D8903B7B-AF5E-4152-B3F3-4F0B6D768CF2}" type="pres">
      <dgm:prSet presAssocID="{3F27B8C8-0F01-471C-AC46-1024E6235788}" presName="spaceBetweenRectangles" presStyleCnt="0"/>
      <dgm:spPr/>
    </dgm:pt>
    <dgm:pt modelId="{05774CBB-96CE-4897-AE6E-C36148FFD099}" type="pres">
      <dgm:prSet presAssocID="{8CB2B103-CCB0-49ED-8A99-7CA979137D3C}" presName="composite" presStyleCnt="0"/>
      <dgm:spPr/>
    </dgm:pt>
    <dgm:pt modelId="{DC0AE363-A119-4B30-9AE8-F99E628243BB}" type="pres">
      <dgm:prSet presAssocID="{8CB2B103-CCB0-49ED-8A99-7CA979137D3C}" presName="Parent1" presStyleLbl="node1" presStyleIdx="4" presStyleCnt="6">
        <dgm:presLayoutVars>
          <dgm:chMax val="1"/>
          <dgm:chPref val="1"/>
          <dgm:bulletEnabled val="1"/>
        </dgm:presLayoutVars>
      </dgm:prSet>
      <dgm:spPr/>
    </dgm:pt>
    <dgm:pt modelId="{86C32BBB-E52A-4740-8E9C-1141688EBCC9}" type="pres">
      <dgm:prSet presAssocID="{8CB2B103-CCB0-49ED-8A99-7CA979137D3C}" presName="Childtext1" presStyleLbl="revTx" presStyleIdx="2" presStyleCnt="3">
        <dgm:presLayoutVars>
          <dgm:chMax val="0"/>
          <dgm:chPref val="0"/>
          <dgm:bulletEnabled val="1"/>
        </dgm:presLayoutVars>
      </dgm:prSet>
      <dgm:spPr/>
    </dgm:pt>
    <dgm:pt modelId="{0E2D2171-2D66-4320-B866-C5E58BB9FD77}" type="pres">
      <dgm:prSet presAssocID="{8CB2B103-CCB0-49ED-8A99-7CA979137D3C}" presName="BalanceSpacing" presStyleCnt="0"/>
      <dgm:spPr/>
    </dgm:pt>
    <dgm:pt modelId="{FE9937E3-36C7-4E37-B7EC-D8845D9C1D03}" type="pres">
      <dgm:prSet presAssocID="{8CB2B103-CCB0-49ED-8A99-7CA979137D3C}" presName="BalanceSpacing1" presStyleCnt="0"/>
      <dgm:spPr/>
    </dgm:pt>
    <dgm:pt modelId="{F47B586B-467C-4E8B-9EC4-97AE751E0865}" type="pres">
      <dgm:prSet presAssocID="{D4ADE0A6-4AD0-4F77-B22C-2245D3DF9160}" presName="Accent1Text" presStyleLbl="node1" presStyleIdx="5" presStyleCnt="6"/>
      <dgm:spPr/>
    </dgm:pt>
  </dgm:ptLst>
  <dgm:cxnLst>
    <dgm:cxn modelId="{4FD1C911-FB32-43B7-9F9B-87F431EE9B2A}" srcId="{0B9F7B19-5FE4-4C13-B280-92965D44A174}" destId="{598B34C3-6BB9-494C-A2AA-DED0BCE2CF04}" srcOrd="0" destOrd="0" parTransId="{5A26409F-EB0C-4175-B413-098844D9D415}" sibTransId="{D3AB6F41-D584-45A0-9C43-F5964A110D86}"/>
    <dgm:cxn modelId="{75CCB013-D7E5-4271-9F63-E39F9C72E820}" type="presOf" srcId="{598B34C3-6BB9-494C-A2AA-DED0BCE2CF04}" destId="{09553896-895C-4088-89A5-6CF7344F5B51}" srcOrd="0" destOrd="0" presId="urn:microsoft.com/office/officeart/2008/layout/AlternatingHexagons"/>
    <dgm:cxn modelId="{C309B914-AEFE-4354-9110-5DFCF58B9E29}" type="presOf" srcId="{D4ADE0A6-4AD0-4F77-B22C-2245D3DF9160}" destId="{F47B586B-467C-4E8B-9EC4-97AE751E0865}" srcOrd="0" destOrd="0" presId="urn:microsoft.com/office/officeart/2008/layout/AlternatingHexagons"/>
    <dgm:cxn modelId="{C4179620-4261-4C83-A35F-3114E696ECD7}" type="presOf" srcId="{714565A9-9603-4054-8A6D-5B2C8B99C9DE}" destId="{31CFB066-96C6-4B9F-92D1-F23ABDB0D0E1}" srcOrd="0" destOrd="0" presId="urn:microsoft.com/office/officeart/2008/layout/AlternatingHexagons"/>
    <dgm:cxn modelId="{C2980630-8CB8-4A5B-8B91-DBBCDACFF305}" type="presOf" srcId="{8CB2B103-CCB0-49ED-8A99-7CA979137D3C}" destId="{DC0AE363-A119-4B30-9AE8-F99E628243BB}" srcOrd="0" destOrd="0" presId="urn:microsoft.com/office/officeart/2008/layout/AlternatingHexagons"/>
    <dgm:cxn modelId="{D660BD69-5484-4D66-AEBB-6FACC4AE8322}" type="presOf" srcId="{A2BEB95B-BC0C-4B11-81E1-4B1AC887653A}" destId="{7B53FD79-5EE5-4150-ACD3-73FD6C7EE66C}" srcOrd="0" destOrd="0" presId="urn:microsoft.com/office/officeart/2008/layout/AlternatingHexagons"/>
    <dgm:cxn modelId="{6F178A8D-6134-4236-BEF2-A1B40C8A082F}" srcId="{8CB2B103-CCB0-49ED-8A99-7CA979137D3C}" destId="{5A004AB5-44B0-4C67-84D0-A93DB1EBEDFA}" srcOrd="0" destOrd="0" parTransId="{4A9F4101-E6AA-41DF-8A37-D222484108E9}" sibTransId="{C3DF5D65-49FD-4F8F-B209-EAE89420EBD3}"/>
    <dgm:cxn modelId="{6870288F-A438-4688-9EAC-55A7C68054F2}" type="presOf" srcId="{8FFC4BDA-783F-4B6E-A75D-80633D0C2275}" destId="{643DE971-9CA8-4A1A-8CB6-C0D6FAB97D24}" srcOrd="0" destOrd="0" presId="urn:microsoft.com/office/officeart/2008/layout/AlternatingHexagons"/>
    <dgm:cxn modelId="{5BD38D9A-2853-4FCC-9D8E-A7FE965DAF5C}" type="presOf" srcId="{5A004AB5-44B0-4C67-84D0-A93DB1EBEDFA}" destId="{86C32BBB-E52A-4740-8E9C-1141688EBCC9}" srcOrd="0" destOrd="0" presId="urn:microsoft.com/office/officeart/2008/layout/AlternatingHexagons"/>
    <dgm:cxn modelId="{60C5A99D-BC94-4A93-9286-A5655B0563EC}" srcId="{8FFC4BDA-783F-4B6E-A75D-80633D0C2275}" destId="{A104D71E-A452-47EC-86CE-197DB22E3C5E}" srcOrd="1" destOrd="0" parTransId="{2BD31BFF-0D9E-49C8-99FA-6804BFA5B180}" sibTransId="{3F27B8C8-0F01-471C-AC46-1024E6235788}"/>
    <dgm:cxn modelId="{0DCDF7C3-8FA2-43BF-AD6D-D903A81CB3C5}" type="presOf" srcId="{3F27B8C8-0F01-471C-AC46-1024E6235788}" destId="{549A0491-19CD-40A2-BF85-1E66B7CB2331}" srcOrd="0" destOrd="0" presId="urn:microsoft.com/office/officeart/2008/layout/AlternatingHexagons"/>
    <dgm:cxn modelId="{136CFED4-2817-404E-9369-84DC33341A02}" srcId="{8FFC4BDA-783F-4B6E-A75D-80633D0C2275}" destId="{8CB2B103-CCB0-49ED-8A99-7CA979137D3C}" srcOrd="2" destOrd="0" parTransId="{097F74A0-38EA-4D8A-9B81-B41C52793EE1}" sibTransId="{D4ADE0A6-4AD0-4F77-B22C-2245D3DF9160}"/>
    <dgm:cxn modelId="{2C2BFCE2-8B74-4DC4-92DA-F353189DFF24}" srcId="{8FFC4BDA-783F-4B6E-A75D-80633D0C2275}" destId="{0B9F7B19-5FE4-4C13-B280-92965D44A174}" srcOrd="0" destOrd="0" parTransId="{BFDA41EE-7BB0-4DA8-A824-96BDD65BB6A2}" sibTransId="{714565A9-9603-4054-8A6D-5B2C8B99C9DE}"/>
    <dgm:cxn modelId="{1B03F0ED-51E1-4F01-9C83-EF0EADDCCC1B}" type="presOf" srcId="{0B9F7B19-5FE4-4C13-B280-92965D44A174}" destId="{A32B29D8-36EC-4811-A1A0-3F8A79AC8523}" srcOrd="0" destOrd="0" presId="urn:microsoft.com/office/officeart/2008/layout/AlternatingHexagons"/>
    <dgm:cxn modelId="{138D71F1-0555-4837-ADE2-7B0E6257A2E6}" srcId="{A104D71E-A452-47EC-86CE-197DB22E3C5E}" destId="{A2BEB95B-BC0C-4B11-81E1-4B1AC887653A}" srcOrd="0" destOrd="0" parTransId="{13C6FF9B-5195-4B15-AC8B-1C7ECFA7EC59}" sibTransId="{D25E6675-BA48-470B-A362-28866395F691}"/>
    <dgm:cxn modelId="{A4E766F2-260A-4E63-AEA4-CFCBE59C9502}" type="presOf" srcId="{A104D71E-A452-47EC-86CE-197DB22E3C5E}" destId="{DA5B740D-5D7F-4767-BA58-506538AEA79D}" srcOrd="0" destOrd="0" presId="urn:microsoft.com/office/officeart/2008/layout/AlternatingHexagons"/>
    <dgm:cxn modelId="{90DA96FD-5485-4F84-935E-9F0ECDD6EF60}" type="presParOf" srcId="{643DE971-9CA8-4A1A-8CB6-C0D6FAB97D24}" destId="{183A027D-D644-4324-821E-3F0BC9DDE87C}" srcOrd="0" destOrd="0" presId="urn:microsoft.com/office/officeart/2008/layout/AlternatingHexagons"/>
    <dgm:cxn modelId="{6EAA37E7-1A08-4875-92A8-56F98F55CF98}" type="presParOf" srcId="{183A027D-D644-4324-821E-3F0BC9DDE87C}" destId="{A32B29D8-36EC-4811-A1A0-3F8A79AC8523}" srcOrd="0" destOrd="0" presId="urn:microsoft.com/office/officeart/2008/layout/AlternatingHexagons"/>
    <dgm:cxn modelId="{58C8DF64-CFB3-4CFF-A869-FD5622935EDA}" type="presParOf" srcId="{183A027D-D644-4324-821E-3F0BC9DDE87C}" destId="{09553896-895C-4088-89A5-6CF7344F5B51}" srcOrd="1" destOrd="0" presId="urn:microsoft.com/office/officeart/2008/layout/AlternatingHexagons"/>
    <dgm:cxn modelId="{919BB58C-02F6-4DDC-9CC0-44DAC4E51660}" type="presParOf" srcId="{183A027D-D644-4324-821E-3F0BC9DDE87C}" destId="{88D819AE-9F3E-4CC5-B473-30D90DE5A883}" srcOrd="2" destOrd="0" presId="urn:microsoft.com/office/officeart/2008/layout/AlternatingHexagons"/>
    <dgm:cxn modelId="{31851DBF-3F3F-4FB1-B585-CF4058D7BD9D}" type="presParOf" srcId="{183A027D-D644-4324-821E-3F0BC9DDE87C}" destId="{F0F6CCFE-DA23-4E22-B67D-42A3EDAC9AD6}" srcOrd="3" destOrd="0" presId="urn:microsoft.com/office/officeart/2008/layout/AlternatingHexagons"/>
    <dgm:cxn modelId="{18554012-5D7C-46CF-AADE-C178969E3493}" type="presParOf" srcId="{183A027D-D644-4324-821E-3F0BC9DDE87C}" destId="{31CFB066-96C6-4B9F-92D1-F23ABDB0D0E1}" srcOrd="4" destOrd="0" presId="urn:microsoft.com/office/officeart/2008/layout/AlternatingHexagons"/>
    <dgm:cxn modelId="{64CCF8A3-650D-4B2C-A5E1-8893240B826C}" type="presParOf" srcId="{643DE971-9CA8-4A1A-8CB6-C0D6FAB97D24}" destId="{3B109820-A416-46F4-A2F6-9B1DE49B3C90}" srcOrd="1" destOrd="0" presId="urn:microsoft.com/office/officeart/2008/layout/AlternatingHexagons"/>
    <dgm:cxn modelId="{A4ED058F-A393-4F5E-A693-ED2D656AC6E8}" type="presParOf" srcId="{643DE971-9CA8-4A1A-8CB6-C0D6FAB97D24}" destId="{9F6CA758-2B85-4817-B3AF-56B0F1EFA351}" srcOrd="2" destOrd="0" presId="urn:microsoft.com/office/officeart/2008/layout/AlternatingHexagons"/>
    <dgm:cxn modelId="{C883176E-593A-4A15-82C5-AAD16DCBF96E}" type="presParOf" srcId="{9F6CA758-2B85-4817-B3AF-56B0F1EFA351}" destId="{DA5B740D-5D7F-4767-BA58-506538AEA79D}" srcOrd="0" destOrd="0" presId="urn:microsoft.com/office/officeart/2008/layout/AlternatingHexagons"/>
    <dgm:cxn modelId="{B5369226-338D-404B-80F4-97E9A1D1CE92}" type="presParOf" srcId="{9F6CA758-2B85-4817-B3AF-56B0F1EFA351}" destId="{7B53FD79-5EE5-4150-ACD3-73FD6C7EE66C}" srcOrd="1" destOrd="0" presId="urn:microsoft.com/office/officeart/2008/layout/AlternatingHexagons"/>
    <dgm:cxn modelId="{21536AA4-0576-44AA-A640-C154A4036FE9}" type="presParOf" srcId="{9F6CA758-2B85-4817-B3AF-56B0F1EFA351}" destId="{E176EEEB-A3C6-42E9-9DC7-F10A295E257A}" srcOrd="2" destOrd="0" presId="urn:microsoft.com/office/officeart/2008/layout/AlternatingHexagons"/>
    <dgm:cxn modelId="{E576B410-0A22-48C0-8AA3-E1DB6439A930}" type="presParOf" srcId="{9F6CA758-2B85-4817-B3AF-56B0F1EFA351}" destId="{DF51BE8F-1A7B-4D7E-B11C-36CF1E2FAA77}" srcOrd="3" destOrd="0" presId="urn:microsoft.com/office/officeart/2008/layout/AlternatingHexagons"/>
    <dgm:cxn modelId="{2AA27384-D062-40C9-AA29-15AA92D2BAE0}" type="presParOf" srcId="{9F6CA758-2B85-4817-B3AF-56B0F1EFA351}" destId="{549A0491-19CD-40A2-BF85-1E66B7CB2331}" srcOrd="4" destOrd="0" presId="urn:microsoft.com/office/officeart/2008/layout/AlternatingHexagons"/>
    <dgm:cxn modelId="{FFC35FA8-1B35-4BC1-A40F-8F81AC245622}" type="presParOf" srcId="{643DE971-9CA8-4A1A-8CB6-C0D6FAB97D24}" destId="{D8903B7B-AF5E-4152-B3F3-4F0B6D768CF2}" srcOrd="3" destOrd="0" presId="urn:microsoft.com/office/officeart/2008/layout/AlternatingHexagons"/>
    <dgm:cxn modelId="{637C0EA6-57F7-48CC-B833-61A1867AFC17}" type="presParOf" srcId="{643DE971-9CA8-4A1A-8CB6-C0D6FAB97D24}" destId="{05774CBB-96CE-4897-AE6E-C36148FFD099}" srcOrd="4" destOrd="0" presId="urn:microsoft.com/office/officeart/2008/layout/AlternatingHexagons"/>
    <dgm:cxn modelId="{255FCB75-2965-4F27-A2EF-E577DC9B122E}" type="presParOf" srcId="{05774CBB-96CE-4897-AE6E-C36148FFD099}" destId="{DC0AE363-A119-4B30-9AE8-F99E628243BB}" srcOrd="0" destOrd="0" presId="urn:microsoft.com/office/officeart/2008/layout/AlternatingHexagons"/>
    <dgm:cxn modelId="{7154027B-5B04-44D9-8A68-A1570F5B4D6B}" type="presParOf" srcId="{05774CBB-96CE-4897-AE6E-C36148FFD099}" destId="{86C32BBB-E52A-4740-8E9C-1141688EBCC9}" srcOrd="1" destOrd="0" presId="urn:microsoft.com/office/officeart/2008/layout/AlternatingHexagons"/>
    <dgm:cxn modelId="{BBA51472-DF18-4E79-B6BB-9F79DBECAC4F}" type="presParOf" srcId="{05774CBB-96CE-4897-AE6E-C36148FFD099}" destId="{0E2D2171-2D66-4320-B866-C5E58BB9FD77}" srcOrd="2" destOrd="0" presId="urn:microsoft.com/office/officeart/2008/layout/AlternatingHexagons"/>
    <dgm:cxn modelId="{252C12DF-F946-479C-91C9-D7453231CD79}" type="presParOf" srcId="{05774CBB-96CE-4897-AE6E-C36148FFD099}" destId="{FE9937E3-36C7-4E37-B7EC-D8845D9C1D03}" srcOrd="3" destOrd="0" presId="urn:microsoft.com/office/officeart/2008/layout/AlternatingHexagons"/>
    <dgm:cxn modelId="{1AEF95F3-91C3-485B-8103-4761B48F98AF}" type="presParOf" srcId="{05774CBB-96CE-4897-AE6E-C36148FFD099}" destId="{F47B586B-467C-4E8B-9EC4-97AE751E086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33CC"/>
        </a:solidFill>
        <a:ln>
          <a:noFill/>
        </a:ln>
      </dgm:spPr>
      <dgm:t>
        <a:bodyPr/>
        <a:lstStyle/>
        <a:p>
          <a:r>
            <a:rPr lang="en-US" b="1" dirty="0"/>
            <a:t>VTE PROPHYLAXIS</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D4E79FDD-0DE9-459E-A39D-8B3990D2A00F}">
      <dgm:prSet phldrT="[Text]" custT="1"/>
      <dgm:spPr/>
      <dgm:t>
        <a:bodyPr/>
        <a:lstStyle/>
        <a:p>
          <a:r>
            <a:rPr lang="en-US" sz="2000" b="1" i="1" dirty="0"/>
            <a:t>Ensure patient is receiving mechanical </a:t>
          </a:r>
          <a:r>
            <a:rPr lang="en-US" sz="2000" b="1" i="1" u="sng" dirty="0"/>
            <a:t>and</a:t>
          </a:r>
          <a:r>
            <a:rPr lang="en-US" sz="2000" b="1" i="1" dirty="0"/>
            <a:t> (timely) pharmacological prophylaxis</a:t>
          </a:r>
        </a:p>
      </dgm:t>
    </dgm:pt>
    <dgm:pt modelId="{06C275D0-9FB4-4A0A-90EB-DEB46699C097}" type="parTrans" cxnId="{0493F33E-8F69-4D91-85BB-678EFE4A884E}">
      <dgm:prSet/>
      <dgm:spPr/>
      <dgm:t>
        <a:bodyPr/>
        <a:lstStyle/>
        <a:p>
          <a:endParaRPr lang="en-US"/>
        </a:p>
      </dgm:t>
    </dgm:pt>
    <dgm:pt modelId="{79AB0A07-F89C-46C7-B8C3-F0A562CB115C}" type="sibTrans" cxnId="{0493F33E-8F69-4D91-85BB-678EFE4A884E}">
      <dgm:prSet/>
      <dgm:spPr/>
      <dgm:t>
        <a:bodyPr/>
        <a:lstStyle/>
        <a:p>
          <a:endParaRPr lang="en-US"/>
        </a:p>
      </dgm:t>
    </dgm:pt>
    <dgm:pt modelId="{5A820A11-2C04-4AB2-BBAA-3A98F18748A1}">
      <dgm:prSet phldrT="[Text]" custT="1"/>
      <dgm:spPr/>
      <dgm:t>
        <a:bodyPr/>
        <a:lstStyle/>
        <a:p>
          <a:r>
            <a:rPr lang="en-US" sz="2000" b="1" i="1" dirty="0"/>
            <a:t>Educate patients regarding importance</a:t>
          </a:r>
        </a:p>
      </dgm:t>
    </dgm:pt>
    <dgm:pt modelId="{07FE0914-607F-4AA2-A42A-67ECF9409A4D}" type="parTrans" cxnId="{D9389AFC-B336-4377-B3F3-23DC3B8BCD1C}">
      <dgm:prSet/>
      <dgm:spPr/>
      <dgm:t>
        <a:bodyPr/>
        <a:lstStyle/>
        <a:p>
          <a:endParaRPr lang="en-US"/>
        </a:p>
      </dgm:t>
    </dgm:pt>
    <dgm:pt modelId="{F5D17C52-F7C2-4F61-8C72-242FBDD5FAC2}" type="sibTrans" cxnId="{D9389AFC-B336-4377-B3F3-23DC3B8BCD1C}">
      <dgm:prSet/>
      <dgm:spPr/>
      <dgm:t>
        <a:bodyPr/>
        <a:lstStyle/>
        <a:p>
          <a:endParaRPr lang="en-US"/>
        </a:p>
      </dgm:t>
    </dgm:pt>
    <dgm:pt modelId="{2EED2E87-7DD3-4288-A495-72DACA98A0DD}">
      <dgm:prSet phldrT="[Text]"/>
      <dgm:spPr>
        <a:solidFill>
          <a:srgbClr val="00CC00"/>
        </a:solidFill>
      </dgm:spPr>
      <dgm:t>
        <a:bodyPr/>
        <a:lstStyle/>
        <a:p>
          <a:r>
            <a:rPr lang="en-US" b="1" dirty="0"/>
            <a:t>POSTOP NAUSEA AND VOMITING</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Perform regular patient assessments (through 48 hours past discharge from PACU)</a:t>
          </a:r>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8E79D669-5CF8-4FDF-AE06-6E7F5345C34A}">
      <dgm:prSet phldrT="[Text]" custT="1"/>
      <dgm:spPr/>
      <dgm:t>
        <a:bodyPr/>
        <a:lstStyle/>
        <a:p>
          <a:r>
            <a:rPr lang="en-US" sz="2000" b="1" i="1" dirty="0"/>
            <a:t>Use multimodal treatment approach</a:t>
          </a:r>
        </a:p>
      </dgm:t>
    </dgm:pt>
    <dgm:pt modelId="{7D51EB99-9593-4E6A-8F52-7E1DE02FE7D2}" type="parTrans" cxnId="{207CE58C-26DA-4A44-945D-360ABAACEFEC}">
      <dgm:prSet/>
      <dgm:spPr/>
      <dgm:t>
        <a:bodyPr/>
        <a:lstStyle/>
        <a:p>
          <a:endParaRPr lang="en-US"/>
        </a:p>
      </dgm:t>
    </dgm:pt>
    <dgm:pt modelId="{32697F6F-7A85-4E34-848F-BC97CAC4ED8E}" type="sibTrans" cxnId="{207CE58C-26DA-4A44-945D-360ABAACEFEC}">
      <dgm:prSet/>
      <dgm:spPr/>
      <dgm:t>
        <a:bodyPr/>
        <a:lstStyle/>
        <a:p>
          <a:endParaRPr lang="en-US"/>
        </a:p>
      </dgm:t>
    </dgm:pt>
    <dgm:pt modelId="{9F4397A6-FA4A-440B-95B7-DF3FF473BB9D}">
      <dgm:prSet phldrT="[Text]" custT="1"/>
      <dgm:spPr/>
      <dgm:t>
        <a:bodyPr/>
        <a:lstStyle/>
        <a:p>
          <a:r>
            <a:rPr lang="en-US" sz="2000" b="1" i="1" dirty="0"/>
            <a:t>Notify physician of missed doses/refusals</a:t>
          </a:r>
        </a:p>
      </dgm:t>
    </dgm:pt>
    <dgm:pt modelId="{0A742BCE-BE99-446D-BBCD-3B21B2C3F2A8}" type="parTrans" cxnId="{66CB7E3A-705C-4CC5-A657-B7482EE1B995}">
      <dgm:prSet/>
      <dgm:spPr/>
      <dgm:t>
        <a:bodyPr/>
        <a:lstStyle/>
        <a:p>
          <a:endParaRPr lang="en-US"/>
        </a:p>
      </dgm:t>
    </dgm:pt>
    <dgm:pt modelId="{D2E940B3-7BCE-465E-BD1D-53006F9AAD73}" type="sibTrans" cxnId="{66CB7E3A-705C-4CC5-A657-B7482EE1B995}">
      <dgm:prSet/>
      <dgm:spPr/>
      <dgm:t>
        <a:bodyPr/>
        <a:lstStyle/>
        <a:p>
          <a:endParaRPr lang="en-US"/>
        </a:p>
      </dgm:t>
    </dgm:pt>
    <dgm:pt modelId="{8D19ADD7-7F5C-4D25-B086-036097147FF2}">
      <dgm:prSet phldrT="[Text]" custT="1"/>
      <dgm:spPr/>
      <dgm:t>
        <a:bodyPr/>
        <a:lstStyle/>
        <a:p>
          <a:r>
            <a:rPr lang="en-US" sz="2000" b="1" i="1" dirty="0"/>
            <a:t>Periodically reassess VTE risk</a:t>
          </a:r>
        </a:p>
      </dgm:t>
    </dgm:pt>
    <dgm:pt modelId="{853CB98C-5C42-4DE4-B705-3FAC4DE5B0FB}" type="parTrans" cxnId="{85941060-4C04-44F4-AEC6-651A4BEA908C}">
      <dgm:prSet/>
      <dgm:spPr/>
      <dgm:t>
        <a:bodyPr/>
        <a:lstStyle/>
        <a:p>
          <a:endParaRPr lang="en-US"/>
        </a:p>
      </dgm:t>
    </dgm:pt>
    <dgm:pt modelId="{8B496C5B-BF99-4CEB-AF52-EC9C1C0C7332}" type="sibTrans" cxnId="{85941060-4C04-44F4-AEC6-651A4BEA908C}">
      <dgm:prSet/>
      <dgm:spPr/>
      <dgm:t>
        <a:bodyPr/>
        <a:lstStyle/>
        <a:p>
          <a:endParaRPr lang="en-US"/>
        </a:p>
      </dgm:t>
    </dgm:pt>
    <dgm:pt modelId="{4432ACA2-3F9A-4992-A357-6324848AA5DC}">
      <dgm:prSet phldrT="[Text]" custT="1"/>
      <dgm:spPr/>
      <dgm:t>
        <a:bodyPr/>
        <a:lstStyle/>
        <a:p>
          <a:r>
            <a:rPr lang="en-US" sz="2000" b="1" i="1" dirty="0"/>
            <a:t>Perform PONV post-surgical risk assessment</a:t>
          </a:r>
          <a:endParaRPr lang="en-US" sz="1000" b="1" i="1" dirty="0"/>
        </a:p>
      </dgm:t>
    </dgm:pt>
    <dgm:pt modelId="{953C20A7-7AEA-4690-A51A-DE9E313E91CD}" type="parTrans" cxnId="{613FC6AC-0786-4865-B5B2-206313C24335}">
      <dgm:prSet/>
      <dgm:spPr/>
      <dgm:t>
        <a:bodyPr/>
        <a:lstStyle/>
        <a:p>
          <a:endParaRPr lang="en-US"/>
        </a:p>
      </dgm:t>
    </dgm:pt>
    <dgm:pt modelId="{85760B7B-ACB0-447C-AD82-C3279A981E72}" type="sibTrans" cxnId="{613FC6AC-0786-4865-B5B2-206313C24335}">
      <dgm:prSet/>
      <dgm:spPr/>
      <dgm:t>
        <a:bodyPr/>
        <a:lstStyle/>
        <a:p>
          <a:endParaRPr lang="en-US"/>
        </a:p>
      </dgm:t>
    </dgm:pt>
    <dgm:pt modelId="{4152FA89-96A7-4E59-9983-470629A87DE9}">
      <dgm:prSet phldrT="[Text]" custT="1"/>
      <dgm:spPr/>
      <dgm:t>
        <a:bodyPr/>
        <a:lstStyle/>
        <a:p>
          <a:r>
            <a:rPr lang="en-US" sz="2000" b="1" i="1" dirty="0"/>
            <a:t>Be aware of potential de novo PONV patients</a:t>
          </a:r>
        </a:p>
      </dgm:t>
    </dgm:pt>
    <dgm:pt modelId="{061D1068-BC1B-43C9-B1F5-0711E55DEE38}" type="parTrans" cxnId="{7A0D70D0-42C0-47AB-B933-4C269316E516}">
      <dgm:prSet/>
      <dgm:spPr/>
      <dgm:t>
        <a:bodyPr/>
        <a:lstStyle/>
        <a:p>
          <a:endParaRPr lang="en-US"/>
        </a:p>
      </dgm:t>
    </dgm:pt>
    <dgm:pt modelId="{7BF13E76-55D8-4835-BB16-AB152909ACC9}" type="sibTrans" cxnId="{7A0D70D0-42C0-47AB-B933-4C269316E516}">
      <dgm:prSet/>
      <dgm:spPr/>
      <dgm:t>
        <a:bodyPr/>
        <a:lstStyle/>
        <a:p>
          <a:endParaRPr lang="en-US"/>
        </a:p>
      </dgm:t>
    </dgm:pt>
    <dgm:pt modelId="{C4AE1388-1D34-4BAA-8E36-48830F97B62D}">
      <dgm:prSet phldrT="[Text]" custT="1"/>
      <dgm:spPr/>
      <dgm:t>
        <a:bodyPr/>
        <a:lstStyle/>
        <a:p>
          <a:endParaRPr lang="en-US" sz="800" b="1" i="1" dirty="0"/>
        </a:p>
      </dgm:t>
    </dgm:pt>
    <dgm:pt modelId="{71B9AAEE-6C95-467B-818F-5C21BE608CD2}" type="parTrans" cxnId="{E2522BFD-690A-49F8-92FE-3BDC826D2374}">
      <dgm:prSet/>
      <dgm:spPr/>
      <dgm:t>
        <a:bodyPr/>
        <a:lstStyle/>
        <a:p>
          <a:endParaRPr lang="en-US"/>
        </a:p>
      </dgm:t>
    </dgm:pt>
    <dgm:pt modelId="{0FA4CDFE-8F41-4DA9-9D49-E5E7EF905FAA}" type="sibTrans" cxnId="{E2522BFD-690A-49F8-92FE-3BDC826D2374}">
      <dgm:prSet/>
      <dgm:spPr/>
      <dgm:t>
        <a:bodyPr/>
        <a:lstStyle/>
        <a:p>
          <a:endParaRPr lang="en-US"/>
        </a:p>
      </dgm:t>
    </dgm:pt>
    <dgm:pt modelId="{F794F82B-4B31-41EC-8D02-B698F842A444}">
      <dgm:prSet phldrT="[Text]" custT="1"/>
      <dgm:spPr/>
      <dgm:t>
        <a:bodyPr/>
        <a:lstStyle/>
        <a:p>
          <a:endParaRPr lang="en-US" sz="800" b="1" i="1" dirty="0"/>
        </a:p>
      </dgm:t>
    </dgm:pt>
    <dgm:pt modelId="{583A0837-79BF-47A8-B92D-C20910741336}" type="parTrans" cxnId="{BF2CD609-5FA4-4C31-B713-3C105F254162}">
      <dgm:prSet/>
      <dgm:spPr/>
      <dgm:t>
        <a:bodyPr/>
        <a:lstStyle/>
        <a:p>
          <a:endParaRPr lang="en-US"/>
        </a:p>
      </dgm:t>
    </dgm:pt>
    <dgm:pt modelId="{F36A2B84-DCB0-4BCB-855E-5B93458CBCC3}" type="sibTrans" cxnId="{BF2CD609-5FA4-4C31-B713-3C105F254162}">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97991">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00790">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LinFactNeighborX="-66" custLinFactNeighborY="-2199">
        <dgm:presLayoutVars>
          <dgm:bulletEnabled val="1"/>
        </dgm:presLayoutVars>
      </dgm:prSet>
      <dgm:spPr/>
    </dgm:pt>
  </dgm:ptLst>
  <dgm:cxnLst>
    <dgm:cxn modelId="{BF2CD609-5FA4-4C31-B713-3C105F254162}" srcId="{2EED2E87-7DD3-4288-A495-72DACA98A0DD}" destId="{F794F82B-4B31-41EC-8D02-B698F842A444}" srcOrd="0" destOrd="0" parTransId="{583A0837-79BF-47A8-B92D-C20910741336}" sibTransId="{F36A2B84-DCB0-4BCB-855E-5B93458CBCC3}"/>
    <dgm:cxn modelId="{0F92440C-82B8-414C-8805-AA7724D76E7A}" srcId="{158D919D-66C7-4CCC-8EF9-3EBD7D464015}" destId="{2EED2E87-7DD3-4288-A495-72DACA98A0DD}" srcOrd="1" destOrd="0" parTransId="{E3DB2A5A-D60C-4EDB-BD89-BF4ADDFB19C1}" sibTransId="{809D35C2-1A47-48E3-951E-4385AA95E504}"/>
    <dgm:cxn modelId="{2E43650D-D0A1-47FB-A555-77B2156F5722}" type="presOf" srcId="{09EE79D9-DEBE-4C0E-BBB8-968CE38E2C05}" destId="{52305D29-F0D7-4341-89A0-AFB28976F324}" srcOrd="0" destOrd="0" presId="urn:microsoft.com/office/officeart/2005/8/layout/vList6"/>
    <dgm:cxn modelId="{4F6D0E1D-A992-469E-95D6-14493A307ABF}" type="presOf" srcId="{8E79D669-5CF8-4FDF-AE06-6E7F5345C34A}" destId="{4BCF4DD1-15DC-4D6F-BC1C-AADF34324843}" srcOrd="0" destOrd="4"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5AA0FC25-DC46-40EE-A07A-9B42BCB647B6}" type="presOf" srcId="{4152FA89-96A7-4E59-9983-470629A87DE9}" destId="{4BCF4DD1-15DC-4D6F-BC1C-AADF34324843}" srcOrd="0" destOrd="3" presId="urn:microsoft.com/office/officeart/2005/8/layout/vList6"/>
    <dgm:cxn modelId="{F8107B2E-C221-42DA-A538-046B5554982A}" type="presOf" srcId="{F794F82B-4B31-41EC-8D02-B698F842A444}" destId="{4BCF4DD1-15DC-4D6F-BC1C-AADF34324843}" srcOrd="0" destOrd="0" presId="urn:microsoft.com/office/officeart/2005/8/layout/vList6"/>
    <dgm:cxn modelId="{B6EB362F-02F9-4080-AD2B-1FC57F1C695E}" type="presOf" srcId="{E22C8127-7DB4-4DBB-92AC-A0A4F0821861}" destId="{4BCF4DD1-15DC-4D6F-BC1C-AADF34324843}" srcOrd="0" destOrd="2" presId="urn:microsoft.com/office/officeart/2005/8/layout/vList6"/>
    <dgm:cxn modelId="{66CB7E3A-705C-4CC5-A657-B7482EE1B995}" srcId="{09EE79D9-DEBE-4C0E-BBB8-968CE38E2C05}" destId="{9F4397A6-FA4A-440B-95B7-DF3FF473BB9D}" srcOrd="4" destOrd="0" parTransId="{0A742BCE-BE99-446D-BBCD-3B21B2C3F2A8}" sibTransId="{D2E940B3-7BCE-465E-BD1D-53006F9AAD73}"/>
    <dgm:cxn modelId="{0493F33E-8F69-4D91-85BB-678EFE4A884E}" srcId="{09EE79D9-DEBE-4C0E-BBB8-968CE38E2C05}" destId="{D4E79FDD-0DE9-459E-A39D-8B3990D2A00F}" srcOrd="1" destOrd="0" parTransId="{06C275D0-9FB4-4A0A-90EB-DEB46699C097}" sibTransId="{79AB0A07-F89C-46C7-B8C3-F0A562CB115C}"/>
    <dgm:cxn modelId="{85941060-4C04-44F4-AEC6-651A4BEA908C}" srcId="{09EE79D9-DEBE-4C0E-BBB8-968CE38E2C05}" destId="{8D19ADD7-7F5C-4D25-B086-036097147FF2}" srcOrd="2" destOrd="0" parTransId="{853CB98C-5C42-4DE4-B705-3FAC4DE5B0FB}" sibTransId="{8B496C5B-BF99-4CEB-AF52-EC9C1C0C7332}"/>
    <dgm:cxn modelId="{C8DEAC6B-1B3A-49FD-9E01-D37C7EB6BDEE}" type="presOf" srcId="{8D19ADD7-7F5C-4D25-B086-036097147FF2}" destId="{CA3E418D-BC46-47F1-8CD2-61A3169A4499}" srcOrd="0" destOrd="2" presId="urn:microsoft.com/office/officeart/2005/8/layout/vList6"/>
    <dgm:cxn modelId="{65239770-4954-4542-AD40-521C1C6EF197}" type="presOf" srcId="{158D919D-66C7-4CCC-8EF9-3EBD7D464015}" destId="{4E2B23FD-1336-461A-B964-F8559BA5AE38}" srcOrd="0" destOrd="0" presId="urn:microsoft.com/office/officeart/2005/8/layout/vList6"/>
    <dgm:cxn modelId="{49AB4D75-7168-42E5-A0D4-75C3C7F640A3}" type="presOf" srcId="{5A820A11-2C04-4AB2-BBAA-3A98F18748A1}" destId="{CA3E418D-BC46-47F1-8CD2-61A3169A4499}" srcOrd="0" destOrd="3" presId="urn:microsoft.com/office/officeart/2005/8/layout/vList6"/>
    <dgm:cxn modelId="{F60E2C78-EB1F-4426-9EDB-203246DEF836}" type="presOf" srcId="{4432ACA2-3F9A-4992-A357-6324848AA5DC}" destId="{4BCF4DD1-15DC-4D6F-BC1C-AADF34324843}" srcOrd="0" destOrd="1" presId="urn:microsoft.com/office/officeart/2005/8/layout/vList6"/>
    <dgm:cxn modelId="{A3098286-DD28-4510-A9B6-777BBF7DCA1E}" type="presOf" srcId="{2EED2E87-7DD3-4288-A495-72DACA98A0DD}" destId="{CC6344C9-77F2-4928-A07B-A9C7E4AA7FA2}" srcOrd="0" destOrd="0" presId="urn:microsoft.com/office/officeart/2005/8/layout/vList6"/>
    <dgm:cxn modelId="{207CE58C-26DA-4A44-945D-360ABAACEFEC}" srcId="{2EED2E87-7DD3-4288-A495-72DACA98A0DD}" destId="{8E79D669-5CF8-4FDF-AE06-6E7F5345C34A}" srcOrd="4" destOrd="0" parTransId="{7D51EB99-9593-4E6A-8F52-7E1DE02FE7D2}" sibTransId="{32697F6F-7A85-4E34-848F-BC97CAC4ED8E}"/>
    <dgm:cxn modelId="{613FC6AC-0786-4865-B5B2-206313C24335}" srcId="{2EED2E87-7DD3-4288-A495-72DACA98A0DD}" destId="{4432ACA2-3F9A-4992-A357-6324848AA5DC}" srcOrd="1" destOrd="0" parTransId="{953C20A7-7AEA-4690-A51A-DE9E313E91CD}" sibTransId="{85760B7B-ACB0-447C-AD82-C3279A981E72}"/>
    <dgm:cxn modelId="{D77996BC-2B00-41EE-9759-F14C2355C35C}" srcId="{2EED2E87-7DD3-4288-A495-72DACA98A0DD}" destId="{E22C8127-7DB4-4DBB-92AC-A0A4F0821861}" srcOrd="2" destOrd="0" parTransId="{50261604-D838-43D0-AAFC-CC66CE1F13BE}" sibTransId="{6CAC5738-186B-4CBA-86C5-60AC8C5E9CCC}"/>
    <dgm:cxn modelId="{B08508CA-EE96-4FED-8705-7648D9CEE931}" type="presOf" srcId="{C4AE1388-1D34-4BAA-8E36-48830F97B62D}" destId="{CA3E418D-BC46-47F1-8CD2-61A3169A4499}" srcOrd="0" destOrd="0" presId="urn:microsoft.com/office/officeart/2005/8/layout/vList6"/>
    <dgm:cxn modelId="{7A0D70D0-42C0-47AB-B933-4C269316E516}" srcId="{2EED2E87-7DD3-4288-A495-72DACA98A0DD}" destId="{4152FA89-96A7-4E59-9983-470629A87DE9}" srcOrd="3" destOrd="0" parTransId="{061D1068-BC1B-43C9-B1F5-0711E55DEE38}" sibTransId="{7BF13E76-55D8-4835-BB16-AB152909ACC9}"/>
    <dgm:cxn modelId="{D9D200D5-681F-4CB4-8E30-F50476C23863}" type="presOf" srcId="{9F4397A6-FA4A-440B-95B7-DF3FF473BB9D}" destId="{CA3E418D-BC46-47F1-8CD2-61A3169A4499}" srcOrd="0" destOrd="4" presId="urn:microsoft.com/office/officeart/2005/8/layout/vList6"/>
    <dgm:cxn modelId="{452CEEE6-8B82-4F84-AC3F-453E81BBFF5E}" type="presOf" srcId="{D4E79FDD-0DE9-459E-A39D-8B3990D2A00F}" destId="{CA3E418D-BC46-47F1-8CD2-61A3169A4499}" srcOrd="0" destOrd="1" presId="urn:microsoft.com/office/officeart/2005/8/layout/vList6"/>
    <dgm:cxn modelId="{D9389AFC-B336-4377-B3F3-23DC3B8BCD1C}" srcId="{09EE79D9-DEBE-4C0E-BBB8-968CE38E2C05}" destId="{5A820A11-2C04-4AB2-BBAA-3A98F18748A1}" srcOrd="3" destOrd="0" parTransId="{07FE0914-607F-4AA2-A42A-67ECF9409A4D}" sibTransId="{F5D17C52-F7C2-4F61-8C72-242FBDD5FAC2}"/>
    <dgm:cxn modelId="{E2522BFD-690A-49F8-92FE-3BDC826D2374}" srcId="{09EE79D9-DEBE-4C0E-BBB8-968CE38E2C05}" destId="{C4AE1388-1D34-4BAA-8E36-48830F97B62D}" srcOrd="0" destOrd="0" parTransId="{71B9AAEE-6C95-467B-818F-5C21BE608CD2}" sibTransId="{0FA4CDFE-8F41-4DA9-9D49-E5E7EF905FAA}"/>
    <dgm:cxn modelId="{58653731-EBE8-45AD-9CAA-A592A890460F}" type="presParOf" srcId="{4E2B23FD-1336-461A-B964-F8559BA5AE38}" destId="{5F6B14D7-46DC-431F-842C-374E0767887E}" srcOrd="0" destOrd="0" presId="urn:microsoft.com/office/officeart/2005/8/layout/vList6"/>
    <dgm:cxn modelId="{268152C9-C3A2-4937-B786-DEB56DA1540B}" type="presParOf" srcId="{5F6B14D7-46DC-431F-842C-374E0767887E}" destId="{52305D29-F0D7-4341-89A0-AFB28976F324}" srcOrd="0" destOrd="0" presId="urn:microsoft.com/office/officeart/2005/8/layout/vList6"/>
    <dgm:cxn modelId="{23C1D469-A0B4-498F-9F1B-086C57821B63}" type="presParOf" srcId="{5F6B14D7-46DC-431F-842C-374E0767887E}" destId="{CA3E418D-BC46-47F1-8CD2-61A3169A4499}" srcOrd="1" destOrd="0" presId="urn:microsoft.com/office/officeart/2005/8/layout/vList6"/>
    <dgm:cxn modelId="{2EEC4716-0A86-455D-B560-A3C64A0A1840}" type="presParOf" srcId="{4E2B23FD-1336-461A-B964-F8559BA5AE38}" destId="{E9F0983C-AD2D-4E3D-A487-FB4D578112E6}" srcOrd="1" destOrd="0" presId="urn:microsoft.com/office/officeart/2005/8/layout/vList6"/>
    <dgm:cxn modelId="{76F9B46F-F277-4C2D-A003-96A1498EE4A9}" type="presParOf" srcId="{4E2B23FD-1336-461A-B964-F8559BA5AE38}" destId="{ED28F91B-BA15-41DC-A269-B2DA9D469A42}" srcOrd="2" destOrd="0" presId="urn:microsoft.com/office/officeart/2005/8/layout/vList6"/>
    <dgm:cxn modelId="{2CB42844-3A87-4DFA-98F0-154FF3C0E384}" type="presParOf" srcId="{ED28F91B-BA15-41DC-A269-B2DA9D469A42}" destId="{CC6344C9-77F2-4928-A07B-A9C7E4AA7FA2}" srcOrd="0" destOrd="0" presId="urn:microsoft.com/office/officeart/2005/8/layout/vList6"/>
    <dgm:cxn modelId="{9FDE3386-7981-4DE6-8F38-26274F369495}"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9933FF"/>
        </a:solidFill>
      </dgm:spPr>
      <dgm:t>
        <a:bodyPr/>
        <a:lstStyle/>
        <a:p>
          <a:r>
            <a:rPr lang="en-US" sz="2400" b="1" dirty="0"/>
            <a:t>PAIN CONTROL</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5A820A11-2C04-4AB2-BBAA-3A98F18748A1}">
      <dgm:prSet phldrT="[Text]" custT="1"/>
      <dgm:spPr/>
      <dgm:t>
        <a:bodyPr/>
        <a:lstStyle/>
        <a:p>
          <a:r>
            <a:rPr lang="en-US" sz="2000" b="1" i="1" dirty="0"/>
            <a:t>Reinforce and educate patients regarding pain expectations and targets</a:t>
          </a:r>
        </a:p>
      </dgm:t>
    </dgm:pt>
    <dgm:pt modelId="{07FE0914-607F-4AA2-A42A-67ECF9409A4D}" type="parTrans" cxnId="{D9389AFC-B336-4377-B3F3-23DC3B8BCD1C}">
      <dgm:prSet/>
      <dgm:spPr/>
      <dgm:t>
        <a:bodyPr/>
        <a:lstStyle/>
        <a:p>
          <a:endParaRPr lang="en-US"/>
        </a:p>
      </dgm:t>
    </dgm:pt>
    <dgm:pt modelId="{F5D17C52-F7C2-4F61-8C72-242FBDD5FAC2}" type="sibTrans" cxnId="{D9389AFC-B336-4377-B3F3-23DC3B8BCD1C}">
      <dgm:prSet/>
      <dgm:spPr/>
      <dgm:t>
        <a:bodyPr/>
        <a:lstStyle/>
        <a:p>
          <a:endParaRPr lang="en-US"/>
        </a:p>
      </dgm:t>
    </dgm:pt>
    <dgm:pt modelId="{2EED2E87-7DD3-4288-A495-72DACA98A0DD}">
      <dgm:prSet phldrT="[Text]" custT="1"/>
      <dgm:spPr>
        <a:solidFill>
          <a:srgbClr val="0000FF"/>
        </a:solidFill>
      </dgm:spPr>
      <dgm:t>
        <a:bodyPr/>
        <a:lstStyle/>
        <a:p>
          <a:r>
            <a:rPr lang="en-US" sz="2400" b="1" dirty="0"/>
            <a:t>NUTRITION</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Same day as surgery: start clear fluids (as soon as possible following surgery), begin normal food and provide oral nutritional supplements</a:t>
          </a:r>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ECDB8BA2-FA91-461E-98C8-A8DB6888887D}">
      <dgm:prSet phldrT="[Text]" custT="1"/>
      <dgm:spPr/>
      <dgm:t>
        <a:bodyPr/>
        <a:lstStyle/>
        <a:p>
          <a:r>
            <a:rPr lang="en-US" sz="2000" b="1" i="1" dirty="0"/>
            <a:t>Follow multimodal approach to treatment, encouraging non-narcotic medications</a:t>
          </a:r>
        </a:p>
      </dgm:t>
    </dgm:pt>
    <dgm:pt modelId="{D5380767-351E-4996-9271-B12811B9E1C6}" type="parTrans" cxnId="{46FC0C88-4D7E-478E-981A-91F78DB4CD1B}">
      <dgm:prSet/>
      <dgm:spPr/>
      <dgm:t>
        <a:bodyPr/>
        <a:lstStyle/>
        <a:p>
          <a:endParaRPr lang="en-US"/>
        </a:p>
      </dgm:t>
    </dgm:pt>
    <dgm:pt modelId="{BA4B6203-188E-4B37-9926-3C4F6A1BD55F}" type="sibTrans" cxnId="{46FC0C88-4D7E-478E-981A-91F78DB4CD1B}">
      <dgm:prSet/>
      <dgm:spPr/>
      <dgm:t>
        <a:bodyPr/>
        <a:lstStyle/>
        <a:p>
          <a:endParaRPr lang="en-US"/>
        </a:p>
      </dgm:t>
    </dgm:pt>
    <dgm:pt modelId="{26CF16C9-1599-4C26-B8B6-A823F2FBB3BB}">
      <dgm:prSet phldrT="[Text]" custT="1"/>
      <dgm:spPr/>
      <dgm:t>
        <a:bodyPr/>
        <a:lstStyle/>
        <a:p>
          <a:r>
            <a:rPr lang="en-US" sz="2000" b="1" i="1" dirty="0"/>
            <a:t>Perform regular assessments of pain status</a:t>
          </a:r>
          <a:endParaRPr lang="en-US" sz="1000" b="1" i="1" dirty="0"/>
        </a:p>
      </dgm:t>
    </dgm:pt>
    <dgm:pt modelId="{416C8120-8B3B-4CBF-AB67-58516311BB42}" type="parTrans" cxnId="{93737BCD-5562-4D9B-8062-F3F30D1779ED}">
      <dgm:prSet/>
      <dgm:spPr/>
      <dgm:t>
        <a:bodyPr/>
        <a:lstStyle/>
        <a:p>
          <a:endParaRPr lang="en-US"/>
        </a:p>
      </dgm:t>
    </dgm:pt>
    <dgm:pt modelId="{45DCD738-20A7-410C-8DB0-813B56D79C82}" type="sibTrans" cxnId="{93737BCD-5562-4D9B-8062-F3F30D1779ED}">
      <dgm:prSet/>
      <dgm:spPr/>
      <dgm:t>
        <a:bodyPr/>
        <a:lstStyle/>
        <a:p>
          <a:endParaRPr lang="en-US"/>
        </a:p>
      </dgm:t>
    </dgm:pt>
    <dgm:pt modelId="{1C4D548F-0BF3-48B3-87C2-399236FE4EB7}">
      <dgm:prSet phldrT="[Text]" custT="1"/>
      <dgm:spPr/>
      <dgm:t>
        <a:bodyPr/>
        <a:lstStyle/>
        <a:p>
          <a:endParaRPr lang="en-US" sz="2000" dirty="0"/>
        </a:p>
      </dgm:t>
    </dgm:pt>
    <dgm:pt modelId="{D3BCFDC0-6288-477C-A4FB-FDA740468F54}" type="parTrans" cxnId="{AD45206C-B75B-4185-B26E-749635E6B8C9}">
      <dgm:prSet/>
      <dgm:spPr/>
      <dgm:t>
        <a:bodyPr/>
        <a:lstStyle/>
        <a:p>
          <a:endParaRPr lang="en-US"/>
        </a:p>
      </dgm:t>
    </dgm:pt>
    <dgm:pt modelId="{7793DBC6-56A4-4D69-8FC1-6E836E391E70}" type="sibTrans" cxnId="{AD45206C-B75B-4185-B26E-749635E6B8C9}">
      <dgm:prSet/>
      <dgm:spPr/>
      <dgm:t>
        <a:bodyPr/>
        <a:lstStyle/>
        <a:p>
          <a:endParaRPr lang="en-US"/>
        </a:p>
      </dgm:t>
    </dgm:pt>
    <dgm:pt modelId="{49391C83-CE3E-406C-A6FB-95BCC490849F}">
      <dgm:prSet phldrT="[Text]" custT="1"/>
      <dgm:spPr/>
      <dgm:t>
        <a:bodyPr/>
        <a:lstStyle/>
        <a:p>
          <a:endParaRPr lang="en-US" sz="2000" dirty="0"/>
        </a:p>
      </dgm:t>
    </dgm:pt>
    <dgm:pt modelId="{816AD461-0DBA-48FC-8434-750942AF97B2}" type="parTrans" cxnId="{322A1055-3D31-4EF1-BD90-6AF54E0A0457}">
      <dgm:prSet/>
      <dgm:spPr/>
      <dgm:t>
        <a:bodyPr/>
        <a:lstStyle/>
        <a:p>
          <a:endParaRPr lang="en-US"/>
        </a:p>
      </dgm:t>
    </dgm:pt>
    <dgm:pt modelId="{6B93370D-0A8D-461A-9C9C-BD3736F6B5F5}" type="sibTrans" cxnId="{322A1055-3D31-4EF1-BD90-6AF54E0A0457}">
      <dgm:prSet/>
      <dgm:spPr/>
      <dgm:t>
        <a:bodyPr/>
        <a:lstStyle/>
        <a:p>
          <a:endParaRPr lang="en-US"/>
        </a:p>
      </dgm:t>
    </dgm:pt>
    <dgm:pt modelId="{D4A28A6F-961C-4C49-9B59-67AAC35EB960}">
      <dgm:prSet phldrT="[Text]" custT="1"/>
      <dgm:spPr/>
      <dgm:t>
        <a:bodyPr/>
        <a:lstStyle/>
        <a:p>
          <a:r>
            <a:rPr lang="en-US" sz="2000" b="1" i="1" dirty="0"/>
            <a:t>Postop day 1+: patient should receive fluids as desired, normal meals and oral nutritional supplements </a:t>
          </a:r>
        </a:p>
      </dgm:t>
    </dgm:pt>
    <dgm:pt modelId="{BAFB6482-C8F3-4B13-A27F-C7D5F474857D}" type="parTrans" cxnId="{264E5298-5AC6-4D54-A9B0-90D7610490F6}">
      <dgm:prSet/>
      <dgm:spPr/>
      <dgm:t>
        <a:bodyPr/>
        <a:lstStyle/>
        <a:p>
          <a:endParaRPr lang="en-US"/>
        </a:p>
      </dgm:t>
    </dgm:pt>
    <dgm:pt modelId="{754839FD-54B9-4932-84F5-36921A03F417}" type="sibTrans" cxnId="{264E5298-5AC6-4D54-A9B0-90D7610490F6}">
      <dgm:prSet/>
      <dgm:spPr/>
      <dgm:t>
        <a:bodyPr/>
        <a:lstStyle/>
        <a:p>
          <a:endParaRPr lang="en-US"/>
        </a:p>
      </dgm:t>
    </dgm:pt>
    <dgm:pt modelId="{E188DD7F-BF07-4F85-983B-41D1BF6C49AE}">
      <dgm:prSet phldrT="[Text]" custT="1"/>
      <dgm:spPr/>
      <dgm:t>
        <a:bodyPr/>
        <a:lstStyle/>
        <a:p>
          <a:endParaRPr lang="en-US" sz="800" b="1" i="1" dirty="0"/>
        </a:p>
      </dgm:t>
    </dgm:pt>
    <dgm:pt modelId="{BD798E5A-0906-434C-BA5A-E9CFB85CCBD4}" type="parTrans" cxnId="{31DD62AF-2A7F-4C32-8C3F-D7F2F6B6A230}">
      <dgm:prSet/>
      <dgm:spPr/>
      <dgm:t>
        <a:bodyPr/>
        <a:lstStyle/>
        <a:p>
          <a:endParaRPr lang="en-US"/>
        </a:p>
      </dgm:t>
    </dgm:pt>
    <dgm:pt modelId="{A42B9198-0776-407E-A0A1-1DC94E6DFBC4}" type="sibTrans" cxnId="{31DD62AF-2A7F-4C32-8C3F-D7F2F6B6A230}">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137339">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137639">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39180" custLinFactNeighborX="-377" custLinFactNeighborY="-333">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42036" custLinFactNeighborX="-251" custLinFactNeighborY="-1270">
        <dgm:presLayoutVars>
          <dgm:bulletEnabled val="1"/>
        </dgm:presLayoutVars>
      </dgm:prSet>
      <dgm:spPr/>
    </dgm:pt>
  </dgm:ptLst>
  <dgm:cxnLst>
    <dgm:cxn modelId="{68BB8B00-73C6-4E15-9FB0-439F09AADFBD}" type="presOf" srcId="{2EED2E87-7DD3-4288-A495-72DACA98A0DD}" destId="{CC6344C9-77F2-4928-A07B-A9C7E4AA7FA2}" srcOrd="0" destOrd="0"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E9A4220F-834B-400B-B223-6E640EC20CF0}" type="presOf" srcId="{09EE79D9-DEBE-4C0E-BBB8-968CE38E2C05}" destId="{52305D29-F0D7-4341-89A0-AFB28976F324}"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10246B30-460F-4161-A56A-3718EB24DB4B}" type="presOf" srcId="{26CF16C9-1599-4C26-B8B6-A823F2FBB3BB}" destId="{CA3E418D-BC46-47F1-8CD2-61A3169A4499}" srcOrd="0" destOrd="1" presId="urn:microsoft.com/office/officeart/2005/8/layout/vList6"/>
    <dgm:cxn modelId="{BEDC113F-3338-45D0-A2B2-A79F1E4DE24A}" type="presOf" srcId="{E188DD7F-BF07-4F85-983B-41D1BF6C49AE}" destId="{CA3E418D-BC46-47F1-8CD2-61A3169A4499}" srcOrd="0" destOrd="0" presId="urn:microsoft.com/office/officeart/2005/8/layout/vList6"/>
    <dgm:cxn modelId="{DA5E834E-BCA0-45BA-823C-820BB6D33E78}" type="presOf" srcId="{5A820A11-2C04-4AB2-BBAA-3A98F18748A1}" destId="{CA3E418D-BC46-47F1-8CD2-61A3169A4499}" srcOrd="0" destOrd="2" presId="urn:microsoft.com/office/officeart/2005/8/layout/vList6"/>
    <dgm:cxn modelId="{322A1055-3D31-4EF1-BD90-6AF54E0A0457}" srcId="{2EED2E87-7DD3-4288-A495-72DACA98A0DD}" destId="{49391C83-CE3E-406C-A6FB-95BCC490849F}" srcOrd="2" destOrd="0" parTransId="{816AD461-0DBA-48FC-8434-750942AF97B2}" sibTransId="{6B93370D-0A8D-461A-9C9C-BD3736F6B5F5}"/>
    <dgm:cxn modelId="{AD45206C-B75B-4185-B26E-749635E6B8C9}" srcId="{2EED2E87-7DD3-4288-A495-72DACA98A0DD}" destId="{1C4D548F-0BF3-48B3-87C2-399236FE4EB7}" srcOrd="3" destOrd="0" parTransId="{D3BCFDC0-6288-477C-A4FB-FDA740468F54}" sibTransId="{7793DBC6-56A4-4D69-8FC1-6E836E391E70}"/>
    <dgm:cxn modelId="{46FC0C88-4D7E-478E-981A-91F78DB4CD1B}" srcId="{09EE79D9-DEBE-4C0E-BBB8-968CE38E2C05}" destId="{ECDB8BA2-FA91-461E-98C8-A8DB6888887D}" srcOrd="3" destOrd="0" parTransId="{D5380767-351E-4996-9271-B12811B9E1C6}" sibTransId="{BA4B6203-188E-4B37-9926-3C4F6A1BD55F}"/>
    <dgm:cxn modelId="{264E5298-5AC6-4D54-A9B0-90D7610490F6}" srcId="{2EED2E87-7DD3-4288-A495-72DACA98A0DD}" destId="{D4A28A6F-961C-4C49-9B59-67AAC35EB960}" srcOrd="1" destOrd="0" parTransId="{BAFB6482-C8F3-4B13-A27F-C7D5F474857D}" sibTransId="{754839FD-54B9-4932-84F5-36921A03F417}"/>
    <dgm:cxn modelId="{8F3ECE99-FFF8-48AD-8EFF-214B40E3D1F1}" type="presOf" srcId="{E22C8127-7DB4-4DBB-92AC-A0A4F0821861}" destId="{4BCF4DD1-15DC-4D6F-BC1C-AADF34324843}" srcOrd="0" destOrd="0" presId="urn:microsoft.com/office/officeart/2005/8/layout/vList6"/>
    <dgm:cxn modelId="{31DD62AF-2A7F-4C32-8C3F-D7F2F6B6A230}" srcId="{09EE79D9-DEBE-4C0E-BBB8-968CE38E2C05}" destId="{E188DD7F-BF07-4F85-983B-41D1BF6C49AE}" srcOrd="0" destOrd="0" parTransId="{BD798E5A-0906-434C-BA5A-E9CFB85CCBD4}" sibTransId="{A42B9198-0776-407E-A0A1-1DC94E6DFBC4}"/>
    <dgm:cxn modelId="{D77996BC-2B00-41EE-9759-F14C2355C35C}" srcId="{2EED2E87-7DD3-4288-A495-72DACA98A0DD}" destId="{E22C8127-7DB4-4DBB-92AC-A0A4F0821861}" srcOrd="0" destOrd="0" parTransId="{50261604-D838-43D0-AAFC-CC66CE1F13BE}" sibTransId="{6CAC5738-186B-4CBA-86C5-60AC8C5E9CCC}"/>
    <dgm:cxn modelId="{8D0187BE-7F93-4748-9993-9E4239F4B6DB}" type="presOf" srcId="{158D919D-66C7-4CCC-8EF9-3EBD7D464015}" destId="{4E2B23FD-1336-461A-B964-F8559BA5AE38}" srcOrd="0" destOrd="0" presId="urn:microsoft.com/office/officeart/2005/8/layout/vList6"/>
    <dgm:cxn modelId="{93737BCD-5562-4D9B-8062-F3F30D1779ED}" srcId="{09EE79D9-DEBE-4C0E-BBB8-968CE38E2C05}" destId="{26CF16C9-1599-4C26-B8B6-A823F2FBB3BB}" srcOrd="1" destOrd="0" parTransId="{416C8120-8B3B-4CBF-AB67-58516311BB42}" sibTransId="{45DCD738-20A7-410C-8DB0-813B56D79C82}"/>
    <dgm:cxn modelId="{67CBBDD0-DFE2-42A0-865D-0316F1873B88}" type="presOf" srcId="{ECDB8BA2-FA91-461E-98C8-A8DB6888887D}" destId="{CA3E418D-BC46-47F1-8CD2-61A3169A4499}" srcOrd="0" destOrd="3" presId="urn:microsoft.com/office/officeart/2005/8/layout/vList6"/>
    <dgm:cxn modelId="{AAED6AE8-A02F-45E0-ABC3-51849472DE89}" type="presOf" srcId="{D4A28A6F-961C-4C49-9B59-67AAC35EB960}" destId="{4BCF4DD1-15DC-4D6F-BC1C-AADF34324843}" srcOrd="0" destOrd="1" presId="urn:microsoft.com/office/officeart/2005/8/layout/vList6"/>
    <dgm:cxn modelId="{C691C1F0-8E73-43C8-9857-B98A27FC150A}" type="presOf" srcId="{49391C83-CE3E-406C-A6FB-95BCC490849F}" destId="{4BCF4DD1-15DC-4D6F-BC1C-AADF34324843}" srcOrd="0" destOrd="2" presId="urn:microsoft.com/office/officeart/2005/8/layout/vList6"/>
    <dgm:cxn modelId="{EE002AFB-AFFC-47F6-BF11-651701B0656C}" type="presOf" srcId="{1C4D548F-0BF3-48B3-87C2-399236FE4EB7}" destId="{4BCF4DD1-15DC-4D6F-BC1C-AADF34324843}" srcOrd="0" destOrd="3" presId="urn:microsoft.com/office/officeart/2005/8/layout/vList6"/>
    <dgm:cxn modelId="{D9389AFC-B336-4377-B3F3-23DC3B8BCD1C}" srcId="{09EE79D9-DEBE-4C0E-BBB8-968CE38E2C05}" destId="{5A820A11-2C04-4AB2-BBAA-3A98F18748A1}" srcOrd="2" destOrd="0" parTransId="{07FE0914-607F-4AA2-A42A-67ECF9409A4D}" sibTransId="{F5D17C52-F7C2-4F61-8C72-242FBDD5FAC2}"/>
    <dgm:cxn modelId="{B7DA05E1-7F52-4301-B457-DC0F4275F2AC}" type="presParOf" srcId="{4E2B23FD-1336-461A-B964-F8559BA5AE38}" destId="{5F6B14D7-46DC-431F-842C-374E0767887E}" srcOrd="0" destOrd="0" presId="urn:microsoft.com/office/officeart/2005/8/layout/vList6"/>
    <dgm:cxn modelId="{45F3ADF5-6674-4DFB-A508-8C7A25EF7DF1}" type="presParOf" srcId="{5F6B14D7-46DC-431F-842C-374E0767887E}" destId="{52305D29-F0D7-4341-89A0-AFB28976F324}" srcOrd="0" destOrd="0" presId="urn:microsoft.com/office/officeart/2005/8/layout/vList6"/>
    <dgm:cxn modelId="{04FA142E-C013-431D-8155-C6850C9E435A}" type="presParOf" srcId="{5F6B14D7-46DC-431F-842C-374E0767887E}" destId="{CA3E418D-BC46-47F1-8CD2-61A3169A4499}" srcOrd="1" destOrd="0" presId="urn:microsoft.com/office/officeart/2005/8/layout/vList6"/>
    <dgm:cxn modelId="{D68745C9-00CC-44CE-911D-06AA103CB149}" type="presParOf" srcId="{4E2B23FD-1336-461A-B964-F8559BA5AE38}" destId="{E9F0983C-AD2D-4E3D-A487-FB4D578112E6}" srcOrd="1" destOrd="0" presId="urn:microsoft.com/office/officeart/2005/8/layout/vList6"/>
    <dgm:cxn modelId="{16A87618-AD79-4103-A557-B7A8D9E82902}" type="presParOf" srcId="{4E2B23FD-1336-461A-B964-F8559BA5AE38}" destId="{ED28F91B-BA15-41DC-A269-B2DA9D469A42}" srcOrd="2" destOrd="0" presId="urn:microsoft.com/office/officeart/2005/8/layout/vList6"/>
    <dgm:cxn modelId="{10F582B5-3D6C-4E9D-ACCE-46EBC5089364}" type="presParOf" srcId="{ED28F91B-BA15-41DC-A269-B2DA9D469A42}" destId="{CC6344C9-77F2-4928-A07B-A9C7E4AA7FA2}" srcOrd="0" destOrd="0" presId="urn:microsoft.com/office/officeart/2005/8/layout/vList6"/>
    <dgm:cxn modelId="{785ABEA9-1FE5-4C62-ABB4-3E43ACD36B5B}"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0066"/>
        </a:solidFill>
      </dgm:spPr>
      <dgm:t>
        <a:bodyPr/>
        <a:lstStyle/>
        <a:p>
          <a:r>
            <a:rPr lang="en-US" b="1" dirty="0"/>
            <a:t>EARLY MOBILIZATION</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5A820A11-2C04-4AB2-BBAA-3A98F18748A1}">
      <dgm:prSet phldrT="[Text]" custT="1"/>
      <dgm:spPr/>
      <dgm:t>
        <a:bodyPr/>
        <a:lstStyle/>
        <a:p>
          <a:r>
            <a:rPr lang="en-US" sz="2000" b="1" i="1" dirty="0"/>
            <a:t>Assess for barriers to mobilization</a:t>
          </a:r>
        </a:p>
      </dgm:t>
    </dgm:pt>
    <dgm:pt modelId="{07FE0914-607F-4AA2-A42A-67ECF9409A4D}" type="parTrans" cxnId="{D9389AFC-B336-4377-B3F3-23DC3B8BCD1C}">
      <dgm:prSet/>
      <dgm:spPr/>
      <dgm:t>
        <a:bodyPr/>
        <a:lstStyle/>
        <a:p>
          <a:endParaRPr lang="en-US"/>
        </a:p>
      </dgm:t>
    </dgm:pt>
    <dgm:pt modelId="{F5D17C52-F7C2-4F61-8C72-242FBDD5FAC2}" type="sibTrans" cxnId="{D9389AFC-B336-4377-B3F3-23DC3B8BCD1C}">
      <dgm:prSet/>
      <dgm:spPr/>
      <dgm:t>
        <a:bodyPr/>
        <a:lstStyle/>
        <a:p>
          <a:endParaRPr lang="en-US"/>
        </a:p>
      </dgm:t>
    </dgm:pt>
    <dgm:pt modelId="{2EED2E87-7DD3-4288-A495-72DACA98A0DD}">
      <dgm:prSet phldrT="[Text]"/>
      <dgm:spPr>
        <a:solidFill>
          <a:srgbClr val="FFC000"/>
        </a:solidFill>
      </dgm:spPr>
      <dgm:t>
        <a:bodyPr/>
        <a:lstStyle/>
        <a:p>
          <a:r>
            <a:rPr lang="en-US" b="1" dirty="0"/>
            <a:t>URINARY CATHETER</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Remove postoperative day 1 or 2 (unless contraindicated)</a:t>
          </a:r>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6B96C85A-F0A8-40E0-B289-7A4E7D47A48D}">
      <dgm:prSet phldrT="[Text]" custT="1"/>
      <dgm:spPr/>
      <dgm:t>
        <a:bodyPr/>
        <a:lstStyle/>
        <a:p>
          <a:r>
            <a:rPr lang="en-US" sz="2000" b="1" i="1" dirty="0"/>
            <a:t>Postop day 1+: patient to be out of bed 6 hours/day</a:t>
          </a:r>
        </a:p>
      </dgm:t>
    </dgm:pt>
    <dgm:pt modelId="{7A69116E-A29D-4587-A645-9939BE68A1EF}" type="parTrans" cxnId="{C6A807B6-AE8A-492B-AB8A-BD776C4502D0}">
      <dgm:prSet/>
      <dgm:spPr/>
      <dgm:t>
        <a:bodyPr/>
        <a:lstStyle/>
        <a:p>
          <a:endParaRPr lang="en-US"/>
        </a:p>
      </dgm:t>
    </dgm:pt>
    <dgm:pt modelId="{FC8BC8B3-551F-415E-899A-257DFCBDD429}" type="sibTrans" cxnId="{C6A807B6-AE8A-492B-AB8A-BD776C4502D0}">
      <dgm:prSet/>
      <dgm:spPr/>
      <dgm:t>
        <a:bodyPr/>
        <a:lstStyle/>
        <a:p>
          <a:endParaRPr lang="en-US"/>
        </a:p>
      </dgm:t>
    </dgm:pt>
    <dgm:pt modelId="{25896092-250E-4439-9B4F-4A7997A9DC14}">
      <dgm:prSet phldrT="[Text]" custT="1"/>
      <dgm:spPr/>
      <dgm:t>
        <a:bodyPr/>
        <a:lstStyle/>
        <a:p>
          <a:r>
            <a:rPr lang="en-US" sz="2000" b="1" i="1" dirty="0"/>
            <a:t>Motivate patients to achieve “targets”</a:t>
          </a:r>
        </a:p>
      </dgm:t>
    </dgm:pt>
    <dgm:pt modelId="{A3C389F2-EE3B-4206-882A-9DACCD88648F}" type="parTrans" cxnId="{8DDA132C-6637-4037-AAC5-DF3CB6CE646E}">
      <dgm:prSet/>
      <dgm:spPr/>
      <dgm:t>
        <a:bodyPr/>
        <a:lstStyle/>
        <a:p>
          <a:endParaRPr lang="en-US"/>
        </a:p>
      </dgm:t>
    </dgm:pt>
    <dgm:pt modelId="{613498B3-8DF5-4742-9BC7-1A022B10F0DC}" type="sibTrans" cxnId="{8DDA132C-6637-4037-AAC5-DF3CB6CE646E}">
      <dgm:prSet/>
      <dgm:spPr/>
      <dgm:t>
        <a:bodyPr/>
        <a:lstStyle/>
        <a:p>
          <a:endParaRPr lang="en-US"/>
        </a:p>
      </dgm:t>
    </dgm:pt>
    <dgm:pt modelId="{5A6AAC80-94AE-4B7B-9E3E-3976A01E851F}">
      <dgm:prSet phldrT="[Text]" custT="1"/>
      <dgm:spPr/>
      <dgm:t>
        <a:bodyPr/>
        <a:lstStyle/>
        <a:p>
          <a:endParaRPr lang="en-US" sz="2000" dirty="0"/>
        </a:p>
      </dgm:t>
    </dgm:pt>
    <dgm:pt modelId="{18188D46-1093-476B-AD79-0A45C239ED66}" type="parTrans" cxnId="{F96A658E-F93F-42F2-846B-589F75DA2D70}">
      <dgm:prSet/>
      <dgm:spPr/>
      <dgm:t>
        <a:bodyPr/>
        <a:lstStyle/>
        <a:p>
          <a:endParaRPr lang="en-US"/>
        </a:p>
      </dgm:t>
    </dgm:pt>
    <dgm:pt modelId="{EBE13E69-5712-4B73-B566-B7EE63F104BA}" type="sibTrans" cxnId="{F96A658E-F93F-42F2-846B-589F75DA2D70}">
      <dgm:prSet/>
      <dgm:spPr/>
      <dgm:t>
        <a:bodyPr/>
        <a:lstStyle/>
        <a:p>
          <a:endParaRPr lang="en-US"/>
        </a:p>
      </dgm:t>
    </dgm:pt>
    <dgm:pt modelId="{6CDAD749-2D32-4D0F-B8D9-EEE4942320A2}">
      <dgm:prSet phldrT="[Text]" custT="1"/>
      <dgm:spPr/>
      <dgm:t>
        <a:bodyPr/>
        <a:lstStyle/>
        <a:p>
          <a:endParaRPr lang="en-US" sz="1000" dirty="0"/>
        </a:p>
      </dgm:t>
    </dgm:pt>
    <dgm:pt modelId="{AC6A3FCD-CD15-4421-BE64-C6361ECD52D5}" type="parTrans" cxnId="{AF2BCAAC-C817-48D0-9085-10EF0EAE197C}">
      <dgm:prSet/>
      <dgm:spPr/>
      <dgm:t>
        <a:bodyPr/>
        <a:lstStyle/>
        <a:p>
          <a:endParaRPr lang="en-US"/>
        </a:p>
      </dgm:t>
    </dgm:pt>
    <dgm:pt modelId="{7AB64203-245B-4D34-AA15-6DD43A4DB200}" type="sibTrans" cxnId="{AF2BCAAC-C817-48D0-9085-10EF0EAE197C}">
      <dgm:prSet/>
      <dgm:spPr/>
      <dgm:t>
        <a:bodyPr/>
        <a:lstStyle/>
        <a:p>
          <a:endParaRPr lang="en-US"/>
        </a:p>
      </dgm:t>
    </dgm:pt>
    <dgm:pt modelId="{B7DFB07E-78E6-41D4-808B-00F860F3A9DD}">
      <dgm:prSet phldrT="[Text]" custT="1"/>
      <dgm:spPr/>
      <dgm:t>
        <a:bodyPr/>
        <a:lstStyle/>
        <a:p>
          <a:r>
            <a:rPr lang="en-US" sz="2000" b="1" i="1" dirty="0"/>
            <a:t>Day of surgery: patient to be out of bed for 2 hours</a:t>
          </a:r>
          <a:endParaRPr lang="en-US" sz="1000" b="1" i="1" dirty="0"/>
        </a:p>
      </dgm:t>
    </dgm:pt>
    <dgm:pt modelId="{0995819F-6C40-4FE2-8D32-F20EA5524062}" type="parTrans" cxnId="{3A1637DB-E7C2-4D4F-B9B8-B193212303B5}">
      <dgm:prSet/>
      <dgm:spPr/>
      <dgm:t>
        <a:bodyPr/>
        <a:lstStyle/>
        <a:p>
          <a:endParaRPr lang="en-US"/>
        </a:p>
      </dgm:t>
    </dgm:pt>
    <dgm:pt modelId="{FE38C103-4F15-43D2-82CD-33CE66E1E8A0}" type="sibTrans" cxnId="{3A1637DB-E7C2-4D4F-B9B8-B193212303B5}">
      <dgm:prSet/>
      <dgm:spPr/>
      <dgm:t>
        <a:bodyPr/>
        <a:lstStyle/>
        <a:p>
          <a:endParaRPr lang="en-US"/>
        </a:p>
      </dgm:t>
    </dgm:pt>
    <dgm:pt modelId="{DCB02C54-C00D-479A-9174-D2593DADE16F}">
      <dgm:prSet phldrT="[Text]" custT="1"/>
      <dgm:spPr/>
      <dgm:t>
        <a:bodyPr/>
        <a:lstStyle/>
        <a:p>
          <a:r>
            <a:rPr lang="en-US" sz="2000" b="1" i="1" dirty="0"/>
            <a:t>Key element in preventing postop ileus</a:t>
          </a:r>
        </a:p>
      </dgm:t>
    </dgm:pt>
    <dgm:pt modelId="{33F39AA4-22EF-4C7C-BB73-C69A287794C8}" type="parTrans" cxnId="{6B081910-1CA5-4AD4-91F8-21DFDDA55047}">
      <dgm:prSet/>
      <dgm:spPr/>
      <dgm:t>
        <a:bodyPr/>
        <a:lstStyle/>
        <a:p>
          <a:endParaRPr lang="en-US"/>
        </a:p>
      </dgm:t>
    </dgm:pt>
    <dgm:pt modelId="{E48EDBEB-4B37-4691-9BD8-32A406E6596B}" type="sibTrans" cxnId="{6B081910-1CA5-4AD4-91F8-21DFDDA55047}">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97991">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00790">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dgm:presLayoutVars>
          <dgm:bulletEnabled val="1"/>
        </dgm:presLayoutVars>
      </dgm:prSet>
      <dgm:spPr/>
    </dgm:pt>
  </dgm:ptLst>
  <dgm:cxnLst>
    <dgm:cxn modelId="{0F92440C-82B8-414C-8805-AA7724D76E7A}" srcId="{158D919D-66C7-4CCC-8EF9-3EBD7D464015}" destId="{2EED2E87-7DD3-4288-A495-72DACA98A0DD}" srcOrd="1" destOrd="0" parTransId="{E3DB2A5A-D60C-4EDB-BD89-BF4ADDFB19C1}" sibTransId="{809D35C2-1A47-48E3-951E-4385AA95E504}"/>
    <dgm:cxn modelId="{6B081910-1CA5-4AD4-91F8-21DFDDA55047}" srcId="{09EE79D9-DEBE-4C0E-BBB8-968CE38E2C05}" destId="{DCB02C54-C00D-479A-9174-D2593DADE16F}" srcOrd="4" destOrd="0" parTransId="{33F39AA4-22EF-4C7C-BB73-C69A287794C8}" sibTransId="{E48EDBEB-4B37-4691-9BD8-32A406E6596B}"/>
    <dgm:cxn modelId="{32C95123-51D5-4615-874A-3FC47692B420}" srcId="{158D919D-66C7-4CCC-8EF9-3EBD7D464015}" destId="{09EE79D9-DEBE-4C0E-BBB8-968CE38E2C05}" srcOrd="0" destOrd="0" parTransId="{591E696D-D59E-4A60-B9D2-EBA08CEDCE29}" sibTransId="{D58DCF3B-58CD-42DC-9007-752D92A219A5}"/>
    <dgm:cxn modelId="{8DDA132C-6637-4037-AAC5-DF3CB6CE646E}" srcId="{09EE79D9-DEBE-4C0E-BBB8-968CE38E2C05}" destId="{25896092-250E-4439-9B4F-4A7997A9DC14}" srcOrd="3" destOrd="0" parTransId="{A3C389F2-EE3B-4206-882A-9DACCD88648F}" sibTransId="{613498B3-8DF5-4742-9BC7-1A022B10F0DC}"/>
    <dgm:cxn modelId="{42231B48-7163-4F25-86FD-F8C101709D46}" type="presOf" srcId="{158D919D-66C7-4CCC-8EF9-3EBD7D464015}" destId="{4E2B23FD-1336-461A-B964-F8559BA5AE38}" srcOrd="0" destOrd="0" presId="urn:microsoft.com/office/officeart/2005/8/layout/vList6"/>
    <dgm:cxn modelId="{2EF8EE5F-0695-4C72-AA51-1457C98F42D5}" type="presOf" srcId="{6CDAD749-2D32-4D0F-B8D9-EEE4942320A2}" destId="{4BCF4DD1-15DC-4D6F-BC1C-AADF34324843}" srcOrd="0" destOrd="1" presId="urn:microsoft.com/office/officeart/2005/8/layout/vList6"/>
    <dgm:cxn modelId="{D2382D61-595A-49FA-8479-E40AF4C9CFE2}" type="presOf" srcId="{E22C8127-7DB4-4DBB-92AC-A0A4F0821861}" destId="{4BCF4DD1-15DC-4D6F-BC1C-AADF34324843}" srcOrd="0" destOrd="2" presId="urn:microsoft.com/office/officeart/2005/8/layout/vList6"/>
    <dgm:cxn modelId="{B471FC69-471F-4F25-86C1-2D3E7DDFB2CB}" type="presOf" srcId="{5A6AAC80-94AE-4B7B-9E3E-3976A01E851F}" destId="{4BCF4DD1-15DC-4D6F-BC1C-AADF34324843}" srcOrd="0" destOrd="0" presId="urn:microsoft.com/office/officeart/2005/8/layout/vList6"/>
    <dgm:cxn modelId="{0817BE77-EE58-4BAE-9289-76690948923D}" type="presOf" srcId="{DCB02C54-C00D-479A-9174-D2593DADE16F}" destId="{CA3E418D-BC46-47F1-8CD2-61A3169A4499}" srcOrd="0" destOrd="4" presId="urn:microsoft.com/office/officeart/2005/8/layout/vList6"/>
    <dgm:cxn modelId="{F96A658E-F93F-42F2-846B-589F75DA2D70}" srcId="{2EED2E87-7DD3-4288-A495-72DACA98A0DD}" destId="{5A6AAC80-94AE-4B7B-9E3E-3976A01E851F}" srcOrd="0" destOrd="0" parTransId="{18188D46-1093-476B-AD79-0A45C239ED66}" sibTransId="{EBE13E69-5712-4B73-B566-B7EE63F104BA}"/>
    <dgm:cxn modelId="{C3F4BF9F-736B-4D58-8793-B65F56E99DA3}" type="presOf" srcId="{25896092-250E-4439-9B4F-4A7997A9DC14}" destId="{CA3E418D-BC46-47F1-8CD2-61A3169A4499}" srcOrd="0" destOrd="3" presId="urn:microsoft.com/office/officeart/2005/8/layout/vList6"/>
    <dgm:cxn modelId="{AF2BCAAC-C817-48D0-9085-10EF0EAE197C}" srcId="{2EED2E87-7DD3-4288-A495-72DACA98A0DD}" destId="{6CDAD749-2D32-4D0F-B8D9-EEE4942320A2}" srcOrd="1" destOrd="0" parTransId="{AC6A3FCD-CD15-4421-BE64-C6361ECD52D5}" sibTransId="{7AB64203-245B-4D34-AA15-6DD43A4DB200}"/>
    <dgm:cxn modelId="{C6A807B6-AE8A-492B-AB8A-BD776C4502D0}" srcId="{09EE79D9-DEBE-4C0E-BBB8-968CE38E2C05}" destId="{6B96C85A-F0A8-40E0-B289-7A4E7D47A48D}" srcOrd="1" destOrd="0" parTransId="{7A69116E-A29D-4587-A645-9939BE68A1EF}" sibTransId="{FC8BC8B3-551F-415E-899A-257DFCBDD429}"/>
    <dgm:cxn modelId="{D77996BC-2B00-41EE-9759-F14C2355C35C}" srcId="{2EED2E87-7DD3-4288-A495-72DACA98A0DD}" destId="{E22C8127-7DB4-4DBB-92AC-A0A4F0821861}" srcOrd="2" destOrd="0" parTransId="{50261604-D838-43D0-AAFC-CC66CE1F13BE}" sibTransId="{6CAC5738-186B-4CBA-86C5-60AC8C5E9CCC}"/>
    <dgm:cxn modelId="{A8F731BE-96A8-472E-9A82-567E4FAF29C3}" type="presOf" srcId="{B7DFB07E-78E6-41D4-808B-00F860F3A9DD}" destId="{CA3E418D-BC46-47F1-8CD2-61A3169A4499}" srcOrd="0" destOrd="0" presId="urn:microsoft.com/office/officeart/2005/8/layout/vList6"/>
    <dgm:cxn modelId="{4BAFD2C0-C3EE-40BD-90F3-619F63B3A48F}" type="presOf" srcId="{5A820A11-2C04-4AB2-BBAA-3A98F18748A1}" destId="{CA3E418D-BC46-47F1-8CD2-61A3169A4499}" srcOrd="0" destOrd="2" presId="urn:microsoft.com/office/officeart/2005/8/layout/vList6"/>
    <dgm:cxn modelId="{DBCB4FC1-B447-442F-9385-11D74FC2E8FE}" type="presOf" srcId="{09EE79D9-DEBE-4C0E-BBB8-968CE38E2C05}" destId="{52305D29-F0D7-4341-89A0-AFB28976F324}" srcOrd="0" destOrd="0" presId="urn:microsoft.com/office/officeart/2005/8/layout/vList6"/>
    <dgm:cxn modelId="{3A1637DB-E7C2-4D4F-B9B8-B193212303B5}" srcId="{09EE79D9-DEBE-4C0E-BBB8-968CE38E2C05}" destId="{B7DFB07E-78E6-41D4-808B-00F860F3A9DD}" srcOrd="0" destOrd="0" parTransId="{0995819F-6C40-4FE2-8D32-F20EA5524062}" sibTransId="{FE38C103-4F15-43D2-82CD-33CE66E1E8A0}"/>
    <dgm:cxn modelId="{439C50E9-6AD5-443E-B109-32346D9CFF3F}" type="presOf" srcId="{2EED2E87-7DD3-4288-A495-72DACA98A0DD}" destId="{CC6344C9-77F2-4928-A07B-A9C7E4AA7FA2}" srcOrd="0" destOrd="0" presId="urn:microsoft.com/office/officeart/2005/8/layout/vList6"/>
    <dgm:cxn modelId="{8F59CAEE-E681-4475-B979-9A1169A9CBDD}" type="presOf" srcId="{6B96C85A-F0A8-40E0-B289-7A4E7D47A48D}" destId="{CA3E418D-BC46-47F1-8CD2-61A3169A4499}" srcOrd="0" destOrd="1" presId="urn:microsoft.com/office/officeart/2005/8/layout/vList6"/>
    <dgm:cxn modelId="{D9389AFC-B336-4377-B3F3-23DC3B8BCD1C}" srcId="{09EE79D9-DEBE-4C0E-BBB8-968CE38E2C05}" destId="{5A820A11-2C04-4AB2-BBAA-3A98F18748A1}" srcOrd="2" destOrd="0" parTransId="{07FE0914-607F-4AA2-A42A-67ECF9409A4D}" sibTransId="{F5D17C52-F7C2-4F61-8C72-242FBDD5FAC2}"/>
    <dgm:cxn modelId="{90779B6F-39D4-4219-85C5-50AB0AB1E3BA}" type="presParOf" srcId="{4E2B23FD-1336-461A-B964-F8559BA5AE38}" destId="{5F6B14D7-46DC-431F-842C-374E0767887E}" srcOrd="0" destOrd="0" presId="urn:microsoft.com/office/officeart/2005/8/layout/vList6"/>
    <dgm:cxn modelId="{1EE56485-4212-4556-BFEB-72CC0410C5D0}" type="presParOf" srcId="{5F6B14D7-46DC-431F-842C-374E0767887E}" destId="{52305D29-F0D7-4341-89A0-AFB28976F324}" srcOrd="0" destOrd="0" presId="urn:microsoft.com/office/officeart/2005/8/layout/vList6"/>
    <dgm:cxn modelId="{E107B0EF-DE4F-4EB4-A4D2-60F61E0B3B66}" type="presParOf" srcId="{5F6B14D7-46DC-431F-842C-374E0767887E}" destId="{CA3E418D-BC46-47F1-8CD2-61A3169A4499}" srcOrd="1" destOrd="0" presId="urn:microsoft.com/office/officeart/2005/8/layout/vList6"/>
    <dgm:cxn modelId="{BD52913E-80AF-4795-A730-C85213EAACEE}" type="presParOf" srcId="{4E2B23FD-1336-461A-B964-F8559BA5AE38}" destId="{E9F0983C-AD2D-4E3D-A487-FB4D578112E6}" srcOrd="1" destOrd="0" presId="urn:microsoft.com/office/officeart/2005/8/layout/vList6"/>
    <dgm:cxn modelId="{802B0BA3-B049-4F2F-8BAE-46A4B750E84C}" type="presParOf" srcId="{4E2B23FD-1336-461A-B964-F8559BA5AE38}" destId="{ED28F91B-BA15-41DC-A269-B2DA9D469A42}" srcOrd="2" destOrd="0" presId="urn:microsoft.com/office/officeart/2005/8/layout/vList6"/>
    <dgm:cxn modelId="{8C0710C2-98E3-4EBF-9257-304E07D1F3B6}" type="presParOf" srcId="{ED28F91B-BA15-41DC-A269-B2DA9D469A42}" destId="{CC6344C9-77F2-4928-A07B-A9C7E4AA7FA2}" srcOrd="0" destOrd="0" presId="urn:microsoft.com/office/officeart/2005/8/layout/vList6"/>
    <dgm:cxn modelId="{FA69C602-62E2-4914-981B-E47E8A478F06}"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6600CC"/>
        </a:solidFill>
      </dgm:spPr>
      <dgm:t>
        <a:bodyPr/>
        <a:lstStyle/>
        <a:p>
          <a:r>
            <a:rPr lang="en-US" sz="2100" b="1" dirty="0"/>
            <a:t>FLUID MANAGEMENT</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D4E79FDD-0DE9-459E-A39D-8B3990D2A00F}">
      <dgm:prSet phldrT="[Text]" custT="1"/>
      <dgm:spPr/>
      <dgm:t>
        <a:bodyPr/>
        <a:lstStyle/>
        <a:p>
          <a:r>
            <a:rPr lang="en-US" sz="2000" b="1" i="1" dirty="0"/>
            <a:t>Enteral fluid as soon as possible</a:t>
          </a:r>
        </a:p>
      </dgm:t>
    </dgm:pt>
    <dgm:pt modelId="{06C275D0-9FB4-4A0A-90EB-DEB46699C097}" type="parTrans" cxnId="{0493F33E-8F69-4D91-85BB-678EFE4A884E}">
      <dgm:prSet/>
      <dgm:spPr/>
      <dgm:t>
        <a:bodyPr/>
        <a:lstStyle/>
        <a:p>
          <a:endParaRPr lang="en-US"/>
        </a:p>
      </dgm:t>
    </dgm:pt>
    <dgm:pt modelId="{79AB0A07-F89C-46C7-B8C3-F0A562CB115C}" type="sibTrans" cxnId="{0493F33E-8F69-4D91-85BB-678EFE4A884E}">
      <dgm:prSet/>
      <dgm:spPr/>
      <dgm:t>
        <a:bodyPr/>
        <a:lstStyle/>
        <a:p>
          <a:endParaRPr lang="en-US"/>
        </a:p>
      </dgm:t>
    </dgm:pt>
    <dgm:pt modelId="{5A820A11-2C04-4AB2-BBAA-3A98F18748A1}">
      <dgm:prSet phldrT="[Text]" custT="1"/>
      <dgm:spPr/>
      <dgm:t>
        <a:bodyPr/>
        <a:lstStyle/>
        <a:p>
          <a:endParaRPr lang="en-US" sz="2000" dirty="0"/>
        </a:p>
      </dgm:t>
    </dgm:pt>
    <dgm:pt modelId="{07FE0914-607F-4AA2-A42A-67ECF9409A4D}" type="parTrans" cxnId="{D9389AFC-B336-4377-B3F3-23DC3B8BCD1C}">
      <dgm:prSet/>
      <dgm:spPr/>
      <dgm:t>
        <a:bodyPr/>
        <a:lstStyle/>
        <a:p>
          <a:endParaRPr lang="en-US"/>
        </a:p>
      </dgm:t>
    </dgm:pt>
    <dgm:pt modelId="{F5D17C52-F7C2-4F61-8C72-242FBDD5FAC2}" type="sibTrans" cxnId="{D9389AFC-B336-4377-B3F3-23DC3B8BCD1C}">
      <dgm:prSet/>
      <dgm:spPr/>
      <dgm:t>
        <a:bodyPr/>
        <a:lstStyle/>
        <a:p>
          <a:endParaRPr lang="en-US"/>
        </a:p>
      </dgm:t>
    </dgm:pt>
    <dgm:pt modelId="{2EED2E87-7DD3-4288-A495-72DACA98A0DD}">
      <dgm:prSet phldrT="[Text]" custT="1"/>
      <dgm:spPr>
        <a:solidFill>
          <a:srgbClr val="00CCFF"/>
        </a:solidFill>
      </dgm:spPr>
      <dgm:t>
        <a:bodyPr/>
        <a:lstStyle/>
        <a:p>
          <a:r>
            <a:rPr lang="en-US" sz="2100" b="1" dirty="0"/>
            <a:t>TUBES AND DRAINS</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Nasogastric tubes and wound drains should be avoided whenever possible</a:t>
          </a:r>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8E79D669-5CF8-4FDF-AE06-6E7F5345C34A}">
      <dgm:prSet phldrT="[Text]" custT="1"/>
      <dgm:spPr/>
      <dgm:t>
        <a:bodyPr/>
        <a:lstStyle/>
        <a:p>
          <a:r>
            <a:rPr lang="en-US" sz="2000" b="1" i="1" dirty="0"/>
            <a:t>If necessary, assess and advocate for removal when appropriate</a:t>
          </a:r>
        </a:p>
      </dgm:t>
    </dgm:pt>
    <dgm:pt modelId="{7D51EB99-9593-4E6A-8F52-7E1DE02FE7D2}" type="parTrans" cxnId="{207CE58C-26DA-4A44-945D-360ABAACEFEC}">
      <dgm:prSet/>
      <dgm:spPr/>
      <dgm:t>
        <a:bodyPr/>
        <a:lstStyle/>
        <a:p>
          <a:endParaRPr lang="en-US"/>
        </a:p>
      </dgm:t>
    </dgm:pt>
    <dgm:pt modelId="{32697F6F-7A85-4E34-848F-BC97CAC4ED8E}" type="sibTrans" cxnId="{207CE58C-26DA-4A44-945D-360ABAACEFEC}">
      <dgm:prSet/>
      <dgm:spPr/>
      <dgm:t>
        <a:bodyPr/>
        <a:lstStyle/>
        <a:p>
          <a:endParaRPr lang="en-US"/>
        </a:p>
      </dgm:t>
    </dgm:pt>
    <dgm:pt modelId="{5080530B-CEE4-4C45-9940-3179A8B45FAA}">
      <dgm:prSet phldrT="[Text]" custT="1"/>
      <dgm:spPr/>
      <dgm:t>
        <a:bodyPr/>
        <a:lstStyle/>
        <a:p>
          <a:r>
            <a:rPr lang="en-US" sz="2000" b="1" i="1" dirty="0"/>
            <a:t>Record fluid administered</a:t>
          </a:r>
        </a:p>
      </dgm:t>
    </dgm:pt>
    <dgm:pt modelId="{6329C4A0-F81A-42A6-98EA-4BD3FC461F30}" type="parTrans" cxnId="{06E12E3F-AE9C-446F-87DC-1AA49D201D1B}">
      <dgm:prSet/>
      <dgm:spPr/>
      <dgm:t>
        <a:bodyPr/>
        <a:lstStyle/>
        <a:p>
          <a:endParaRPr lang="en-US"/>
        </a:p>
      </dgm:t>
    </dgm:pt>
    <dgm:pt modelId="{6835321F-5357-4CFC-82FC-1818424EDAA8}" type="sibTrans" cxnId="{06E12E3F-AE9C-446F-87DC-1AA49D201D1B}">
      <dgm:prSet/>
      <dgm:spPr/>
      <dgm:t>
        <a:bodyPr/>
        <a:lstStyle/>
        <a:p>
          <a:endParaRPr lang="en-US"/>
        </a:p>
      </dgm:t>
    </dgm:pt>
    <dgm:pt modelId="{5BEB8D39-214F-49B4-A477-125A8610906E}">
      <dgm:prSet phldrT="[Text]" custT="1"/>
      <dgm:spPr/>
      <dgm:t>
        <a:bodyPr/>
        <a:lstStyle/>
        <a:p>
          <a:endParaRPr lang="en-US" sz="2000" dirty="0"/>
        </a:p>
      </dgm:t>
    </dgm:pt>
    <dgm:pt modelId="{3817310F-5F5C-4B8B-859D-B2E60B464D9A}" type="parTrans" cxnId="{F2927C02-A26F-44D5-A403-A6714679F91C}">
      <dgm:prSet/>
      <dgm:spPr/>
      <dgm:t>
        <a:bodyPr/>
        <a:lstStyle/>
        <a:p>
          <a:endParaRPr lang="en-US"/>
        </a:p>
      </dgm:t>
    </dgm:pt>
    <dgm:pt modelId="{89FB8702-8407-4C37-9BB1-61857492D228}" type="sibTrans" cxnId="{F2927C02-A26F-44D5-A403-A6714679F91C}">
      <dgm:prSet/>
      <dgm:spPr/>
      <dgm:t>
        <a:bodyPr/>
        <a:lstStyle/>
        <a:p>
          <a:endParaRPr lang="en-US"/>
        </a:p>
      </dgm:t>
    </dgm:pt>
    <dgm:pt modelId="{82539785-789E-4414-9924-D5D85B1DB2BA}">
      <dgm:prSet phldrT="[Text]" custT="1"/>
      <dgm:spPr/>
      <dgm:t>
        <a:bodyPr/>
        <a:lstStyle/>
        <a:p>
          <a:r>
            <a:rPr lang="en-US" sz="2000" b="1" i="1" dirty="0"/>
            <a:t>Discontinue IV fluids as early as possible (recommended postop day 1)</a:t>
          </a:r>
        </a:p>
      </dgm:t>
    </dgm:pt>
    <dgm:pt modelId="{1D69A2B3-5847-4301-BEEF-28B3921276A0}" type="parTrans" cxnId="{A52B890D-C3D3-4106-9FA7-693522F9A08B}">
      <dgm:prSet/>
      <dgm:spPr/>
      <dgm:t>
        <a:bodyPr/>
        <a:lstStyle/>
        <a:p>
          <a:endParaRPr lang="en-US"/>
        </a:p>
      </dgm:t>
    </dgm:pt>
    <dgm:pt modelId="{A8C17C9D-FEA8-47BF-B477-EA31DD366291}" type="sibTrans" cxnId="{A52B890D-C3D3-4106-9FA7-693522F9A08B}">
      <dgm:prSet/>
      <dgm:spPr/>
      <dgm:t>
        <a:bodyPr/>
        <a:lstStyle/>
        <a:p>
          <a:endParaRPr lang="en-US"/>
        </a:p>
      </dgm:t>
    </dgm:pt>
    <dgm:pt modelId="{8AEA7718-FCCB-4382-835E-EB4734E99D7E}">
      <dgm:prSet phldrT="[Text]" custT="1"/>
      <dgm:spPr/>
      <dgm:t>
        <a:bodyPr/>
        <a:lstStyle/>
        <a:p>
          <a:r>
            <a:rPr lang="en-US" sz="2000" b="1" i="1" dirty="0"/>
            <a:t>Manage fluids according to specified ERP protocol</a:t>
          </a:r>
        </a:p>
      </dgm:t>
    </dgm:pt>
    <dgm:pt modelId="{3F5B7F80-72F4-47E6-8909-E488CC7BFBFF}" type="parTrans" cxnId="{41195719-9A8F-49A6-9462-A5A7B33E5A6F}">
      <dgm:prSet/>
      <dgm:spPr/>
      <dgm:t>
        <a:bodyPr/>
        <a:lstStyle/>
        <a:p>
          <a:endParaRPr lang="en-US"/>
        </a:p>
      </dgm:t>
    </dgm:pt>
    <dgm:pt modelId="{9755439C-8F9E-4291-B414-2FDFAA0967B5}" type="sibTrans" cxnId="{41195719-9A8F-49A6-9462-A5A7B33E5A6F}">
      <dgm:prSet/>
      <dgm:spPr/>
      <dgm:t>
        <a:bodyPr/>
        <a:lstStyle/>
        <a:p>
          <a:endParaRPr lang="en-US"/>
        </a:p>
      </dgm:t>
    </dgm:pt>
    <dgm:pt modelId="{09B5815D-FF8D-4975-9F81-8999BC4E56C8}">
      <dgm:prSet phldrT="[Text]" custT="1"/>
      <dgm:spPr/>
      <dgm:t>
        <a:bodyPr/>
        <a:lstStyle/>
        <a:p>
          <a:endParaRPr lang="en-US" sz="1000" b="1" i="1" dirty="0"/>
        </a:p>
      </dgm:t>
    </dgm:pt>
    <dgm:pt modelId="{86FF34CE-46F9-442F-80E9-4DF665CED13E}" type="parTrans" cxnId="{B6A3C8AA-C480-4A52-83B7-C729C71F48EE}">
      <dgm:prSet/>
      <dgm:spPr/>
    </dgm:pt>
    <dgm:pt modelId="{06C1EB1B-0FED-4BB0-8E23-ABA813906065}" type="sibTrans" cxnId="{B6A3C8AA-C480-4A52-83B7-C729C71F48EE}">
      <dgm:prSet/>
      <dgm:spPr/>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97991">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00790" custLinFactNeighborX="-377" custLinFactNeighborY="1694">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LinFactNeighborX="-251" custLinFactNeighborY="-1270">
        <dgm:presLayoutVars>
          <dgm:bulletEnabled val="1"/>
        </dgm:presLayoutVars>
      </dgm:prSet>
      <dgm:spPr/>
    </dgm:pt>
  </dgm:ptLst>
  <dgm:cxnLst>
    <dgm:cxn modelId="{F2927C02-A26F-44D5-A403-A6714679F91C}" srcId="{2EED2E87-7DD3-4288-A495-72DACA98A0DD}" destId="{5BEB8D39-214F-49B4-A477-125A8610906E}" srcOrd="0" destOrd="0" parTransId="{3817310F-5F5C-4B8B-859D-B2E60B464D9A}" sibTransId="{89FB8702-8407-4C37-9BB1-61857492D228}"/>
    <dgm:cxn modelId="{98166207-99DF-4B2B-AE07-167702FAF5A2}" type="presOf" srcId="{5BEB8D39-214F-49B4-A477-125A8610906E}" destId="{4BCF4DD1-15DC-4D6F-BC1C-AADF34324843}" srcOrd="0" destOrd="0"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A52B890D-C3D3-4106-9FA7-693522F9A08B}" srcId="{09EE79D9-DEBE-4C0E-BBB8-968CE38E2C05}" destId="{82539785-789E-4414-9924-D5D85B1DB2BA}" srcOrd="2" destOrd="0" parTransId="{1D69A2B3-5847-4301-BEEF-28B3921276A0}" sibTransId="{A8C17C9D-FEA8-47BF-B477-EA31DD366291}"/>
    <dgm:cxn modelId="{41195719-9A8F-49A6-9462-A5A7B33E5A6F}" srcId="{09EE79D9-DEBE-4C0E-BBB8-968CE38E2C05}" destId="{8AEA7718-FCCB-4382-835E-EB4734E99D7E}" srcOrd="3" destOrd="0" parTransId="{3F5B7F80-72F4-47E6-8909-E488CC7BFBFF}" sibTransId="{9755439C-8F9E-4291-B414-2FDFAA0967B5}"/>
    <dgm:cxn modelId="{32C95123-51D5-4615-874A-3FC47692B420}" srcId="{158D919D-66C7-4CCC-8EF9-3EBD7D464015}" destId="{09EE79D9-DEBE-4C0E-BBB8-968CE38E2C05}" srcOrd="0" destOrd="0" parTransId="{591E696D-D59E-4A60-B9D2-EBA08CEDCE29}" sibTransId="{D58DCF3B-58CD-42DC-9007-752D92A219A5}"/>
    <dgm:cxn modelId="{64589E28-8726-4C2B-8BE9-62C223CA1111}" type="presOf" srcId="{5A820A11-2C04-4AB2-BBAA-3A98F18748A1}" destId="{CA3E418D-BC46-47F1-8CD2-61A3169A4499}" srcOrd="0" destOrd="5" presId="urn:microsoft.com/office/officeart/2005/8/layout/vList6"/>
    <dgm:cxn modelId="{12ED5D2A-AA6A-45F3-A375-19DA9F67185B}" type="presOf" srcId="{2EED2E87-7DD3-4288-A495-72DACA98A0DD}" destId="{CC6344C9-77F2-4928-A07B-A9C7E4AA7FA2}" srcOrd="0" destOrd="0" presId="urn:microsoft.com/office/officeart/2005/8/layout/vList6"/>
    <dgm:cxn modelId="{8584893D-6555-4741-B171-D237A05E2A3B}" type="presOf" srcId="{5080530B-CEE4-4C45-9940-3179A8B45FAA}" destId="{CA3E418D-BC46-47F1-8CD2-61A3169A4499}" srcOrd="0" destOrd="4" presId="urn:microsoft.com/office/officeart/2005/8/layout/vList6"/>
    <dgm:cxn modelId="{0493F33E-8F69-4D91-85BB-678EFE4A884E}" srcId="{09EE79D9-DEBE-4C0E-BBB8-968CE38E2C05}" destId="{D4E79FDD-0DE9-459E-A39D-8B3990D2A00F}" srcOrd="1" destOrd="0" parTransId="{06C275D0-9FB4-4A0A-90EB-DEB46699C097}" sibTransId="{79AB0A07-F89C-46C7-B8C3-F0A562CB115C}"/>
    <dgm:cxn modelId="{06E12E3F-AE9C-446F-87DC-1AA49D201D1B}" srcId="{09EE79D9-DEBE-4C0E-BBB8-968CE38E2C05}" destId="{5080530B-CEE4-4C45-9940-3179A8B45FAA}" srcOrd="4" destOrd="0" parTransId="{6329C4A0-F81A-42A6-98EA-4BD3FC461F30}" sibTransId="{6835321F-5357-4CFC-82FC-1818424EDAA8}"/>
    <dgm:cxn modelId="{9D5CFE59-1F1F-43C2-A886-FFF8579060A0}" type="presOf" srcId="{158D919D-66C7-4CCC-8EF9-3EBD7D464015}" destId="{4E2B23FD-1336-461A-B964-F8559BA5AE38}" srcOrd="0" destOrd="0" presId="urn:microsoft.com/office/officeart/2005/8/layout/vList6"/>
    <dgm:cxn modelId="{207CE58C-26DA-4A44-945D-360ABAACEFEC}" srcId="{2EED2E87-7DD3-4288-A495-72DACA98A0DD}" destId="{8E79D669-5CF8-4FDF-AE06-6E7F5345C34A}" srcOrd="2" destOrd="0" parTransId="{7D51EB99-9593-4E6A-8F52-7E1DE02FE7D2}" sibTransId="{32697F6F-7A85-4E34-848F-BC97CAC4ED8E}"/>
    <dgm:cxn modelId="{42D1D6A5-04DE-4E8E-858E-15B208D64036}" type="presOf" srcId="{09B5815D-FF8D-4975-9F81-8999BC4E56C8}" destId="{CA3E418D-BC46-47F1-8CD2-61A3169A4499}" srcOrd="0" destOrd="0" presId="urn:microsoft.com/office/officeart/2005/8/layout/vList6"/>
    <dgm:cxn modelId="{18BAC0A7-38D3-4FF8-B400-2CC45C434CAC}" type="presOf" srcId="{8AEA7718-FCCB-4382-835E-EB4734E99D7E}" destId="{CA3E418D-BC46-47F1-8CD2-61A3169A4499}" srcOrd="0" destOrd="3" presId="urn:microsoft.com/office/officeart/2005/8/layout/vList6"/>
    <dgm:cxn modelId="{B6A3C8AA-C480-4A52-83B7-C729C71F48EE}" srcId="{09EE79D9-DEBE-4C0E-BBB8-968CE38E2C05}" destId="{09B5815D-FF8D-4975-9F81-8999BC4E56C8}" srcOrd="0" destOrd="0" parTransId="{86FF34CE-46F9-442F-80E9-4DF665CED13E}" sibTransId="{06C1EB1B-0FED-4BB0-8E23-ABA813906065}"/>
    <dgm:cxn modelId="{3F7C75AD-12FF-456E-B53E-5B2B2A856D71}" type="presOf" srcId="{09EE79D9-DEBE-4C0E-BBB8-968CE38E2C05}" destId="{52305D29-F0D7-4341-89A0-AFB28976F324}" srcOrd="0" destOrd="0" presId="urn:microsoft.com/office/officeart/2005/8/layout/vList6"/>
    <dgm:cxn modelId="{0B0D1FB6-243E-4CF5-9052-04AD4DD3D932}" type="presOf" srcId="{8E79D669-5CF8-4FDF-AE06-6E7F5345C34A}" destId="{4BCF4DD1-15DC-4D6F-BC1C-AADF34324843}" srcOrd="0" destOrd="2" presId="urn:microsoft.com/office/officeart/2005/8/layout/vList6"/>
    <dgm:cxn modelId="{D77996BC-2B00-41EE-9759-F14C2355C35C}" srcId="{2EED2E87-7DD3-4288-A495-72DACA98A0DD}" destId="{E22C8127-7DB4-4DBB-92AC-A0A4F0821861}" srcOrd="1" destOrd="0" parTransId="{50261604-D838-43D0-AAFC-CC66CE1F13BE}" sibTransId="{6CAC5738-186B-4CBA-86C5-60AC8C5E9CCC}"/>
    <dgm:cxn modelId="{BD53BABE-01D1-4B22-9BCB-15FD6746D304}" type="presOf" srcId="{E22C8127-7DB4-4DBB-92AC-A0A4F0821861}" destId="{4BCF4DD1-15DC-4D6F-BC1C-AADF34324843}" srcOrd="0" destOrd="1" presId="urn:microsoft.com/office/officeart/2005/8/layout/vList6"/>
    <dgm:cxn modelId="{7701A1D2-DA6F-4762-95F5-B05614B92D21}" type="presOf" srcId="{D4E79FDD-0DE9-459E-A39D-8B3990D2A00F}" destId="{CA3E418D-BC46-47F1-8CD2-61A3169A4499}" srcOrd="0" destOrd="1" presId="urn:microsoft.com/office/officeart/2005/8/layout/vList6"/>
    <dgm:cxn modelId="{2F522BE6-E147-4264-833C-340DCBACC41D}" type="presOf" srcId="{82539785-789E-4414-9924-D5D85B1DB2BA}" destId="{CA3E418D-BC46-47F1-8CD2-61A3169A4499}" srcOrd="0" destOrd="2" presId="urn:microsoft.com/office/officeart/2005/8/layout/vList6"/>
    <dgm:cxn modelId="{D9389AFC-B336-4377-B3F3-23DC3B8BCD1C}" srcId="{09EE79D9-DEBE-4C0E-BBB8-968CE38E2C05}" destId="{5A820A11-2C04-4AB2-BBAA-3A98F18748A1}" srcOrd="5" destOrd="0" parTransId="{07FE0914-607F-4AA2-A42A-67ECF9409A4D}" sibTransId="{F5D17C52-F7C2-4F61-8C72-242FBDD5FAC2}"/>
    <dgm:cxn modelId="{67CF551A-F606-4F0E-A91C-72FDCBF72477}" type="presParOf" srcId="{4E2B23FD-1336-461A-B964-F8559BA5AE38}" destId="{5F6B14D7-46DC-431F-842C-374E0767887E}" srcOrd="0" destOrd="0" presId="urn:microsoft.com/office/officeart/2005/8/layout/vList6"/>
    <dgm:cxn modelId="{C1445746-C6EE-473C-B2C5-E6E1DC1F167E}" type="presParOf" srcId="{5F6B14D7-46DC-431F-842C-374E0767887E}" destId="{52305D29-F0D7-4341-89A0-AFB28976F324}" srcOrd="0" destOrd="0" presId="urn:microsoft.com/office/officeart/2005/8/layout/vList6"/>
    <dgm:cxn modelId="{B8EC5045-01F7-4EF4-B779-E231BA79D324}" type="presParOf" srcId="{5F6B14D7-46DC-431F-842C-374E0767887E}" destId="{CA3E418D-BC46-47F1-8CD2-61A3169A4499}" srcOrd="1" destOrd="0" presId="urn:microsoft.com/office/officeart/2005/8/layout/vList6"/>
    <dgm:cxn modelId="{6EE3F622-0C77-40A8-B598-14BC5844F456}" type="presParOf" srcId="{4E2B23FD-1336-461A-B964-F8559BA5AE38}" destId="{E9F0983C-AD2D-4E3D-A487-FB4D578112E6}" srcOrd="1" destOrd="0" presId="urn:microsoft.com/office/officeart/2005/8/layout/vList6"/>
    <dgm:cxn modelId="{3223E80D-AE7A-43F6-A204-41F0AD8A3127}" type="presParOf" srcId="{4E2B23FD-1336-461A-B964-F8559BA5AE38}" destId="{ED28F91B-BA15-41DC-A269-B2DA9D469A42}" srcOrd="2" destOrd="0" presId="urn:microsoft.com/office/officeart/2005/8/layout/vList6"/>
    <dgm:cxn modelId="{12FC4561-F5D0-4097-9B48-4B022CA6DB39}" type="presParOf" srcId="{ED28F91B-BA15-41DC-A269-B2DA9D469A42}" destId="{CC6344C9-77F2-4928-A07B-A9C7E4AA7FA2}" srcOrd="0" destOrd="0" presId="urn:microsoft.com/office/officeart/2005/8/layout/vList6"/>
    <dgm:cxn modelId="{5726D849-C241-49A9-9B65-2713C4D5E14B}"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CC0066"/>
        </a:solidFill>
      </dgm:spPr>
      <dgm:t>
        <a:bodyPr/>
        <a:lstStyle/>
        <a:p>
          <a:r>
            <a:rPr lang="en-US" sz="2400" b="1" dirty="0"/>
            <a:t>GLUCOSE CONTROL</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D4E79FDD-0DE9-459E-A39D-8B3990D2A00F}">
      <dgm:prSet phldrT="[Text]" custT="1"/>
      <dgm:spPr/>
      <dgm:t>
        <a:bodyPr/>
        <a:lstStyle/>
        <a:p>
          <a:r>
            <a:rPr lang="en-US" sz="2000" b="1" i="1" dirty="0"/>
            <a:t>Avoid hyper- and hypoglycemia</a:t>
          </a:r>
        </a:p>
      </dgm:t>
    </dgm:pt>
    <dgm:pt modelId="{06C275D0-9FB4-4A0A-90EB-DEB46699C097}" type="parTrans" cxnId="{0493F33E-8F69-4D91-85BB-678EFE4A884E}">
      <dgm:prSet/>
      <dgm:spPr/>
      <dgm:t>
        <a:bodyPr/>
        <a:lstStyle/>
        <a:p>
          <a:endParaRPr lang="en-US"/>
        </a:p>
      </dgm:t>
    </dgm:pt>
    <dgm:pt modelId="{79AB0A07-F89C-46C7-B8C3-F0A562CB115C}" type="sibTrans" cxnId="{0493F33E-8F69-4D91-85BB-678EFE4A884E}">
      <dgm:prSet/>
      <dgm:spPr/>
      <dgm:t>
        <a:bodyPr/>
        <a:lstStyle/>
        <a:p>
          <a:endParaRPr lang="en-US"/>
        </a:p>
      </dgm:t>
    </dgm:pt>
    <dgm:pt modelId="{2EED2E87-7DD3-4288-A495-72DACA98A0DD}">
      <dgm:prSet phldrT="[Text]" custT="1"/>
      <dgm:spPr>
        <a:solidFill>
          <a:srgbClr val="00CC66"/>
        </a:solidFill>
      </dgm:spPr>
      <dgm:t>
        <a:bodyPr/>
        <a:lstStyle/>
        <a:p>
          <a:r>
            <a:rPr lang="en-US" sz="2400" b="1" dirty="0"/>
            <a:t>ALVIMOPAN</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E22C8127-7DB4-4DBB-92AC-A0A4F0821861}">
      <dgm:prSet phldrT="[Text]" custT="1"/>
      <dgm:spPr/>
      <dgm:t>
        <a:bodyPr/>
        <a:lstStyle/>
        <a:p>
          <a:r>
            <a:rPr lang="en-US" sz="2000" b="1" i="1" dirty="0"/>
            <a:t>Ensure ordered and scheduled on patient medication list</a:t>
          </a:r>
        </a:p>
      </dgm:t>
    </dgm:pt>
    <dgm:pt modelId="{50261604-D838-43D0-AAFC-CC66CE1F13BE}" type="parTrans" cxnId="{D77996BC-2B00-41EE-9759-F14C2355C35C}">
      <dgm:prSet/>
      <dgm:spPr/>
      <dgm:t>
        <a:bodyPr/>
        <a:lstStyle/>
        <a:p>
          <a:endParaRPr lang="en-US"/>
        </a:p>
      </dgm:t>
    </dgm:pt>
    <dgm:pt modelId="{6CAC5738-186B-4CBA-86C5-60AC8C5E9CCC}" type="sibTrans" cxnId="{D77996BC-2B00-41EE-9759-F14C2355C35C}">
      <dgm:prSet/>
      <dgm:spPr/>
      <dgm:t>
        <a:bodyPr/>
        <a:lstStyle/>
        <a:p>
          <a:endParaRPr lang="en-US"/>
        </a:p>
      </dgm:t>
    </dgm:pt>
    <dgm:pt modelId="{8E79D669-5CF8-4FDF-AE06-6E7F5345C34A}">
      <dgm:prSet phldrT="[Text]" custT="1"/>
      <dgm:spPr/>
      <dgm:t>
        <a:bodyPr/>
        <a:lstStyle/>
        <a:p>
          <a:r>
            <a:rPr lang="en-US" sz="2000" b="1" i="1" dirty="0"/>
            <a:t>Administer per medication schedule (until discontinued)</a:t>
          </a:r>
        </a:p>
      </dgm:t>
    </dgm:pt>
    <dgm:pt modelId="{7D51EB99-9593-4E6A-8F52-7E1DE02FE7D2}" type="parTrans" cxnId="{207CE58C-26DA-4A44-945D-360ABAACEFEC}">
      <dgm:prSet/>
      <dgm:spPr/>
      <dgm:t>
        <a:bodyPr/>
        <a:lstStyle/>
        <a:p>
          <a:endParaRPr lang="en-US"/>
        </a:p>
      </dgm:t>
    </dgm:pt>
    <dgm:pt modelId="{32697F6F-7A85-4E34-848F-BC97CAC4ED8E}" type="sibTrans" cxnId="{207CE58C-26DA-4A44-945D-360ABAACEFEC}">
      <dgm:prSet/>
      <dgm:spPr/>
      <dgm:t>
        <a:bodyPr/>
        <a:lstStyle/>
        <a:p>
          <a:endParaRPr lang="en-US"/>
        </a:p>
      </dgm:t>
    </dgm:pt>
    <dgm:pt modelId="{E42E35C1-84F5-45CD-A018-AE322131F4E9}">
      <dgm:prSet phldrT="[Text]" custT="1"/>
      <dgm:spPr/>
      <dgm:t>
        <a:bodyPr/>
        <a:lstStyle/>
        <a:p>
          <a:r>
            <a:rPr lang="en-US" sz="2000" b="1" i="1" dirty="0"/>
            <a:t>Adhere to glucose management protocols</a:t>
          </a:r>
        </a:p>
      </dgm:t>
    </dgm:pt>
    <dgm:pt modelId="{4BAD19EB-B329-402D-8C34-92998A5D6E94}" type="parTrans" cxnId="{F5F6BD42-6992-479E-A8E1-62FC43C6B419}">
      <dgm:prSet/>
      <dgm:spPr/>
      <dgm:t>
        <a:bodyPr/>
        <a:lstStyle/>
        <a:p>
          <a:endParaRPr lang="en-US"/>
        </a:p>
      </dgm:t>
    </dgm:pt>
    <dgm:pt modelId="{35E650EF-884A-4510-875E-FA248CD63149}" type="sibTrans" cxnId="{F5F6BD42-6992-479E-A8E1-62FC43C6B419}">
      <dgm:prSet/>
      <dgm:spPr/>
      <dgm:t>
        <a:bodyPr/>
        <a:lstStyle/>
        <a:p>
          <a:endParaRPr lang="en-US"/>
        </a:p>
      </dgm:t>
    </dgm:pt>
    <dgm:pt modelId="{AEDE4A70-F397-4DC3-813D-FA69A1F0E2A3}">
      <dgm:prSet phldrT="[Text]" custT="1"/>
      <dgm:spPr/>
      <dgm:t>
        <a:bodyPr/>
        <a:lstStyle/>
        <a:p>
          <a:endParaRPr lang="en-US" sz="2000" dirty="0"/>
        </a:p>
      </dgm:t>
    </dgm:pt>
    <dgm:pt modelId="{19B42F74-8445-412A-8ECA-019608AF29B5}" type="parTrans" cxnId="{DEDB3433-8C3E-4120-B51E-60291797F5ED}">
      <dgm:prSet/>
      <dgm:spPr/>
      <dgm:t>
        <a:bodyPr/>
        <a:lstStyle/>
        <a:p>
          <a:endParaRPr lang="en-US"/>
        </a:p>
      </dgm:t>
    </dgm:pt>
    <dgm:pt modelId="{943CD2B4-6F0B-4898-9A3F-3D3D489A5512}" type="sibTrans" cxnId="{DEDB3433-8C3E-4120-B51E-60291797F5ED}">
      <dgm:prSet/>
      <dgm:spPr/>
      <dgm:t>
        <a:bodyPr/>
        <a:lstStyle/>
        <a:p>
          <a:endParaRPr lang="en-US"/>
        </a:p>
      </dgm:t>
    </dgm:pt>
    <dgm:pt modelId="{19BAC41A-CEBF-4F04-8745-B55DAFCB3FEA}">
      <dgm:prSet phldrT="[Text]" custT="1"/>
      <dgm:spPr/>
      <dgm:t>
        <a:bodyPr/>
        <a:lstStyle/>
        <a:p>
          <a:endParaRPr lang="en-US" sz="1000" dirty="0"/>
        </a:p>
      </dgm:t>
    </dgm:pt>
    <dgm:pt modelId="{C2BD1109-0CD4-4CBD-BBBD-9618E40852C0}" type="parTrans" cxnId="{38178777-7D5A-406B-836D-14550F573694}">
      <dgm:prSet/>
      <dgm:spPr/>
      <dgm:t>
        <a:bodyPr/>
        <a:lstStyle/>
        <a:p>
          <a:endParaRPr lang="en-US"/>
        </a:p>
      </dgm:t>
    </dgm:pt>
    <dgm:pt modelId="{388331D3-CCA2-4BB3-8923-F450523B686D}" type="sibTrans" cxnId="{38178777-7D5A-406B-836D-14550F573694}">
      <dgm:prSet/>
      <dgm:spPr/>
      <dgm:t>
        <a:bodyPr/>
        <a:lstStyle/>
        <a:p>
          <a:endParaRPr lang="en-US"/>
        </a:p>
      </dgm:t>
    </dgm:pt>
    <dgm:pt modelId="{8C06872D-A43C-4E88-A310-E663EEE7A370}">
      <dgm:prSet phldrT="[Text]" custT="1"/>
      <dgm:spPr/>
      <dgm:t>
        <a:bodyPr/>
        <a:lstStyle/>
        <a:p>
          <a:endParaRPr lang="en-US" sz="1000" i="1" dirty="0"/>
        </a:p>
      </dgm:t>
    </dgm:pt>
    <dgm:pt modelId="{D23F0D4D-841A-4469-A94E-6185674CBA0E}" type="parTrans" cxnId="{E1EA863A-7AD2-48B8-9082-70E5A8362A7F}">
      <dgm:prSet/>
      <dgm:spPr/>
      <dgm:t>
        <a:bodyPr/>
        <a:lstStyle/>
        <a:p>
          <a:endParaRPr lang="en-US"/>
        </a:p>
      </dgm:t>
    </dgm:pt>
    <dgm:pt modelId="{7141F7A0-53AD-4479-BF8F-E171D49226BE}" type="sibTrans" cxnId="{E1EA863A-7AD2-48B8-9082-70E5A8362A7F}">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97991">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LinFactNeighborX="980" custLinFactNeighborY="-361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00790" custLinFactNeighborX="-377" custLinFactNeighborY="-334">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dgm:presLayoutVars>
          <dgm:bulletEnabled val="1"/>
        </dgm:presLayoutVars>
      </dgm:prSet>
      <dgm:spPr/>
    </dgm:pt>
  </dgm:ptLst>
  <dgm:cxnLst>
    <dgm:cxn modelId="{EBD9AC08-0B90-4265-B6CC-349C394D303D}" type="presOf" srcId="{8E79D669-5CF8-4FDF-AE06-6E7F5345C34A}" destId="{4BCF4DD1-15DC-4D6F-BC1C-AADF34324843}" srcOrd="0" destOrd="2" presId="urn:microsoft.com/office/officeart/2005/8/layout/vList6"/>
    <dgm:cxn modelId="{ECEF0B09-230F-4822-B78C-7F37FE67D1B9}" type="presOf" srcId="{E42E35C1-84F5-45CD-A018-AE322131F4E9}" destId="{CA3E418D-BC46-47F1-8CD2-61A3169A4499}" srcOrd="0" destOrd="3"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1BD49F14-8E80-483A-B711-CF207E5D4C29}" type="presOf" srcId="{AEDE4A70-F397-4DC3-813D-FA69A1F0E2A3}" destId="{CA3E418D-BC46-47F1-8CD2-61A3169A4499}" srcOrd="0" destOrd="0" presId="urn:microsoft.com/office/officeart/2005/8/layout/vList6"/>
    <dgm:cxn modelId="{02A56717-A802-41C6-B312-C151EAF05758}" type="presOf" srcId="{158D919D-66C7-4CCC-8EF9-3EBD7D464015}" destId="{4E2B23FD-1336-461A-B964-F8559BA5AE38}"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2DBFBF2D-1A05-4E4B-89CB-9A103C536649}" type="presOf" srcId="{D4E79FDD-0DE9-459E-A39D-8B3990D2A00F}" destId="{CA3E418D-BC46-47F1-8CD2-61A3169A4499}" srcOrd="0" destOrd="2" presId="urn:microsoft.com/office/officeart/2005/8/layout/vList6"/>
    <dgm:cxn modelId="{DEDB3433-8C3E-4120-B51E-60291797F5ED}" srcId="{09EE79D9-DEBE-4C0E-BBB8-968CE38E2C05}" destId="{AEDE4A70-F397-4DC3-813D-FA69A1F0E2A3}" srcOrd="0" destOrd="0" parTransId="{19B42F74-8445-412A-8ECA-019608AF29B5}" sibTransId="{943CD2B4-6F0B-4898-9A3F-3D3D489A5512}"/>
    <dgm:cxn modelId="{E1EA863A-7AD2-48B8-9082-70E5A8362A7F}" srcId="{2EED2E87-7DD3-4288-A495-72DACA98A0DD}" destId="{8C06872D-A43C-4E88-A310-E663EEE7A370}" srcOrd="0" destOrd="0" parTransId="{D23F0D4D-841A-4469-A94E-6185674CBA0E}" sibTransId="{7141F7A0-53AD-4479-BF8F-E171D49226BE}"/>
    <dgm:cxn modelId="{0493F33E-8F69-4D91-85BB-678EFE4A884E}" srcId="{09EE79D9-DEBE-4C0E-BBB8-968CE38E2C05}" destId="{D4E79FDD-0DE9-459E-A39D-8B3990D2A00F}" srcOrd="2" destOrd="0" parTransId="{06C275D0-9FB4-4A0A-90EB-DEB46699C097}" sibTransId="{79AB0A07-F89C-46C7-B8C3-F0A562CB115C}"/>
    <dgm:cxn modelId="{F5F6BD42-6992-479E-A8E1-62FC43C6B419}" srcId="{09EE79D9-DEBE-4C0E-BBB8-968CE38E2C05}" destId="{E42E35C1-84F5-45CD-A018-AE322131F4E9}" srcOrd="3" destOrd="0" parTransId="{4BAD19EB-B329-402D-8C34-92998A5D6E94}" sibTransId="{35E650EF-884A-4510-875E-FA248CD63149}"/>
    <dgm:cxn modelId="{7AB2FC5B-4127-44E4-ADEE-D4A13FE0BBEC}" type="presOf" srcId="{E22C8127-7DB4-4DBB-92AC-A0A4F0821861}" destId="{4BCF4DD1-15DC-4D6F-BC1C-AADF34324843}" srcOrd="0" destOrd="1" presId="urn:microsoft.com/office/officeart/2005/8/layout/vList6"/>
    <dgm:cxn modelId="{38178777-7D5A-406B-836D-14550F573694}" srcId="{09EE79D9-DEBE-4C0E-BBB8-968CE38E2C05}" destId="{19BAC41A-CEBF-4F04-8745-B55DAFCB3FEA}" srcOrd="1" destOrd="0" parTransId="{C2BD1109-0CD4-4CBD-BBBD-9618E40852C0}" sibTransId="{388331D3-CCA2-4BB3-8923-F450523B686D}"/>
    <dgm:cxn modelId="{207CE58C-26DA-4A44-945D-360ABAACEFEC}" srcId="{2EED2E87-7DD3-4288-A495-72DACA98A0DD}" destId="{8E79D669-5CF8-4FDF-AE06-6E7F5345C34A}" srcOrd="2" destOrd="0" parTransId="{7D51EB99-9593-4E6A-8F52-7E1DE02FE7D2}" sibTransId="{32697F6F-7A85-4E34-848F-BC97CAC4ED8E}"/>
    <dgm:cxn modelId="{09BD3299-BFBE-4E7A-9DF7-89AEF352C510}" type="presOf" srcId="{19BAC41A-CEBF-4F04-8745-B55DAFCB3FEA}" destId="{CA3E418D-BC46-47F1-8CD2-61A3169A4499}" srcOrd="0" destOrd="1" presId="urn:microsoft.com/office/officeart/2005/8/layout/vList6"/>
    <dgm:cxn modelId="{5E8CF2AF-C72B-45E9-A124-7615157B5686}" type="presOf" srcId="{09EE79D9-DEBE-4C0E-BBB8-968CE38E2C05}" destId="{52305D29-F0D7-4341-89A0-AFB28976F324}" srcOrd="0" destOrd="0" presId="urn:microsoft.com/office/officeart/2005/8/layout/vList6"/>
    <dgm:cxn modelId="{D77996BC-2B00-41EE-9759-F14C2355C35C}" srcId="{2EED2E87-7DD3-4288-A495-72DACA98A0DD}" destId="{E22C8127-7DB4-4DBB-92AC-A0A4F0821861}" srcOrd="1" destOrd="0" parTransId="{50261604-D838-43D0-AAFC-CC66CE1F13BE}" sibTransId="{6CAC5738-186B-4CBA-86C5-60AC8C5E9CCC}"/>
    <dgm:cxn modelId="{2D37DFD7-6541-43C8-B45B-681EEB4C797E}" type="presOf" srcId="{8C06872D-A43C-4E88-A310-E663EEE7A370}" destId="{4BCF4DD1-15DC-4D6F-BC1C-AADF34324843}" srcOrd="0" destOrd="0" presId="urn:microsoft.com/office/officeart/2005/8/layout/vList6"/>
    <dgm:cxn modelId="{3E8356D9-55B9-4028-A3F7-6886C81BBFA9}" type="presOf" srcId="{2EED2E87-7DD3-4288-A495-72DACA98A0DD}" destId="{CC6344C9-77F2-4928-A07B-A9C7E4AA7FA2}" srcOrd="0" destOrd="0" presId="urn:microsoft.com/office/officeart/2005/8/layout/vList6"/>
    <dgm:cxn modelId="{6BB92CFC-4F68-4EC4-870C-3EF0EDA8CBF4}" type="presParOf" srcId="{4E2B23FD-1336-461A-B964-F8559BA5AE38}" destId="{5F6B14D7-46DC-431F-842C-374E0767887E}" srcOrd="0" destOrd="0" presId="urn:microsoft.com/office/officeart/2005/8/layout/vList6"/>
    <dgm:cxn modelId="{838CBA1E-56A5-495F-AA56-C927F4C47FE7}" type="presParOf" srcId="{5F6B14D7-46DC-431F-842C-374E0767887E}" destId="{52305D29-F0D7-4341-89A0-AFB28976F324}" srcOrd="0" destOrd="0" presId="urn:microsoft.com/office/officeart/2005/8/layout/vList6"/>
    <dgm:cxn modelId="{35386949-4A9C-41A3-B32D-FF70098B5BE5}" type="presParOf" srcId="{5F6B14D7-46DC-431F-842C-374E0767887E}" destId="{CA3E418D-BC46-47F1-8CD2-61A3169A4499}" srcOrd="1" destOrd="0" presId="urn:microsoft.com/office/officeart/2005/8/layout/vList6"/>
    <dgm:cxn modelId="{BAA9670B-328F-4EDF-AC47-67424A376B00}" type="presParOf" srcId="{4E2B23FD-1336-461A-B964-F8559BA5AE38}" destId="{E9F0983C-AD2D-4E3D-A487-FB4D578112E6}" srcOrd="1" destOrd="0" presId="urn:microsoft.com/office/officeart/2005/8/layout/vList6"/>
    <dgm:cxn modelId="{CCD6F1DA-687F-47DC-A9DA-98E39B64C02B}" type="presParOf" srcId="{4E2B23FD-1336-461A-B964-F8559BA5AE38}" destId="{ED28F91B-BA15-41DC-A269-B2DA9D469A42}" srcOrd="2" destOrd="0" presId="urn:microsoft.com/office/officeart/2005/8/layout/vList6"/>
    <dgm:cxn modelId="{3755B4CA-89F7-48A7-9A9B-06AC68FF4C57}" type="presParOf" srcId="{ED28F91B-BA15-41DC-A269-B2DA9D469A42}" destId="{CC6344C9-77F2-4928-A07B-A9C7E4AA7FA2}" srcOrd="0" destOrd="0" presId="urn:microsoft.com/office/officeart/2005/8/layout/vList6"/>
    <dgm:cxn modelId="{9B4FCBC6-078C-409C-8731-B3A40BE517AA}"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91ABC-4233-4F18-B9DB-AC51F3949D2A}">
      <dsp:nvSpPr>
        <dsp:cNvPr id="0" name=""/>
        <dsp:cNvSpPr/>
      </dsp:nvSpPr>
      <dsp:spPr>
        <a:xfrm>
          <a:off x="2074028" y="102626"/>
          <a:ext cx="730784" cy="330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Assessment</a:t>
          </a:r>
        </a:p>
      </dsp:txBody>
      <dsp:txXfrm>
        <a:off x="2090172" y="118770"/>
        <a:ext cx="698496" cy="298432"/>
      </dsp:txXfrm>
    </dsp:sp>
    <dsp:sp modelId="{CC408025-0A86-409A-86AD-EBB8D3BB116F}">
      <dsp:nvSpPr>
        <dsp:cNvPr id="0" name=""/>
        <dsp:cNvSpPr/>
      </dsp:nvSpPr>
      <dsp:spPr>
        <a:xfrm>
          <a:off x="971044" y="267986"/>
          <a:ext cx="2936751" cy="2936751"/>
        </a:xfrm>
        <a:custGeom>
          <a:avLst/>
          <a:gdLst/>
          <a:ahLst/>
          <a:cxnLst/>
          <a:rect l="0" t="0" r="0" b="0"/>
          <a:pathLst>
            <a:path>
              <a:moveTo>
                <a:pt x="2079504" y="133216"/>
              </a:moveTo>
              <a:arcTo wR="1468375" hR="1468375" stAng="17675670" swAng="194415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8B5B8C-9A5D-4511-AE4A-F5FEF9922C0F}">
      <dsp:nvSpPr>
        <dsp:cNvPr id="0" name=""/>
        <dsp:cNvSpPr/>
      </dsp:nvSpPr>
      <dsp:spPr>
        <a:xfrm>
          <a:off x="3271085" y="1166932"/>
          <a:ext cx="1129688" cy="2313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Diagnosis</a:t>
          </a:r>
        </a:p>
      </dsp:txBody>
      <dsp:txXfrm>
        <a:off x="3282379" y="1178226"/>
        <a:ext cx="1107100" cy="208767"/>
      </dsp:txXfrm>
    </dsp:sp>
    <dsp:sp modelId="{E6976BB3-30E7-4B1C-BCF9-7D8222866239}">
      <dsp:nvSpPr>
        <dsp:cNvPr id="0" name=""/>
        <dsp:cNvSpPr/>
      </dsp:nvSpPr>
      <dsp:spPr>
        <a:xfrm>
          <a:off x="971044" y="267986"/>
          <a:ext cx="2936751" cy="2936751"/>
        </a:xfrm>
        <a:custGeom>
          <a:avLst/>
          <a:gdLst/>
          <a:ahLst/>
          <a:cxnLst/>
          <a:rect l="0" t="0" r="0" b="0"/>
          <a:pathLst>
            <a:path>
              <a:moveTo>
                <a:pt x="2935690" y="1412552"/>
              </a:moveTo>
              <a:arcTo wR="1468375" hR="1468375" stAng="21469274" swAng="215142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AB379F-BC9D-4F7F-97C6-E8DD0B4A39C2}">
      <dsp:nvSpPr>
        <dsp:cNvPr id="0" name=""/>
        <dsp:cNvSpPr/>
      </dsp:nvSpPr>
      <dsp:spPr>
        <a:xfrm>
          <a:off x="2737666" y="2771224"/>
          <a:ext cx="1129688" cy="3061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Planning</a:t>
          </a:r>
        </a:p>
      </dsp:txBody>
      <dsp:txXfrm>
        <a:off x="2752611" y="2786169"/>
        <a:ext cx="1099798" cy="276267"/>
      </dsp:txXfrm>
    </dsp:sp>
    <dsp:sp modelId="{CCA91D12-4A2A-40EF-BFD5-7D21FF4010F3}">
      <dsp:nvSpPr>
        <dsp:cNvPr id="0" name=""/>
        <dsp:cNvSpPr/>
      </dsp:nvSpPr>
      <dsp:spPr>
        <a:xfrm>
          <a:off x="971044" y="267986"/>
          <a:ext cx="2936751" cy="2936751"/>
        </a:xfrm>
        <a:custGeom>
          <a:avLst/>
          <a:gdLst/>
          <a:ahLst/>
          <a:cxnLst/>
          <a:rect l="0" t="0" r="0" b="0"/>
          <a:pathLst>
            <a:path>
              <a:moveTo>
                <a:pt x="1841063" y="2888668"/>
              </a:moveTo>
              <a:arcTo wR="1468375" hR="1468375" stAng="4517817" swAng="1764387"/>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6DE75E-C91D-40EE-9C50-572B2DBBC814}">
      <dsp:nvSpPr>
        <dsp:cNvPr id="0" name=""/>
        <dsp:cNvSpPr/>
      </dsp:nvSpPr>
      <dsp:spPr>
        <a:xfrm>
          <a:off x="1011486" y="2771228"/>
          <a:ext cx="1129688" cy="3061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Implementation</a:t>
          </a:r>
        </a:p>
      </dsp:txBody>
      <dsp:txXfrm>
        <a:off x="1026431" y="2786173"/>
        <a:ext cx="1099798" cy="276260"/>
      </dsp:txXfrm>
    </dsp:sp>
    <dsp:sp modelId="{98712297-8D07-4920-8469-DA9F7FB9FEFC}">
      <dsp:nvSpPr>
        <dsp:cNvPr id="0" name=""/>
        <dsp:cNvSpPr/>
      </dsp:nvSpPr>
      <dsp:spPr>
        <a:xfrm>
          <a:off x="971044" y="267986"/>
          <a:ext cx="2936751" cy="2936751"/>
        </a:xfrm>
        <a:custGeom>
          <a:avLst/>
          <a:gdLst/>
          <a:ahLst/>
          <a:cxnLst/>
          <a:rect l="0" t="0" r="0" b="0"/>
          <a:pathLst>
            <a:path>
              <a:moveTo>
                <a:pt x="246449" y="2282638"/>
              </a:moveTo>
              <a:arcTo wR="1468375" hR="1468375" stAng="8779288" swAng="215143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F0610D-DD12-4ADE-84BE-E47BCBE08583}">
      <dsp:nvSpPr>
        <dsp:cNvPr id="0" name=""/>
        <dsp:cNvSpPr/>
      </dsp:nvSpPr>
      <dsp:spPr>
        <a:xfrm>
          <a:off x="564037" y="1166932"/>
          <a:ext cx="957749" cy="23135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Evaluation</a:t>
          </a:r>
        </a:p>
      </dsp:txBody>
      <dsp:txXfrm>
        <a:off x="575331" y="1178226"/>
        <a:ext cx="935161" cy="208767"/>
      </dsp:txXfrm>
    </dsp:sp>
    <dsp:sp modelId="{5512DD07-CDBD-43CC-9D9D-217EE629AFC4}">
      <dsp:nvSpPr>
        <dsp:cNvPr id="0" name=""/>
        <dsp:cNvSpPr/>
      </dsp:nvSpPr>
      <dsp:spPr>
        <a:xfrm>
          <a:off x="971044" y="267986"/>
          <a:ext cx="2936751" cy="2936751"/>
        </a:xfrm>
        <a:custGeom>
          <a:avLst/>
          <a:gdLst/>
          <a:ahLst/>
          <a:cxnLst/>
          <a:rect l="0" t="0" r="0" b="0"/>
          <a:pathLst>
            <a:path>
              <a:moveTo>
                <a:pt x="236934" y="668576"/>
              </a:moveTo>
              <a:arcTo wR="1468375" hR="1468375" stAng="12780180" swAng="194415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41451-54AC-42FB-8358-07E10628E4B2}">
      <dsp:nvSpPr>
        <dsp:cNvPr id="0" name=""/>
        <dsp:cNvSpPr/>
      </dsp:nvSpPr>
      <dsp:spPr>
        <a:xfrm>
          <a:off x="0" y="1984"/>
          <a:ext cx="8382000" cy="13096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Written discharge instructions</a:t>
          </a:r>
        </a:p>
      </dsp:txBody>
      <dsp:txXfrm>
        <a:off x="0" y="1984"/>
        <a:ext cx="8382000" cy="1309687"/>
      </dsp:txXfrm>
    </dsp:sp>
    <dsp:sp modelId="{CF18D119-B206-4139-8C45-23D7DC34D1BC}">
      <dsp:nvSpPr>
        <dsp:cNvPr id="0" name=""/>
        <dsp:cNvSpPr/>
      </dsp:nvSpPr>
      <dsp:spPr>
        <a:xfrm>
          <a:off x="0" y="1295405"/>
          <a:ext cx="8382000" cy="1309687"/>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Specific Contact Information</a:t>
          </a:r>
        </a:p>
      </dsp:txBody>
      <dsp:txXfrm>
        <a:off x="0" y="1295405"/>
        <a:ext cx="8382000" cy="1309687"/>
      </dsp:txXfrm>
    </dsp:sp>
    <dsp:sp modelId="{76F331B6-59C6-4E4F-8832-32B6B5780882}">
      <dsp:nvSpPr>
        <dsp:cNvPr id="0" name=""/>
        <dsp:cNvSpPr/>
      </dsp:nvSpPr>
      <dsp:spPr>
        <a:xfrm>
          <a:off x="0" y="2590804"/>
          <a:ext cx="8382000" cy="1309687"/>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Verbal review of all discharge information and </a:t>
          </a:r>
          <a:r>
            <a:rPr lang="en-US" sz="2800" b="1" i="0" u="sng" kern="1200" dirty="0"/>
            <a:t>verification</a:t>
          </a:r>
          <a:r>
            <a:rPr lang="en-US" sz="2800" b="1" kern="1200" dirty="0"/>
            <a:t> of patient understanding</a:t>
          </a:r>
        </a:p>
      </dsp:txBody>
      <dsp:txXfrm>
        <a:off x="0" y="2590804"/>
        <a:ext cx="8382000" cy="1309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FD5CE-BCC4-4003-ACDE-7369843EC59B}">
      <dsp:nvSpPr>
        <dsp:cNvPr id="0" name=""/>
        <dsp:cNvSpPr/>
      </dsp:nvSpPr>
      <dsp:spPr>
        <a:xfrm>
          <a:off x="2829274" y="-216971"/>
          <a:ext cx="1601246" cy="1263252"/>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Pre-Surgical</a:t>
          </a:r>
          <a:r>
            <a:rPr lang="en-US" sz="3000" b="1" kern="1200" dirty="0"/>
            <a:t> </a:t>
          </a:r>
          <a:r>
            <a:rPr lang="en-US" sz="1800" b="1" kern="1200" dirty="0"/>
            <a:t>Counseling and Education</a:t>
          </a:r>
        </a:p>
      </dsp:txBody>
      <dsp:txXfrm>
        <a:off x="2890941" y="-155304"/>
        <a:ext cx="1477912" cy="1139918"/>
      </dsp:txXfrm>
    </dsp:sp>
    <dsp:sp modelId="{B5FE4B2D-676E-4C2D-A76B-7F0589F9A80A}">
      <dsp:nvSpPr>
        <dsp:cNvPr id="0" name=""/>
        <dsp:cNvSpPr/>
      </dsp:nvSpPr>
      <dsp:spPr>
        <a:xfrm>
          <a:off x="1598962" y="352582"/>
          <a:ext cx="3816819" cy="3816819"/>
        </a:xfrm>
        <a:custGeom>
          <a:avLst/>
          <a:gdLst/>
          <a:ahLst/>
          <a:cxnLst/>
          <a:rect l="0" t="0" r="0" b="0"/>
          <a:pathLst>
            <a:path>
              <a:moveTo>
                <a:pt x="2834497" y="239761"/>
              </a:moveTo>
              <a:arcTo wR="1908409" hR="1908409" stAng="17941798" swAng="593741"/>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5A2C624-6814-4F0F-BB38-8BE69D2D8B06}">
      <dsp:nvSpPr>
        <dsp:cNvPr id="0" name=""/>
        <dsp:cNvSpPr/>
      </dsp:nvSpPr>
      <dsp:spPr>
        <a:xfrm>
          <a:off x="4509650" y="778435"/>
          <a:ext cx="1586357" cy="1355165"/>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Pre-Surgical Conditioning and Readiness</a:t>
          </a:r>
        </a:p>
      </dsp:txBody>
      <dsp:txXfrm>
        <a:off x="4575804" y="844589"/>
        <a:ext cx="1454049" cy="1222857"/>
      </dsp:txXfrm>
    </dsp:sp>
    <dsp:sp modelId="{99B8200B-D544-46B7-993C-49F632332777}">
      <dsp:nvSpPr>
        <dsp:cNvPr id="0" name=""/>
        <dsp:cNvSpPr/>
      </dsp:nvSpPr>
      <dsp:spPr>
        <a:xfrm>
          <a:off x="1694113" y="380322"/>
          <a:ext cx="3816819" cy="3816819"/>
        </a:xfrm>
        <a:custGeom>
          <a:avLst/>
          <a:gdLst/>
          <a:ahLst/>
          <a:cxnLst/>
          <a:rect l="0" t="0" r="0" b="0"/>
          <a:pathLst>
            <a:path>
              <a:moveTo>
                <a:pt x="3810809" y="1757076"/>
              </a:moveTo>
              <a:arcTo wR="1908409" hR="1908409" stAng="21327106" swAng="673853"/>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2F09DD7-ADAB-4C33-ABEF-01104E68744D}">
      <dsp:nvSpPr>
        <dsp:cNvPr id="0" name=""/>
        <dsp:cNvSpPr/>
      </dsp:nvSpPr>
      <dsp:spPr>
        <a:xfrm>
          <a:off x="4482716" y="2514598"/>
          <a:ext cx="1613282" cy="1372934"/>
        </a:xfrm>
        <a:prstGeom prst="roundRect">
          <a:avLst/>
        </a:prstGeom>
        <a:solidFill>
          <a:schemeClr val="accent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Pre-Surgical Preparation</a:t>
          </a:r>
        </a:p>
      </dsp:txBody>
      <dsp:txXfrm>
        <a:off x="4549737" y="2581619"/>
        <a:ext cx="1479240" cy="1238892"/>
      </dsp:txXfrm>
    </dsp:sp>
    <dsp:sp modelId="{C2AEA1AD-AED4-41E5-9A28-9011103CEC12}">
      <dsp:nvSpPr>
        <dsp:cNvPr id="0" name=""/>
        <dsp:cNvSpPr/>
      </dsp:nvSpPr>
      <dsp:spPr>
        <a:xfrm>
          <a:off x="1556609" y="497411"/>
          <a:ext cx="3816819" cy="3816819"/>
        </a:xfrm>
        <a:custGeom>
          <a:avLst/>
          <a:gdLst/>
          <a:ahLst/>
          <a:cxnLst/>
          <a:rect l="0" t="0" r="0" b="0"/>
          <a:pathLst>
            <a:path>
              <a:moveTo>
                <a:pt x="3108598" y="3392179"/>
              </a:moveTo>
              <a:arcTo wR="1908409" hR="1908409" stAng="3061883" swAng="577927"/>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274AD8E-9EB1-4C07-9CC2-49B54FD9E003}">
      <dsp:nvSpPr>
        <dsp:cNvPr id="0" name=""/>
        <dsp:cNvSpPr/>
      </dsp:nvSpPr>
      <dsp:spPr>
        <a:xfrm>
          <a:off x="2767253" y="3614802"/>
          <a:ext cx="1629916" cy="1233343"/>
        </a:xfrm>
        <a:prstGeom prst="roundRect">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Intraoperative Efficiency</a:t>
          </a:r>
        </a:p>
      </dsp:txBody>
      <dsp:txXfrm>
        <a:off x="2827460" y="3675009"/>
        <a:ext cx="1509502" cy="1112929"/>
      </dsp:txXfrm>
    </dsp:sp>
    <dsp:sp modelId="{71913BB7-469F-498A-9AF0-A01D7D2292F9}">
      <dsp:nvSpPr>
        <dsp:cNvPr id="0" name=""/>
        <dsp:cNvSpPr/>
      </dsp:nvSpPr>
      <dsp:spPr>
        <a:xfrm>
          <a:off x="1483975" y="314517"/>
          <a:ext cx="3816819" cy="3816819"/>
        </a:xfrm>
        <a:custGeom>
          <a:avLst/>
          <a:gdLst/>
          <a:ahLst/>
          <a:cxnLst/>
          <a:rect l="0" t="0" r="0" b="0"/>
          <a:pathLst>
            <a:path>
              <a:moveTo>
                <a:pt x="1280061" y="3710409"/>
              </a:moveTo>
              <a:arcTo wR="1908409" hR="1908409" stAng="6553404" swAng="602096"/>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925E714B-B477-48F8-AF86-8A8F00042E38}">
      <dsp:nvSpPr>
        <dsp:cNvPr id="0" name=""/>
        <dsp:cNvSpPr/>
      </dsp:nvSpPr>
      <dsp:spPr>
        <a:xfrm>
          <a:off x="1066805" y="2556961"/>
          <a:ext cx="1654873" cy="1329241"/>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Targeted Postoperative Interventions</a:t>
          </a:r>
        </a:p>
      </dsp:txBody>
      <dsp:txXfrm>
        <a:off x="1131693" y="2621849"/>
        <a:ext cx="1525097" cy="1199465"/>
      </dsp:txXfrm>
    </dsp:sp>
    <dsp:sp modelId="{6F71BD1E-1AB6-4E30-AA79-33C61E492C0E}">
      <dsp:nvSpPr>
        <dsp:cNvPr id="0" name=""/>
        <dsp:cNvSpPr/>
      </dsp:nvSpPr>
      <dsp:spPr>
        <a:xfrm>
          <a:off x="1680439" y="462770"/>
          <a:ext cx="3816819" cy="3816819"/>
        </a:xfrm>
        <a:custGeom>
          <a:avLst/>
          <a:gdLst/>
          <a:ahLst/>
          <a:cxnLst/>
          <a:rect l="0" t="0" r="0" b="0"/>
          <a:pathLst>
            <a:path>
              <a:moveTo>
                <a:pt x="8656" y="2089977"/>
              </a:moveTo>
              <a:arcTo wR="1908409" hR="1908409" stAng="10472435" swAng="749016"/>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ED604B7-A981-4BD9-BC2F-C15F1F573CD5}">
      <dsp:nvSpPr>
        <dsp:cNvPr id="0" name=""/>
        <dsp:cNvSpPr/>
      </dsp:nvSpPr>
      <dsp:spPr>
        <a:xfrm>
          <a:off x="1066796" y="761996"/>
          <a:ext cx="1654873" cy="1371606"/>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Patient Feedback and Outcomes Reporting and Analysis</a:t>
          </a:r>
        </a:p>
      </dsp:txBody>
      <dsp:txXfrm>
        <a:off x="1133752" y="828952"/>
        <a:ext cx="1520961" cy="1237694"/>
      </dsp:txXfrm>
    </dsp:sp>
    <dsp:sp modelId="{9206AF04-03A2-4641-B3E0-A3E8ABC38251}">
      <dsp:nvSpPr>
        <dsp:cNvPr id="0" name=""/>
        <dsp:cNvSpPr/>
      </dsp:nvSpPr>
      <dsp:spPr>
        <a:xfrm>
          <a:off x="1561779" y="479876"/>
          <a:ext cx="3816819" cy="3816819"/>
        </a:xfrm>
        <a:custGeom>
          <a:avLst/>
          <a:gdLst/>
          <a:ahLst/>
          <a:cxnLst/>
          <a:rect l="0" t="0" r="0" b="0"/>
          <a:pathLst>
            <a:path>
              <a:moveTo>
                <a:pt x="913188" y="280048"/>
              </a:moveTo>
              <a:arcTo wR="1908409" hR="1908409" stAng="14314055" swAng="701396"/>
            </a:path>
          </a:pathLst>
        </a:custGeom>
        <a:noFill/>
        <a:ln w="9525" cap="flat" cmpd="sng" algn="ctr">
          <a:solidFill>
            <a:schemeClr val="accent1">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32E63-6E07-48D3-99BF-D7BA6F0CC864}">
      <dsp:nvSpPr>
        <dsp:cNvPr id="0" name=""/>
        <dsp:cNvSpPr/>
      </dsp:nvSpPr>
      <dsp:spPr>
        <a:xfrm>
          <a:off x="5181613" y="2816022"/>
          <a:ext cx="3759093" cy="3442964"/>
        </a:xfrm>
        <a:prstGeom prst="gear9">
          <a:avLst/>
        </a:prstGeom>
        <a:solidFill>
          <a:srgbClr val="99FF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0000FF"/>
              </a:solidFill>
            </a:rPr>
            <a:t>Clinical Guidelines</a:t>
          </a:r>
          <a:endParaRPr lang="en-US" sz="3000" b="1" kern="1200" dirty="0">
            <a:solidFill>
              <a:srgbClr val="0000FF"/>
            </a:solidFill>
          </a:endParaRPr>
        </a:p>
      </dsp:txBody>
      <dsp:txXfrm>
        <a:off x="5913731" y="3622520"/>
        <a:ext cx="2294857" cy="1769754"/>
      </dsp:txXfrm>
    </dsp:sp>
    <dsp:sp modelId="{364D99C5-5413-4712-9E3D-0715EC5628A5}">
      <dsp:nvSpPr>
        <dsp:cNvPr id="0" name=""/>
        <dsp:cNvSpPr/>
      </dsp:nvSpPr>
      <dsp:spPr>
        <a:xfrm>
          <a:off x="2971802" y="2057398"/>
          <a:ext cx="2898453" cy="2414463"/>
        </a:xfrm>
        <a:prstGeom prst="gear6">
          <a:avLst/>
        </a:prstGeom>
        <a:solidFill>
          <a:srgbClr val="66FF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rgbClr val="0000FF"/>
              </a:solidFill>
            </a:rPr>
            <a:t>Patient Engagement</a:t>
          </a:r>
          <a:endParaRPr lang="en-US" sz="2200" b="1" kern="1200" dirty="0">
            <a:solidFill>
              <a:srgbClr val="0000FF"/>
            </a:solidFill>
          </a:endParaRPr>
        </a:p>
      </dsp:txBody>
      <dsp:txXfrm>
        <a:off x="3650004" y="2668920"/>
        <a:ext cx="1542049" cy="1191419"/>
      </dsp:txXfrm>
    </dsp:sp>
    <dsp:sp modelId="{0539A922-BF71-4C38-8CBE-1BF58A044DBE}">
      <dsp:nvSpPr>
        <dsp:cNvPr id="0" name=""/>
        <dsp:cNvSpPr/>
      </dsp:nvSpPr>
      <dsp:spPr>
        <a:xfrm rot="20700000">
          <a:off x="4543971" y="271520"/>
          <a:ext cx="2813624" cy="2509097"/>
        </a:xfrm>
        <a:prstGeom prst="gear6">
          <a:avLst/>
        </a:prstGeom>
        <a:solidFill>
          <a:srgbClr val="CC99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rgbClr val="0000FF"/>
              </a:solidFill>
            </a:rPr>
            <a:t>Contingency Planning</a:t>
          </a:r>
          <a:endParaRPr lang="en-US" sz="2200" b="1" kern="1200" dirty="0">
            <a:solidFill>
              <a:srgbClr val="0000FF"/>
            </a:solidFill>
          </a:endParaRPr>
        </a:p>
      </dsp:txBody>
      <dsp:txXfrm rot="-20700000">
        <a:off x="5179144" y="803776"/>
        <a:ext cx="1543279" cy="1444584"/>
      </dsp:txXfrm>
    </dsp:sp>
    <dsp:sp modelId="{A786252D-8C6E-4F1E-B878-EECBF1CC8A74}">
      <dsp:nvSpPr>
        <dsp:cNvPr id="0" name=""/>
        <dsp:cNvSpPr/>
      </dsp:nvSpPr>
      <dsp:spPr>
        <a:xfrm>
          <a:off x="4926238" y="2301651"/>
          <a:ext cx="4371238" cy="4371238"/>
        </a:xfrm>
        <a:prstGeom prst="circularArrow">
          <a:avLst>
            <a:gd name="adj1" fmla="val 4687"/>
            <a:gd name="adj2" fmla="val 299029"/>
            <a:gd name="adj3" fmla="val 2549786"/>
            <a:gd name="adj4" fmla="val 15790663"/>
            <a:gd name="adj5" fmla="val 546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96A77E-A7BD-4897-B65F-78A4182FB430}">
      <dsp:nvSpPr>
        <dsp:cNvPr id="0" name=""/>
        <dsp:cNvSpPr/>
      </dsp:nvSpPr>
      <dsp:spPr>
        <a:xfrm>
          <a:off x="2739349" y="1464614"/>
          <a:ext cx="3175977" cy="3175977"/>
        </a:xfrm>
        <a:prstGeom prst="leftCircularArrow">
          <a:avLst>
            <a:gd name="adj1" fmla="val 6452"/>
            <a:gd name="adj2" fmla="val 429999"/>
            <a:gd name="adj3" fmla="val 10489124"/>
            <a:gd name="adj4" fmla="val 14837806"/>
            <a:gd name="adj5" fmla="val 7527"/>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87A282-18E2-4821-8160-613F59FE9614}">
      <dsp:nvSpPr>
        <dsp:cNvPr id="0" name=""/>
        <dsp:cNvSpPr/>
      </dsp:nvSpPr>
      <dsp:spPr>
        <a:xfrm>
          <a:off x="4007413" y="-232339"/>
          <a:ext cx="3424343" cy="3424343"/>
        </a:xfrm>
        <a:prstGeom prst="circularArrow">
          <a:avLst>
            <a:gd name="adj1" fmla="val 5984"/>
            <a:gd name="adj2" fmla="val 394124"/>
            <a:gd name="adj3" fmla="val 13313824"/>
            <a:gd name="adj4" fmla="val 10508221"/>
            <a:gd name="adj5" fmla="val 698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B29D8-36EC-4811-A1A0-3F8A79AC8523}">
      <dsp:nvSpPr>
        <dsp:cNvPr id="0" name=""/>
        <dsp:cNvSpPr/>
      </dsp:nvSpPr>
      <dsp:spPr>
        <a:xfrm rot="5400000">
          <a:off x="3351750" y="298128"/>
          <a:ext cx="2201333" cy="1915160"/>
        </a:xfrm>
        <a:prstGeom prst="hexagon">
          <a:avLst>
            <a:gd name="adj" fmla="val 25000"/>
            <a:gd name="vf" fmla="val 11547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Decision Making</a:t>
          </a:r>
        </a:p>
      </dsp:txBody>
      <dsp:txXfrm rot="-5400000">
        <a:off x="3793282" y="498083"/>
        <a:ext cx="1318268" cy="1515251"/>
      </dsp:txXfrm>
    </dsp:sp>
    <dsp:sp modelId="{09553896-895C-4088-89A5-6CF7344F5B51}">
      <dsp:nvSpPr>
        <dsp:cNvPr id="0" name=""/>
        <dsp:cNvSpPr/>
      </dsp:nvSpPr>
      <dsp:spPr>
        <a:xfrm>
          <a:off x="5468112" y="595308"/>
          <a:ext cx="2456688" cy="132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8112" y="595308"/>
        <a:ext cx="2456688" cy="1320800"/>
      </dsp:txXfrm>
    </dsp:sp>
    <dsp:sp modelId="{31CFB066-96C6-4B9F-92D1-F23ABDB0D0E1}">
      <dsp:nvSpPr>
        <dsp:cNvPr id="0" name=""/>
        <dsp:cNvSpPr/>
      </dsp:nvSpPr>
      <dsp:spPr>
        <a:xfrm rot="5400000">
          <a:off x="1283377" y="298128"/>
          <a:ext cx="2201333" cy="1915160"/>
        </a:xfrm>
        <a:prstGeom prst="hexagon">
          <a:avLst>
            <a:gd name="adj" fmla="val 25000"/>
            <a:gd name="vf" fmla="val 115470"/>
          </a:avLst>
        </a:prstGeom>
        <a:solidFill>
          <a:schemeClr val="accent4">
            <a:hueOff val="-892954"/>
            <a:satOff val="5380"/>
            <a:lumOff val="43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Health Literacy</a:t>
          </a:r>
        </a:p>
      </dsp:txBody>
      <dsp:txXfrm rot="-5400000">
        <a:off x="1724909" y="498083"/>
        <a:ext cx="1318268" cy="1515251"/>
      </dsp:txXfrm>
    </dsp:sp>
    <dsp:sp modelId="{DA5B740D-5D7F-4767-BA58-506538AEA79D}">
      <dsp:nvSpPr>
        <dsp:cNvPr id="0" name=""/>
        <dsp:cNvSpPr/>
      </dsp:nvSpPr>
      <dsp:spPr>
        <a:xfrm rot="5400000">
          <a:off x="2313601" y="2166619"/>
          <a:ext cx="2201333" cy="1915160"/>
        </a:xfrm>
        <a:prstGeom prst="hexagon">
          <a:avLst>
            <a:gd name="adj" fmla="val 25000"/>
            <a:gd name="vf" fmla="val 115470"/>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kern="1200" dirty="0">
              <a:solidFill>
                <a:srgbClr val="0000FF"/>
              </a:solidFill>
            </a:rPr>
            <a:t>Patient Centered</a:t>
          </a:r>
        </a:p>
      </dsp:txBody>
      <dsp:txXfrm rot="-5400000">
        <a:off x="2755133" y="2366574"/>
        <a:ext cx="1318268" cy="1515251"/>
      </dsp:txXfrm>
    </dsp:sp>
    <dsp:sp modelId="{7B53FD79-5EE5-4150-ACD3-73FD6C7EE66C}">
      <dsp:nvSpPr>
        <dsp:cNvPr id="0" name=""/>
        <dsp:cNvSpPr/>
      </dsp:nvSpPr>
      <dsp:spPr>
        <a:xfrm>
          <a:off x="0" y="2463799"/>
          <a:ext cx="2377440" cy="132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endParaRPr lang="en-US" sz="2200" i="1" kern="1200" dirty="0"/>
        </a:p>
      </dsp:txBody>
      <dsp:txXfrm>
        <a:off x="0" y="2463799"/>
        <a:ext cx="2377440" cy="1320800"/>
      </dsp:txXfrm>
    </dsp:sp>
    <dsp:sp modelId="{549A0491-19CD-40A2-BF85-1E66B7CB2331}">
      <dsp:nvSpPr>
        <dsp:cNvPr id="0" name=""/>
        <dsp:cNvSpPr/>
      </dsp:nvSpPr>
      <dsp:spPr>
        <a:xfrm rot="5400000">
          <a:off x="4347635" y="2210646"/>
          <a:ext cx="2201333" cy="1915160"/>
        </a:xfrm>
        <a:prstGeom prst="hexagon">
          <a:avLst>
            <a:gd name="adj" fmla="val 25000"/>
            <a:gd name="vf" fmla="val 115470"/>
          </a:avLst>
        </a:prstGeom>
        <a:solidFill>
          <a:schemeClr val="accent4">
            <a:hueOff val="-2678862"/>
            <a:satOff val="16139"/>
            <a:lumOff val="129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Self-Care</a:t>
          </a:r>
        </a:p>
      </dsp:txBody>
      <dsp:txXfrm rot="-5400000">
        <a:off x="4789167" y="2410601"/>
        <a:ext cx="1318268" cy="1515251"/>
      </dsp:txXfrm>
    </dsp:sp>
    <dsp:sp modelId="{DC0AE363-A119-4B30-9AE8-F99E628243BB}">
      <dsp:nvSpPr>
        <dsp:cNvPr id="0" name=""/>
        <dsp:cNvSpPr/>
      </dsp:nvSpPr>
      <dsp:spPr>
        <a:xfrm rot="5400000">
          <a:off x="3351750" y="4035111"/>
          <a:ext cx="2201333" cy="1915160"/>
        </a:xfrm>
        <a:prstGeom prst="hexagon">
          <a:avLst>
            <a:gd name="adj" fmla="val 25000"/>
            <a:gd name="vf" fmla="val 115470"/>
          </a:avLst>
        </a:prstGeom>
        <a:solidFill>
          <a:schemeClr val="accent4">
            <a:hueOff val="-3571816"/>
            <a:satOff val="21519"/>
            <a:lumOff val="172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Self-Manage-</a:t>
          </a:r>
          <a:r>
            <a:rPr lang="en-US" sz="2300" b="1" kern="1200" dirty="0" err="1"/>
            <a:t>ment</a:t>
          </a:r>
          <a:endParaRPr lang="en-US" sz="2300" b="1" kern="1200" dirty="0"/>
        </a:p>
      </dsp:txBody>
      <dsp:txXfrm rot="-5400000">
        <a:off x="3793282" y="4235066"/>
        <a:ext cx="1318268" cy="1515251"/>
      </dsp:txXfrm>
    </dsp:sp>
    <dsp:sp modelId="{86C32BBB-E52A-4740-8E9C-1141688EBCC9}">
      <dsp:nvSpPr>
        <dsp:cNvPr id="0" name=""/>
        <dsp:cNvSpPr/>
      </dsp:nvSpPr>
      <dsp:spPr>
        <a:xfrm>
          <a:off x="5468112" y="4332291"/>
          <a:ext cx="2456688" cy="132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8112" y="4332291"/>
        <a:ext cx="2456688" cy="1320800"/>
      </dsp:txXfrm>
    </dsp:sp>
    <dsp:sp modelId="{F47B586B-467C-4E8B-9EC4-97AE751E0865}">
      <dsp:nvSpPr>
        <dsp:cNvPr id="0" name=""/>
        <dsp:cNvSpPr/>
      </dsp:nvSpPr>
      <dsp:spPr>
        <a:xfrm rot="5400000">
          <a:off x="1283377" y="4035111"/>
          <a:ext cx="2201333" cy="1915160"/>
        </a:xfrm>
        <a:prstGeom prst="hexagon">
          <a:avLst>
            <a:gd name="adj" fmla="val 25000"/>
            <a:gd name="vf" fmla="val 115470"/>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Patient Safety</a:t>
          </a:r>
        </a:p>
      </dsp:txBody>
      <dsp:txXfrm rot="-5400000">
        <a:off x="1724909" y="4235066"/>
        <a:ext cx="1318268" cy="15152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69564" y="1474"/>
          <a:ext cx="6589162" cy="232897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en-US" sz="800" b="1" i="1" kern="1200" dirty="0"/>
        </a:p>
        <a:p>
          <a:pPr marL="228600" lvl="1" indent="-228600" algn="l" defTabSz="889000">
            <a:lnSpc>
              <a:spcPct val="90000"/>
            </a:lnSpc>
            <a:spcBef>
              <a:spcPct val="0"/>
            </a:spcBef>
            <a:spcAft>
              <a:spcPct val="15000"/>
            </a:spcAft>
            <a:buChar char="•"/>
          </a:pPr>
          <a:r>
            <a:rPr lang="en-US" sz="2000" b="1" i="1" kern="1200" dirty="0"/>
            <a:t>Ensure patient is receiving mechanical </a:t>
          </a:r>
          <a:r>
            <a:rPr lang="en-US" sz="2000" b="1" i="1" u="sng" kern="1200" dirty="0"/>
            <a:t>and</a:t>
          </a:r>
          <a:r>
            <a:rPr lang="en-US" sz="2000" b="1" i="1" kern="1200" dirty="0"/>
            <a:t> (timely) pharmacological prophylaxis</a:t>
          </a:r>
        </a:p>
        <a:p>
          <a:pPr marL="228600" lvl="1" indent="-228600" algn="l" defTabSz="889000">
            <a:lnSpc>
              <a:spcPct val="90000"/>
            </a:lnSpc>
            <a:spcBef>
              <a:spcPct val="0"/>
            </a:spcBef>
            <a:spcAft>
              <a:spcPct val="15000"/>
            </a:spcAft>
            <a:buChar char="•"/>
          </a:pPr>
          <a:r>
            <a:rPr lang="en-US" sz="2000" b="1" i="1" kern="1200" dirty="0"/>
            <a:t>Periodically reassess VTE risk</a:t>
          </a:r>
        </a:p>
        <a:p>
          <a:pPr marL="228600" lvl="1" indent="-228600" algn="l" defTabSz="889000">
            <a:lnSpc>
              <a:spcPct val="90000"/>
            </a:lnSpc>
            <a:spcBef>
              <a:spcPct val="0"/>
            </a:spcBef>
            <a:spcAft>
              <a:spcPct val="15000"/>
            </a:spcAft>
            <a:buChar char="•"/>
          </a:pPr>
          <a:r>
            <a:rPr lang="en-US" sz="2000" b="1" i="1" kern="1200" dirty="0"/>
            <a:t>Educate patients regarding importance</a:t>
          </a:r>
        </a:p>
        <a:p>
          <a:pPr marL="228600" lvl="1" indent="-228600" algn="l" defTabSz="889000">
            <a:lnSpc>
              <a:spcPct val="90000"/>
            </a:lnSpc>
            <a:spcBef>
              <a:spcPct val="0"/>
            </a:spcBef>
            <a:spcAft>
              <a:spcPct val="15000"/>
            </a:spcAft>
            <a:buChar char="•"/>
          </a:pPr>
          <a:r>
            <a:rPr lang="en-US" sz="2000" b="1" i="1" kern="1200" dirty="0"/>
            <a:t>Notify physician of missed doses/refusals</a:t>
          </a:r>
        </a:p>
      </dsp:txBody>
      <dsp:txXfrm>
        <a:off x="2169564" y="292596"/>
        <a:ext cx="5715796" cy="1746731"/>
      </dsp:txXfrm>
    </dsp:sp>
    <dsp:sp modelId="{52305D29-F0D7-4341-89A0-AFB28976F324}">
      <dsp:nvSpPr>
        <dsp:cNvPr id="0" name=""/>
        <dsp:cNvSpPr/>
      </dsp:nvSpPr>
      <dsp:spPr>
        <a:xfrm>
          <a:off x="4272" y="24868"/>
          <a:ext cx="2165291" cy="2282186"/>
        </a:xfrm>
        <a:prstGeom prst="roundRect">
          <a:avLst/>
        </a:prstGeom>
        <a:solidFill>
          <a:srgbClr val="FF33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VTE PROPHYLAXIS</a:t>
          </a:r>
        </a:p>
      </dsp:txBody>
      <dsp:txXfrm>
        <a:off x="109973" y="130569"/>
        <a:ext cx="1953889" cy="2070784"/>
      </dsp:txXfrm>
    </dsp:sp>
    <dsp:sp modelId="{4BCF4DD1-15DC-4D6F-BC1C-AADF34324843}">
      <dsp:nvSpPr>
        <dsp:cNvPr id="0" name=""/>
        <dsp:cNvSpPr/>
      </dsp:nvSpPr>
      <dsp:spPr>
        <a:xfrm>
          <a:off x="2209794" y="2521332"/>
          <a:ext cx="6540671" cy="2328975"/>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en-US" sz="800" b="1" i="1" kern="1200" dirty="0"/>
        </a:p>
        <a:p>
          <a:pPr marL="228600" lvl="1" indent="-228600" algn="l" defTabSz="889000">
            <a:lnSpc>
              <a:spcPct val="90000"/>
            </a:lnSpc>
            <a:spcBef>
              <a:spcPct val="0"/>
            </a:spcBef>
            <a:spcAft>
              <a:spcPct val="15000"/>
            </a:spcAft>
            <a:buChar char="•"/>
          </a:pPr>
          <a:r>
            <a:rPr lang="en-US" sz="2000" b="1" i="1" kern="1200" dirty="0"/>
            <a:t>Perform PONV post-surgical risk assessment</a:t>
          </a:r>
          <a:endParaRPr lang="en-US" sz="1000" b="1" i="1" kern="1200" dirty="0"/>
        </a:p>
        <a:p>
          <a:pPr marL="228600" lvl="1" indent="-228600" algn="l" defTabSz="889000">
            <a:lnSpc>
              <a:spcPct val="90000"/>
            </a:lnSpc>
            <a:spcBef>
              <a:spcPct val="0"/>
            </a:spcBef>
            <a:spcAft>
              <a:spcPct val="15000"/>
            </a:spcAft>
            <a:buChar char="•"/>
          </a:pPr>
          <a:r>
            <a:rPr lang="en-US" sz="2000" b="1" i="1" kern="1200" dirty="0"/>
            <a:t>Perform regular patient assessments (through 48 hours past discharge from PACU)</a:t>
          </a:r>
        </a:p>
        <a:p>
          <a:pPr marL="228600" lvl="1" indent="-228600" algn="l" defTabSz="889000">
            <a:lnSpc>
              <a:spcPct val="90000"/>
            </a:lnSpc>
            <a:spcBef>
              <a:spcPct val="0"/>
            </a:spcBef>
            <a:spcAft>
              <a:spcPct val="15000"/>
            </a:spcAft>
            <a:buChar char="•"/>
          </a:pPr>
          <a:r>
            <a:rPr lang="en-US" sz="2000" b="1" i="1" kern="1200" dirty="0"/>
            <a:t>Be aware of potential de novo PONV patients</a:t>
          </a:r>
        </a:p>
        <a:p>
          <a:pPr marL="228600" lvl="1" indent="-228600" algn="l" defTabSz="889000">
            <a:lnSpc>
              <a:spcPct val="90000"/>
            </a:lnSpc>
            <a:spcBef>
              <a:spcPct val="0"/>
            </a:spcBef>
            <a:spcAft>
              <a:spcPct val="15000"/>
            </a:spcAft>
            <a:buChar char="•"/>
          </a:pPr>
          <a:r>
            <a:rPr lang="en-US" sz="2000" b="1" i="1" kern="1200" dirty="0"/>
            <a:t>Use multimodal treatment approach</a:t>
          </a:r>
        </a:p>
      </dsp:txBody>
      <dsp:txXfrm>
        <a:off x="2209794" y="2812454"/>
        <a:ext cx="5667305" cy="1746731"/>
      </dsp:txXfrm>
    </dsp:sp>
    <dsp:sp modelId="{CC6344C9-77F2-4928-A07B-A9C7E4AA7FA2}">
      <dsp:nvSpPr>
        <dsp:cNvPr id="0" name=""/>
        <dsp:cNvSpPr/>
      </dsp:nvSpPr>
      <dsp:spPr>
        <a:xfrm>
          <a:off x="10223" y="2563347"/>
          <a:ext cx="2201882" cy="2347374"/>
        </a:xfrm>
        <a:prstGeom prst="roundRect">
          <a:avLst/>
        </a:prstGeom>
        <a:solidFill>
          <a:srgbClr val="00CC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POSTOP NAUSEA AND VOMITING</a:t>
          </a:r>
        </a:p>
      </dsp:txBody>
      <dsp:txXfrm>
        <a:off x="117710" y="2670834"/>
        <a:ext cx="1986908" cy="2132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88430" y="3333"/>
          <a:ext cx="6646459" cy="2238337"/>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en-US" sz="800" b="1" i="1" kern="1200" dirty="0"/>
        </a:p>
        <a:p>
          <a:pPr marL="228600" lvl="1" indent="-228600" algn="l" defTabSz="889000">
            <a:lnSpc>
              <a:spcPct val="90000"/>
            </a:lnSpc>
            <a:spcBef>
              <a:spcPct val="0"/>
            </a:spcBef>
            <a:spcAft>
              <a:spcPct val="15000"/>
            </a:spcAft>
            <a:buChar char="•"/>
          </a:pPr>
          <a:r>
            <a:rPr lang="en-US" sz="2000" b="1" i="1" kern="1200" dirty="0"/>
            <a:t>Perform regular assessments of pain status</a:t>
          </a:r>
          <a:endParaRPr lang="en-US" sz="1000" b="1" i="1" kern="1200" dirty="0"/>
        </a:p>
        <a:p>
          <a:pPr marL="228600" lvl="1" indent="-228600" algn="l" defTabSz="889000">
            <a:lnSpc>
              <a:spcPct val="90000"/>
            </a:lnSpc>
            <a:spcBef>
              <a:spcPct val="0"/>
            </a:spcBef>
            <a:spcAft>
              <a:spcPct val="15000"/>
            </a:spcAft>
            <a:buChar char="•"/>
          </a:pPr>
          <a:r>
            <a:rPr lang="en-US" sz="2000" b="1" i="1" kern="1200" dirty="0"/>
            <a:t>Reinforce and educate patients regarding pain expectations and targets</a:t>
          </a:r>
        </a:p>
        <a:p>
          <a:pPr marL="228600" lvl="1" indent="-228600" algn="l" defTabSz="889000">
            <a:lnSpc>
              <a:spcPct val="90000"/>
            </a:lnSpc>
            <a:spcBef>
              <a:spcPct val="0"/>
            </a:spcBef>
            <a:spcAft>
              <a:spcPct val="15000"/>
            </a:spcAft>
            <a:buChar char="•"/>
          </a:pPr>
          <a:r>
            <a:rPr lang="en-US" sz="2000" b="1" i="1" kern="1200" dirty="0"/>
            <a:t>Follow multimodal approach to treatment, encouraging non-narcotic medications</a:t>
          </a:r>
        </a:p>
      </dsp:txBody>
      <dsp:txXfrm>
        <a:off x="2188430" y="283125"/>
        <a:ext cx="5807083" cy="1678753"/>
      </dsp:txXfrm>
    </dsp:sp>
    <dsp:sp modelId="{52305D29-F0D7-4341-89A0-AFB28976F324}">
      <dsp:nvSpPr>
        <dsp:cNvPr id="0" name=""/>
        <dsp:cNvSpPr/>
      </dsp:nvSpPr>
      <dsp:spPr>
        <a:xfrm>
          <a:off x="4309" y="5773"/>
          <a:ext cx="2184120" cy="2233458"/>
        </a:xfrm>
        <a:prstGeom prst="roundRect">
          <a:avLst/>
        </a:prstGeom>
        <a:solidFill>
          <a:srgbClr val="99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PAIN CONTROL</a:t>
          </a:r>
        </a:p>
      </dsp:txBody>
      <dsp:txXfrm>
        <a:off x="110929" y="112393"/>
        <a:ext cx="1970880" cy="2020218"/>
      </dsp:txXfrm>
    </dsp:sp>
    <dsp:sp modelId="{4BCF4DD1-15DC-4D6F-BC1C-AADF34324843}">
      <dsp:nvSpPr>
        <dsp:cNvPr id="0" name=""/>
        <dsp:cNvSpPr/>
      </dsp:nvSpPr>
      <dsp:spPr>
        <a:xfrm>
          <a:off x="2222475" y="2383641"/>
          <a:ext cx="6597546" cy="2309843"/>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Same day as surgery: start clear fluids (as soon as possible following surgery), begin normal food and provide oral nutritional supplements</a:t>
          </a:r>
        </a:p>
        <a:p>
          <a:pPr marL="228600" lvl="1" indent="-228600" algn="l" defTabSz="889000">
            <a:lnSpc>
              <a:spcPct val="90000"/>
            </a:lnSpc>
            <a:spcBef>
              <a:spcPct val="0"/>
            </a:spcBef>
            <a:spcAft>
              <a:spcPct val="15000"/>
            </a:spcAft>
            <a:buChar char="•"/>
          </a:pPr>
          <a:r>
            <a:rPr lang="en-US" sz="2000" b="1" i="1" kern="1200" dirty="0"/>
            <a:t>Postop day 1+: patient should receive fluids as desired, normal meals and oral nutritional supplements </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222475" y="2672371"/>
        <a:ext cx="5731355" cy="1732383"/>
      </dsp:txXfrm>
    </dsp:sp>
    <dsp:sp modelId="{CC6344C9-77F2-4928-A07B-A9C7E4AA7FA2}">
      <dsp:nvSpPr>
        <dsp:cNvPr id="0" name=""/>
        <dsp:cNvSpPr/>
      </dsp:nvSpPr>
      <dsp:spPr>
        <a:xfrm>
          <a:off x="0" y="2422102"/>
          <a:ext cx="2221029" cy="2263397"/>
        </a:xfrm>
        <a:prstGeom prst="roundRect">
          <a:avLst/>
        </a:prstGeom>
        <a:solidFill>
          <a:srgbClr val="000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NUTRITION</a:t>
          </a:r>
        </a:p>
      </dsp:txBody>
      <dsp:txXfrm>
        <a:off x="108422" y="2530524"/>
        <a:ext cx="2004185" cy="20465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93075" y="1415"/>
          <a:ext cx="6660566" cy="223665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Day of surgery: patient to be out of bed for 2 hours</a:t>
          </a:r>
          <a:endParaRPr lang="en-US" sz="1000" b="1" i="1" kern="1200" dirty="0"/>
        </a:p>
        <a:p>
          <a:pPr marL="228600" lvl="1" indent="-228600" algn="l" defTabSz="889000">
            <a:lnSpc>
              <a:spcPct val="90000"/>
            </a:lnSpc>
            <a:spcBef>
              <a:spcPct val="0"/>
            </a:spcBef>
            <a:spcAft>
              <a:spcPct val="15000"/>
            </a:spcAft>
            <a:buChar char="•"/>
          </a:pPr>
          <a:r>
            <a:rPr lang="en-US" sz="2000" b="1" i="1" kern="1200" dirty="0"/>
            <a:t>Postop day 1+: patient to be out of bed 6 hours/day</a:t>
          </a:r>
        </a:p>
        <a:p>
          <a:pPr marL="228600" lvl="1" indent="-228600" algn="l" defTabSz="889000">
            <a:lnSpc>
              <a:spcPct val="90000"/>
            </a:lnSpc>
            <a:spcBef>
              <a:spcPct val="0"/>
            </a:spcBef>
            <a:spcAft>
              <a:spcPct val="15000"/>
            </a:spcAft>
            <a:buChar char="•"/>
          </a:pPr>
          <a:r>
            <a:rPr lang="en-US" sz="2000" b="1" i="1" kern="1200" dirty="0"/>
            <a:t>Assess for barriers to mobilization</a:t>
          </a:r>
        </a:p>
        <a:p>
          <a:pPr marL="228600" lvl="1" indent="-228600" algn="l" defTabSz="889000">
            <a:lnSpc>
              <a:spcPct val="90000"/>
            </a:lnSpc>
            <a:spcBef>
              <a:spcPct val="0"/>
            </a:spcBef>
            <a:spcAft>
              <a:spcPct val="15000"/>
            </a:spcAft>
            <a:buChar char="•"/>
          </a:pPr>
          <a:r>
            <a:rPr lang="en-US" sz="2000" b="1" i="1" kern="1200" dirty="0"/>
            <a:t>Motivate patients to achieve “targets”</a:t>
          </a:r>
        </a:p>
        <a:p>
          <a:pPr marL="228600" lvl="1" indent="-228600" algn="l" defTabSz="889000">
            <a:lnSpc>
              <a:spcPct val="90000"/>
            </a:lnSpc>
            <a:spcBef>
              <a:spcPct val="0"/>
            </a:spcBef>
            <a:spcAft>
              <a:spcPct val="15000"/>
            </a:spcAft>
            <a:buChar char="•"/>
          </a:pPr>
          <a:r>
            <a:rPr lang="en-US" sz="2000" b="1" i="1" kern="1200" dirty="0"/>
            <a:t>Key element in preventing postop ileus</a:t>
          </a:r>
        </a:p>
      </dsp:txBody>
      <dsp:txXfrm>
        <a:off x="2193075" y="280997"/>
        <a:ext cx="5821822" cy="1677489"/>
      </dsp:txXfrm>
    </dsp:sp>
    <dsp:sp modelId="{52305D29-F0D7-4341-89A0-AFB28976F324}">
      <dsp:nvSpPr>
        <dsp:cNvPr id="0" name=""/>
        <dsp:cNvSpPr/>
      </dsp:nvSpPr>
      <dsp:spPr>
        <a:xfrm>
          <a:off x="4319" y="23882"/>
          <a:ext cx="2188756" cy="2191718"/>
        </a:xfrm>
        <a:prstGeom prst="roundRect">
          <a:avLst/>
        </a:prstGeom>
        <a:solidFill>
          <a:srgbClr val="FF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EARLY MOBILIZATION</a:t>
          </a:r>
        </a:p>
      </dsp:txBody>
      <dsp:txXfrm>
        <a:off x="111165" y="130728"/>
        <a:ext cx="1975064" cy="1978026"/>
      </dsp:txXfrm>
    </dsp:sp>
    <dsp:sp modelId="{4BCF4DD1-15DC-4D6F-BC1C-AADF34324843}">
      <dsp:nvSpPr>
        <dsp:cNvPr id="0" name=""/>
        <dsp:cNvSpPr/>
      </dsp:nvSpPr>
      <dsp:spPr>
        <a:xfrm>
          <a:off x="2236077" y="2470568"/>
          <a:ext cx="6611550" cy="2236652"/>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57150" lvl="1" indent="-57150" algn="l" defTabSz="444500">
            <a:lnSpc>
              <a:spcPct val="90000"/>
            </a:lnSpc>
            <a:spcBef>
              <a:spcPct val="0"/>
            </a:spcBef>
            <a:spcAft>
              <a:spcPct val="15000"/>
            </a:spcAft>
            <a:buChar char="•"/>
          </a:pPr>
          <a:endParaRPr lang="en-US" sz="1000" kern="1200" dirty="0"/>
        </a:p>
        <a:p>
          <a:pPr marL="228600" lvl="1" indent="-228600" algn="l" defTabSz="889000">
            <a:lnSpc>
              <a:spcPct val="90000"/>
            </a:lnSpc>
            <a:spcBef>
              <a:spcPct val="0"/>
            </a:spcBef>
            <a:spcAft>
              <a:spcPct val="15000"/>
            </a:spcAft>
            <a:buChar char="•"/>
          </a:pPr>
          <a:r>
            <a:rPr lang="en-US" sz="2000" b="1" i="1" kern="1200" dirty="0"/>
            <a:t>Remove postoperative day 1 or 2 (unless contraindicated)</a:t>
          </a:r>
        </a:p>
      </dsp:txBody>
      <dsp:txXfrm>
        <a:off x="2236077" y="2750150"/>
        <a:ext cx="5772806" cy="1677489"/>
      </dsp:txXfrm>
    </dsp:sp>
    <dsp:sp modelId="{CC6344C9-77F2-4928-A07B-A9C7E4AA7FA2}">
      <dsp:nvSpPr>
        <dsp:cNvPr id="0" name=""/>
        <dsp:cNvSpPr/>
      </dsp:nvSpPr>
      <dsp:spPr>
        <a:xfrm>
          <a:off x="10333" y="2461733"/>
          <a:ext cx="2225743" cy="2254322"/>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1" kern="1200" dirty="0"/>
            <a:t>URINARY CATHETER</a:t>
          </a:r>
        </a:p>
      </dsp:txBody>
      <dsp:txXfrm>
        <a:off x="118985" y="2570385"/>
        <a:ext cx="2008439" cy="2037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86143" y="1509"/>
          <a:ext cx="6639514" cy="2384413"/>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n-US" sz="1000" b="1" i="1" kern="1200" dirty="0"/>
        </a:p>
        <a:p>
          <a:pPr marL="228600" lvl="1" indent="-228600" algn="l" defTabSz="889000">
            <a:lnSpc>
              <a:spcPct val="90000"/>
            </a:lnSpc>
            <a:spcBef>
              <a:spcPct val="0"/>
            </a:spcBef>
            <a:spcAft>
              <a:spcPct val="15000"/>
            </a:spcAft>
            <a:buChar char="•"/>
          </a:pPr>
          <a:r>
            <a:rPr lang="en-US" sz="2000" b="1" i="1" kern="1200" dirty="0"/>
            <a:t>Enteral fluid as soon as possible</a:t>
          </a:r>
        </a:p>
        <a:p>
          <a:pPr marL="228600" lvl="1" indent="-228600" algn="l" defTabSz="889000">
            <a:lnSpc>
              <a:spcPct val="90000"/>
            </a:lnSpc>
            <a:spcBef>
              <a:spcPct val="0"/>
            </a:spcBef>
            <a:spcAft>
              <a:spcPct val="15000"/>
            </a:spcAft>
            <a:buChar char="•"/>
          </a:pPr>
          <a:r>
            <a:rPr lang="en-US" sz="2000" b="1" i="1" kern="1200" dirty="0"/>
            <a:t>Discontinue IV fluids as early as possible (recommended postop day 1)</a:t>
          </a:r>
        </a:p>
        <a:p>
          <a:pPr marL="228600" lvl="1" indent="-228600" algn="l" defTabSz="889000">
            <a:lnSpc>
              <a:spcPct val="90000"/>
            </a:lnSpc>
            <a:spcBef>
              <a:spcPct val="0"/>
            </a:spcBef>
            <a:spcAft>
              <a:spcPct val="15000"/>
            </a:spcAft>
            <a:buChar char="•"/>
          </a:pPr>
          <a:r>
            <a:rPr lang="en-US" sz="2000" b="1" i="1" kern="1200" dirty="0"/>
            <a:t>Manage fluids according to specified ERP protocol</a:t>
          </a:r>
        </a:p>
        <a:p>
          <a:pPr marL="228600" lvl="1" indent="-228600" algn="l" defTabSz="889000">
            <a:lnSpc>
              <a:spcPct val="90000"/>
            </a:lnSpc>
            <a:spcBef>
              <a:spcPct val="0"/>
            </a:spcBef>
            <a:spcAft>
              <a:spcPct val="15000"/>
            </a:spcAft>
            <a:buChar char="•"/>
          </a:pPr>
          <a:r>
            <a:rPr lang="en-US" sz="2000" b="1" i="1" kern="1200" dirty="0"/>
            <a:t>Record fluid administered</a:t>
          </a:r>
        </a:p>
        <a:p>
          <a:pPr marL="228600" lvl="1" indent="-228600" algn="l" defTabSz="889000">
            <a:lnSpc>
              <a:spcPct val="90000"/>
            </a:lnSpc>
            <a:spcBef>
              <a:spcPct val="0"/>
            </a:spcBef>
            <a:spcAft>
              <a:spcPct val="15000"/>
            </a:spcAft>
            <a:buChar char="•"/>
          </a:pPr>
          <a:endParaRPr lang="en-US" sz="2000" kern="1200" dirty="0"/>
        </a:p>
      </dsp:txBody>
      <dsp:txXfrm>
        <a:off x="2186143" y="299561"/>
        <a:ext cx="5745359" cy="1788309"/>
      </dsp:txXfrm>
    </dsp:sp>
    <dsp:sp modelId="{52305D29-F0D7-4341-89A0-AFB28976F324}">
      <dsp:nvSpPr>
        <dsp:cNvPr id="0" name=""/>
        <dsp:cNvSpPr/>
      </dsp:nvSpPr>
      <dsp:spPr>
        <a:xfrm>
          <a:off x="4305" y="25460"/>
          <a:ext cx="2181838" cy="2336510"/>
        </a:xfrm>
        <a:prstGeom prst="roundRect">
          <a:avLst/>
        </a:prstGeom>
        <a:solidFill>
          <a:srgbClr val="6600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FLUID MANAGEMENT</a:t>
          </a:r>
        </a:p>
      </dsp:txBody>
      <dsp:txXfrm>
        <a:off x="110814" y="131969"/>
        <a:ext cx="1968820" cy="2123492"/>
      </dsp:txXfrm>
    </dsp:sp>
    <dsp:sp modelId="{4BCF4DD1-15DC-4D6F-BC1C-AADF34324843}">
      <dsp:nvSpPr>
        <dsp:cNvPr id="0" name=""/>
        <dsp:cNvSpPr/>
      </dsp:nvSpPr>
      <dsp:spPr>
        <a:xfrm>
          <a:off x="2220152" y="2603500"/>
          <a:ext cx="6590653" cy="2384413"/>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1" i="1" kern="1200" dirty="0"/>
            <a:t>Nasogastric tubes and wound drains should be avoided whenever possible</a:t>
          </a:r>
        </a:p>
        <a:p>
          <a:pPr marL="228600" lvl="1" indent="-228600" algn="l" defTabSz="889000">
            <a:lnSpc>
              <a:spcPct val="90000"/>
            </a:lnSpc>
            <a:spcBef>
              <a:spcPct val="0"/>
            </a:spcBef>
            <a:spcAft>
              <a:spcPct val="15000"/>
            </a:spcAft>
            <a:buChar char="•"/>
          </a:pPr>
          <a:r>
            <a:rPr lang="en-US" sz="2000" b="1" i="1" kern="1200" dirty="0"/>
            <a:t>If necessary, assess and advocate for removal when appropriate</a:t>
          </a:r>
        </a:p>
      </dsp:txBody>
      <dsp:txXfrm>
        <a:off x="2220152" y="2901552"/>
        <a:ext cx="5696498" cy="1788309"/>
      </dsp:txXfrm>
    </dsp:sp>
    <dsp:sp modelId="{CC6344C9-77F2-4928-A07B-A9C7E4AA7FA2}">
      <dsp:nvSpPr>
        <dsp:cNvPr id="0" name=""/>
        <dsp:cNvSpPr/>
      </dsp:nvSpPr>
      <dsp:spPr>
        <a:xfrm>
          <a:off x="0" y="2625872"/>
          <a:ext cx="2218708" cy="2403250"/>
        </a:xfrm>
        <a:prstGeom prst="roundRect">
          <a:avLst/>
        </a:prstGeom>
        <a:solidFill>
          <a:srgbClr val="00CC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TUBES AND DRAINS</a:t>
          </a:r>
        </a:p>
      </dsp:txBody>
      <dsp:txXfrm>
        <a:off x="108308" y="2734180"/>
        <a:ext cx="2002092" cy="2186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90449" y="0"/>
          <a:ext cx="6639514" cy="214585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57150" lvl="1" indent="-57150" algn="l" defTabSz="444500">
            <a:lnSpc>
              <a:spcPct val="90000"/>
            </a:lnSpc>
            <a:spcBef>
              <a:spcPct val="0"/>
            </a:spcBef>
            <a:spcAft>
              <a:spcPct val="15000"/>
            </a:spcAft>
            <a:buChar char="•"/>
          </a:pPr>
          <a:endParaRPr lang="en-US" sz="1000" kern="1200" dirty="0"/>
        </a:p>
        <a:p>
          <a:pPr marL="228600" lvl="1" indent="-228600" algn="l" defTabSz="889000">
            <a:lnSpc>
              <a:spcPct val="90000"/>
            </a:lnSpc>
            <a:spcBef>
              <a:spcPct val="0"/>
            </a:spcBef>
            <a:spcAft>
              <a:spcPct val="15000"/>
            </a:spcAft>
            <a:buChar char="•"/>
          </a:pPr>
          <a:r>
            <a:rPr lang="en-US" sz="2000" b="1" i="1" kern="1200" dirty="0"/>
            <a:t>Avoid hyper- and hypoglycemia</a:t>
          </a:r>
        </a:p>
        <a:p>
          <a:pPr marL="228600" lvl="1" indent="-228600" algn="l" defTabSz="889000">
            <a:lnSpc>
              <a:spcPct val="90000"/>
            </a:lnSpc>
            <a:spcBef>
              <a:spcPct val="0"/>
            </a:spcBef>
            <a:spcAft>
              <a:spcPct val="15000"/>
            </a:spcAft>
            <a:buChar char="•"/>
          </a:pPr>
          <a:r>
            <a:rPr lang="en-US" sz="2000" b="1" i="1" kern="1200" dirty="0"/>
            <a:t>Adhere to glucose management protocols</a:t>
          </a:r>
        </a:p>
      </dsp:txBody>
      <dsp:txXfrm>
        <a:off x="2190449" y="268232"/>
        <a:ext cx="5834819" cy="1609390"/>
      </dsp:txXfrm>
    </dsp:sp>
    <dsp:sp modelId="{52305D29-F0D7-4341-89A0-AFB28976F324}">
      <dsp:nvSpPr>
        <dsp:cNvPr id="0" name=""/>
        <dsp:cNvSpPr/>
      </dsp:nvSpPr>
      <dsp:spPr>
        <a:xfrm>
          <a:off x="4305" y="22913"/>
          <a:ext cx="2181838" cy="2102744"/>
        </a:xfrm>
        <a:prstGeom prst="roundRect">
          <a:avLst/>
        </a:prstGeom>
        <a:solidFill>
          <a:srgbClr val="CC00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GLUCOSE CONTROL</a:t>
          </a:r>
        </a:p>
      </dsp:txBody>
      <dsp:txXfrm>
        <a:off x="106953" y="125561"/>
        <a:ext cx="1976542" cy="1897448"/>
      </dsp:txXfrm>
    </dsp:sp>
    <dsp:sp modelId="{4BCF4DD1-15DC-4D6F-BC1C-AADF34324843}">
      <dsp:nvSpPr>
        <dsp:cNvPr id="0" name=""/>
        <dsp:cNvSpPr/>
      </dsp:nvSpPr>
      <dsp:spPr>
        <a:xfrm>
          <a:off x="2229009" y="2370274"/>
          <a:ext cx="6590653" cy="2145854"/>
        </a:xfrm>
        <a:prstGeom prst="rightArrow">
          <a:avLst>
            <a:gd name="adj1" fmla="val 75000"/>
            <a:gd name="adj2" fmla="val 50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endParaRPr lang="en-US" sz="1000" i="1" kern="1200" dirty="0"/>
        </a:p>
        <a:p>
          <a:pPr marL="228600" lvl="1" indent="-228600" algn="l" defTabSz="889000">
            <a:lnSpc>
              <a:spcPct val="90000"/>
            </a:lnSpc>
            <a:spcBef>
              <a:spcPct val="0"/>
            </a:spcBef>
            <a:spcAft>
              <a:spcPct val="15000"/>
            </a:spcAft>
            <a:buChar char="•"/>
          </a:pPr>
          <a:r>
            <a:rPr lang="en-US" sz="2000" b="1" i="1" kern="1200" dirty="0"/>
            <a:t>Ensure ordered and scheduled on patient medication list</a:t>
          </a:r>
        </a:p>
        <a:p>
          <a:pPr marL="228600" lvl="1" indent="-228600" algn="l" defTabSz="889000">
            <a:lnSpc>
              <a:spcPct val="90000"/>
            </a:lnSpc>
            <a:spcBef>
              <a:spcPct val="0"/>
            </a:spcBef>
            <a:spcAft>
              <a:spcPct val="15000"/>
            </a:spcAft>
            <a:buChar char="•"/>
          </a:pPr>
          <a:r>
            <a:rPr lang="en-US" sz="2000" b="1" i="1" kern="1200" dirty="0"/>
            <a:t>Administer per medication schedule (until discontinued)</a:t>
          </a:r>
        </a:p>
      </dsp:txBody>
      <dsp:txXfrm>
        <a:off x="2229009" y="2638506"/>
        <a:ext cx="5785958" cy="1609390"/>
      </dsp:txXfrm>
    </dsp:sp>
    <dsp:sp modelId="{CC6344C9-77F2-4928-A07B-A9C7E4AA7FA2}">
      <dsp:nvSpPr>
        <dsp:cNvPr id="0" name=""/>
        <dsp:cNvSpPr/>
      </dsp:nvSpPr>
      <dsp:spPr>
        <a:xfrm>
          <a:off x="0" y="2354630"/>
          <a:ext cx="2218708" cy="2162806"/>
        </a:xfrm>
        <a:prstGeom prst="roundRect">
          <a:avLst/>
        </a:prstGeom>
        <a:solidFill>
          <a:srgbClr val="00CC6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ALVIMOPAN</a:t>
          </a:r>
        </a:p>
      </dsp:txBody>
      <dsp:txXfrm>
        <a:off x="105579" y="2460209"/>
        <a:ext cx="2007550" cy="195164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3" tIns="45717" rIns="91433" bIns="45717" rtlCol="0"/>
          <a:lstStyle>
            <a:lvl1pPr algn="r">
              <a:defRPr sz="1200"/>
            </a:lvl1pPr>
          </a:lstStyle>
          <a:p>
            <a:fld id="{F26C335F-A5CB-40F1-8EDB-CE718FF069D2}" type="datetimeFigureOut">
              <a:rPr lang="en-US" smtClean="0"/>
              <a:t>10/31/22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3" tIns="45717" rIns="91433" bIns="45717"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33" tIns="45717" rIns="91433"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1433" tIns="45717" rIns="91433" bIns="45717" rtlCol="0" anchor="b"/>
          <a:lstStyle>
            <a:lvl1pPr algn="r">
              <a:defRPr sz="1200"/>
            </a:lvl1pPr>
          </a:lstStyle>
          <a:p>
            <a:fld id="{A8D2C895-9E1F-47E4-889F-54F126FD943C}" type="slidenum">
              <a:rPr lang="en-US" smtClean="0"/>
              <a:t>‹#›</a:t>
            </a:fld>
            <a:endParaRPr lang="en-US" dirty="0"/>
          </a:p>
        </p:txBody>
      </p:sp>
    </p:spTree>
    <p:extLst>
      <p:ext uri="{BB962C8B-B14F-4D97-AF65-F5344CB8AC3E}">
        <p14:creationId xmlns:p14="http://schemas.microsoft.com/office/powerpoint/2010/main" val="46918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2C895-9E1F-47E4-889F-54F126FD943C}" type="slidenum">
              <a:rPr lang="en-US" smtClean="0"/>
              <a:t>1</a:t>
            </a:fld>
            <a:endParaRPr lang="en-US" dirty="0"/>
          </a:p>
        </p:txBody>
      </p:sp>
    </p:spTree>
    <p:extLst>
      <p:ext uri="{BB962C8B-B14F-4D97-AF65-F5344CB8AC3E}">
        <p14:creationId xmlns:p14="http://schemas.microsoft.com/office/powerpoint/2010/main" val="2845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components</a:t>
            </a:r>
            <a:r>
              <a:rPr lang="en-US" baseline="0" dirty="0"/>
              <a:t> must be considered to ensure success for the Enhanced Recovery Program patient: </a:t>
            </a:r>
          </a:p>
          <a:p>
            <a:endParaRPr lang="en-US" baseline="0" dirty="0"/>
          </a:p>
          <a:p>
            <a:pPr marL="228584" indent="-228584">
              <a:buAutoNum type="arabicPeriod"/>
            </a:pPr>
            <a:r>
              <a:rPr lang="en-US" b="1" baseline="0" dirty="0"/>
              <a:t>Clinical Guidelines </a:t>
            </a:r>
            <a:r>
              <a:rPr lang="en-US" b="0" baseline="0" dirty="0"/>
              <a:t>– These are the evidence-based clinical care factors set forth by ERP. MSQC recommended ERP protocols have been customized for </a:t>
            </a:r>
            <a:r>
              <a:rPr lang="en-US" b="0" i="1" u="sng" baseline="0" dirty="0"/>
              <a:t>YOUR HOSPITAL NAME HERE</a:t>
            </a:r>
            <a:r>
              <a:rPr lang="en-US" b="0" baseline="0" dirty="0"/>
              <a:t>. These outline the processes to follow through the entire program; including pre-surgical, intraoperative and post-surgical. It will be very important to understand your patient’s compliance with ERP protocols at the time they reach the post-surgical unit, as well as document and communicate their progress throughout the post-surgical phase.</a:t>
            </a:r>
          </a:p>
          <a:p>
            <a:pPr marL="228584" indent="-228584">
              <a:buAutoNum type="arabicPeriod"/>
            </a:pPr>
            <a:endParaRPr lang="en-US" b="0" baseline="0" dirty="0"/>
          </a:p>
          <a:p>
            <a:pPr marL="228584" indent="-228584">
              <a:buAutoNum type="arabicPeriod"/>
            </a:pPr>
            <a:r>
              <a:rPr lang="en-US" b="1" baseline="0" dirty="0"/>
              <a:t>Patient Engagement </a:t>
            </a:r>
            <a:r>
              <a:rPr lang="en-US" b="0" baseline="0" dirty="0"/>
              <a:t>– This includes “coaching” your patients toward their “postoperative targets” through continuous encouragement and reinforcement of their active role in their recovery.</a:t>
            </a:r>
          </a:p>
          <a:p>
            <a:pPr marL="228584" indent="-228584">
              <a:buAutoNum type="arabicPeriod"/>
            </a:pPr>
            <a:endParaRPr lang="en-US" b="0" baseline="0" dirty="0"/>
          </a:p>
          <a:p>
            <a:pPr marL="228584" indent="-228584">
              <a:buAutoNum type="arabicPeriod"/>
            </a:pPr>
            <a:r>
              <a:rPr lang="en-US" b="1" baseline="0" dirty="0"/>
              <a:t>Contingency Planning </a:t>
            </a:r>
            <a:r>
              <a:rPr lang="en-US" b="0" baseline="0" dirty="0"/>
              <a:t>– This component may not be necessary for every patient, but it will be important to always be prepared and ready to make changes to the “routine ERP course” (should the situation warrant). The nurse’s ability to quickly develop and adapt to an alternative plan will help get the patient back on their ERP course, make the patient comfortable and give them confidence in their “revised ERP course”. Patient engagement will be extremely important to cases requiring contingency planning, as deviation from the anticipated course may be discouraging and/or anxiety producing for the patient.</a:t>
            </a:r>
          </a:p>
          <a:p>
            <a:endParaRPr lang="en-US" b="1" dirty="0"/>
          </a:p>
        </p:txBody>
      </p:sp>
      <p:sp>
        <p:nvSpPr>
          <p:cNvPr id="4" name="Slide Number Placeholder 3"/>
          <p:cNvSpPr>
            <a:spLocks noGrp="1"/>
          </p:cNvSpPr>
          <p:nvPr>
            <p:ph type="sldNum" sz="quarter" idx="10"/>
          </p:nvPr>
        </p:nvSpPr>
        <p:spPr/>
        <p:txBody>
          <a:bodyPr/>
          <a:lstStyle/>
          <a:p>
            <a:fld id="{A8D2C895-9E1F-47E4-889F-54F126FD943C}" type="slidenum">
              <a:rPr lang="en-US" smtClean="0"/>
              <a:t>10</a:t>
            </a:fld>
            <a:endParaRPr lang="en-US"/>
          </a:p>
        </p:txBody>
      </p:sp>
    </p:spTree>
    <p:extLst>
      <p:ext uri="{BB962C8B-B14F-4D97-AF65-F5344CB8AC3E}">
        <p14:creationId xmlns:p14="http://schemas.microsoft.com/office/powerpoint/2010/main" val="394315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represents a list of the postoperative clinical guidelines. While these components are specific to the postoperative phase, it is still very important to remember that nursing care for ERP patients requires the nurse to be aware of all phases of ERP. </a:t>
            </a:r>
          </a:p>
          <a:p>
            <a:endParaRPr lang="en-US" baseline="0" dirty="0"/>
          </a:p>
          <a:p>
            <a:r>
              <a:rPr lang="en-US" baseline="0" dirty="0"/>
              <a:t>The clinical guidelines are evidenced-based recommendations, and have been used to create ERP protocols customized to your hospital. They are intended to be utilized along with a multidisciplinary approach to care.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11</a:t>
            </a:fld>
            <a:endParaRPr lang="en-US"/>
          </a:p>
        </p:txBody>
      </p:sp>
    </p:spTree>
    <p:extLst>
      <p:ext uri="{BB962C8B-B14F-4D97-AF65-F5344CB8AC3E}">
        <p14:creationId xmlns:p14="http://schemas.microsoft.com/office/powerpoint/2010/main" val="265185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maximally engage patients,</a:t>
            </a:r>
            <a:r>
              <a:rPr lang="en-US" baseline="0" dirty="0"/>
              <a:t> they need to be well supported and informed. In addition, they must be provided opportunities to participate in their care and decision making. For patients that require contingency planning, the patient should be at the center of the planning process and involved in determining the alternate plan. Motivation and reinforcement of the ERP process will help keep patients actively engaged.</a:t>
            </a:r>
          </a:p>
          <a:p>
            <a:endParaRPr lang="en-US" baseline="0" dirty="0"/>
          </a:p>
          <a:p>
            <a:r>
              <a:rPr lang="en-US" baseline="0" dirty="0"/>
              <a:t>There are multiple facets to patient engagement:</a:t>
            </a:r>
          </a:p>
          <a:p>
            <a:endParaRPr lang="en-US" baseline="0" dirty="0"/>
          </a:p>
          <a:p>
            <a:r>
              <a:rPr lang="en-US" b="1" baseline="0" dirty="0"/>
              <a:t>Health Literacy</a:t>
            </a:r>
            <a:r>
              <a:rPr lang="en-US" baseline="0" dirty="0"/>
              <a:t>: A fundamental piece of patient engagement as patients must be able to understand and process health information. This also involves addressing patient expectations of care. Patient empowerment is key to meeting this facet.</a:t>
            </a:r>
          </a:p>
          <a:p>
            <a:endParaRPr lang="en-US" baseline="0" dirty="0"/>
          </a:p>
          <a:p>
            <a:r>
              <a:rPr lang="en-US" b="1" baseline="0" dirty="0"/>
              <a:t>Decision Making</a:t>
            </a:r>
            <a:r>
              <a:rPr lang="en-US" baseline="0" dirty="0"/>
              <a:t>: Ensuring patients are well-informed and taking their preferences into account in deciding treatment(s) results in shared decision making,  a goal of patient engagement. Use of coaching and question prompts can help patients improve this facet.</a:t>
            </a:r>
          </a:p>
          <a:p>
            <a:endParaRPr lang="en-US" baseline="0" dirty="0"/>
          </a:p>
          <a:p>
            <a:r>
              <a:rPr lang="en-US" b="1" baseline="0" dirty="0"/>
              <a:t>Self-Care</a:t>
            </a:r>
            <a:r>
              <a:rPr lang="en-US" baseline="0" dirty="0"/>
              <a:t>: Patients need to take actions to maintain physical and mental health. </a:t>
            </a:r>
          </a:p>
          <a:p>
            <a:endParaRPr lang="en-US" baseline="0" dirty="0"/>
          </a:p>
          <a:p>
            <a:r>
              <a:rPr lang="en-US" b="1" baseline="0" dirty="0"/>
              <a:t>Self-Management</a:t>
            </a:r>
            <a:r>
              <a:rPr lang="en-US" baseline="0" dirty="0"/>
              <a:t>: Patients need to play an active role in managing the day to day aspects of their chronic conditions (if applicable). Educating patients on self-management and helping them to self-administer treatments can help patients improve this facet.</a:t>
            </a:r>
          </a:p>
          <a:p>
            <a:endParaRPr lang="en-US" baseline="0" dirty="0"/>
          </a:p>
          <a:p>
            <a:r>
              <a:rPr lang="en-US" b="1" dirty="0"/>
              <a:t>Patient</a:t>
            </a:r>
            <a:r>
              <a:rPr lang="en-US" b="1" baseline="0" dirty="0"/>
              <a:t> Safety</a:t>
            </a:r>
            <a:r>
              <a:rPr lang="en-US" baseline="0" dirty="0"/>
              <a:t>: Patients can advocate for the safest care possible by being actively involved in monitoring care processes, recognizing and informing health care providers of complications, and effectively managing treatment. Positively reinforcing treatment regimens can help patients improve this facet.</a:t>
            </a:r>
          </a:p>
          <a:p>
            <a:endParaRPr lang="en-US" baseline="0" dirty="0"/>
          </a:p>
          <a:p>
            <a:r>
              <a:rPr lang="en-US" baseline="0" dirty="0"/>
              <a:t>It is important that health professionals are granted the means to gain the necessary expertise and skill to effectively engage patients.</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12</a:t>
            </a:fld>
            <a:endParaRPr lang="en-US"/>
          </a:p>
        </p:txBody>
      </p:sp>
    </p:spTree>
    <p:extLst>
      <p:ext uri="{BB962C8B-B14F-4D97-AF65-F5344CB8AC3E}">
        <p14:creationId xmlns:p14="http://schemas.microsoft.com/office/powerpoint/2010/main" val="387049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the patient arrives to the post-surgical floor, initial actions to take include obtaining their ERP history, assessing key initial postoperative ERP clinical factors, and initiating the postoperative ERP checklist.</a:t>
            </a:r>
          </a:p>
          <a:p>
            <a:endParaRPr lang="en-US" baseline="0" dirty="0"/>
          </a:p>
          <a:p>
            <a:r>
              <a:rPr lang="en-US" baseline="0" dirty="0"/>
              <a:t>Refer to clinical guideline specific nursing tip sheets for specific interventions and supporting rationale.</a:t>
            </a:r>
          </a:p>
          <a:p>
            <a:endParaRPr lang="en-US" baseline="0" dirty="0"/>
          </a:p>
          <a:p>
            <a:r>
              <a:rPr lang="en-US" baseline="0" dirty="0"/>
              <a:t>Postop nausea/vomiting pocket card also available as an easily accessible resource to keep on hand.</a:t>
            </a:r>
          </a:p>
          <a:p>
            <a:endParaRPr lang="en-US" baseline="0" dirty="0"/>
          </a:p>
          <a:p>
            <a:r>
              <a:rPr lang="en-US" baseline="0" dirty="0"/>
              <a:t>For the </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13</a:t>
            </a:fld>
            <a:endParaRPr lang="en-US"/>
          </a:p>
        </p:txBody>
      </p:sp>
    </p:spTree>
    <p:extLst>
      <p:ext uri="{BB962C8B-B14F-4D97-AF65-F5344CB8AC3E}">
        <p14:creationId xmlns:p14="http://schemas.microsoft.com/office/powerpoint/2010/main" val="210525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Patient engagement and contingency planning (as necessary)</a:t>
            </a:r>
            <a:r>
              <a:rPr lang="en-US" b="1" i="0" baseline="0" dirty="0"/>
              <a:t> </a:t>
            </a:r>
            <a:r>
              <a:rPr lang="en-US" b="1" i="0" dirty="0"/>
              <a:t>are to be continued throughout</a:t>
            </a:r>
            <a:r>
              <a:rPr lang="en-US" b="1" i="0" baseline="0" dirty="0"/>
              <a:t> the post-surgical hospital stay, until discharge from the hospital.</a:t>
            </a:r>
          </a:p>
          <a:p>
            <a:endParaRPr lang="en-US" baseline="0" dirty="0"/>
          </a:p>
          <a:p>
            <a:r>
              <a:rPr lang="en-US" b="1" baseline="0" dirty="0"/>
              <a:t>VTE Prophylaxis</a:t>
            </a:r>
            <a:r>
              <a:rPr lang="en-US" baseline="0" dirty="0"/>
              <a:t>: (see VTE Prevention Nursing Tip Sheet and MSQC Recommended VTE Risk Scoring System Pocket Card)</a:t>
            </a:r>
          </a:p>
          <a:p>
            <a:pPr marL="171438" indent="-171438">
              <a:buFont typeface="Arial" pitchFamily="34" charset="0"/>
              <a:buChar char="•"/>
            </a:pPr>
            <a:r>
              <a:rPr lang="en-US" baseline="0" dirty="0"/>
              <a:t>Pharmacological = SQ heparin/low molecular weight heparin</a:t>
            </a:r>
          </a:p>
          <a:p>
            <a:pPr marL="628617" lvl="1" indent="-171450">
              <a:buFont typeface="Wingdings" pitchFamily="2" charset="2"/>
              <a:buChar char="Ø"/>
            </a:pPr>
            <a:r>
              <a:rPr lang="en-US" baseline="0" dirty="0"/>
              <a:t>Ensure timely administration and adherence to schedule, reoffer missed doses (unless too close to next administration time)</a:t>
            </a:r>
          </a:p>
          <a:p>
            <a:pPr marL="628617" lvl="1" indent="-171450">
              <a:buFont typeface="Wingdings" pitchFamily="2" charset="2"/>
              <a:buChar char="Ø"/>
            </a:pPr>
            <a:r>
              <a:rPr lang="en-US" baseline="0" dirty="0"/>
              <a:t>Document and notify surgeon/physician of any missed doses or patient refusals</a:t>
            </a:r>
          </a:p>
          <a:p>
            <a:pPr marL="171438" indent="-171438">
              <a:buFont typeface="Arial" pitchFamily="34" charset="0"/>
              <a:buChar char="•"/>
            </a:pPr>
            <a:r>
              <a:rPr lang="en-US" baseline="0" dirty="0"/>
              <a:t>Mechanical = compression stockings and sequential compression devices/intermittent pneumatic compression devices</a:t>
            </a:r>
          </a:p>
          <a:p>
            <a:pPr marL="628617" lvl="1" indent="-171450">
              <a:buFont typeface="Wingdings" pitchFamily="2" charset="2"/>
              <a:buChar char="Ø"/>
            </a:pPr>
            <a:r>
              <a:rPr lang="en-US" baseline="0" dirty="0"/>
              <a:t>SCD/IPC devices should be worn continuously until patient is fully ambulatory</a:t>
            </a:r>
          </a:p>
          <a:p>
            <a:pPr marL="628617" lvl="1" indent="-171450">
              <a:buFont typeface="Wingdings" pitchFamily="2" charset="2"/>
              <a:buChar char="Ø"/>
            </a:pPr>
            <a:r>
              <a:rPr lang="en-US" baseline="0" dirty="0"/>
              <a:t>Assess for and ensure patient compliance</a:t>
            </a:r>
          </a:p>
          <a:p>
            <a:pPr marL="628617" lvl="1" indent="-171450">
              <a:buFont typeface="Wingdings" pitchFamily="2" charset="2"/>
              <a:buChar char="Ø"/>
            </a:pPr>
            <a:r>
              <a:rPr lang="en-US" baseline="0" dirty="0"/>
              <a:t>Educate patient regarding importance of compliance</a:t>
            </a:r>
          </a:p>
          <a:p>
            <a:pPr marL="171438" indent="-171438">
              <a:buFont typeface="Arial" pitchFamily="34" charset="0"/>
              <a:buChar char="•"/>
            </a:pPr>
            <a:r>
              <a:rPr lang="en-US" baseline="0" dirty="0"/>
              <a:t>Education</a:t>
            </a:r>
          </a:p>
          <a:p>
            <a:pPr marL="628650" lvl="1" indent="-171450">
              <a:buFont typeface="Wingdings" pitchFamily="2" charset="2"/>
              <a:buChar char="Ø"/>
            </a:pPr>
            <a:r>
              <a:rPr lang="en-US" baseline="0" dirty="0"/>
              <a:t>Continuously reinforce rationale for prophylaxis</a:t>
            </a:r>
          </a:p>
          <a:p>
            <a:pPr marL="628650" lvl="1" indent="-171450">
              <a:buFont typeface="Wingdings" pitchFamily="2" charset="2"/>
              <a:buChar char="Ø"/>
            </a:pPr>
            <a:r>
              <a:rPr lang="en-US" baseline="0" dirty="0"/>
              <a:t>Provide and/or refer to written patient education materials</a:t>
            </a:r>
          </a:p>
          <a:p>
            <a:pPr marL="628650" lvl="1" indent="-171450">
              <a:buFont typeface="Wingdings" pitchFamily="2" charset="2"/>
              <a:buChar char="Ø"/>
            </a:pPr>
            <a:r>
              <a:rPr lang="en-US" baseline="0" dirty="0"/>
              <a:t>Encourage and prompt patient to ask questions and express any concerns they may have regarding prophylaxis</a:t>
            </a:r>
          </a:p>
          <a:p>
            <a:pPr marL="628650" lvl="1" indent="-171450">
              <a:buFont typeface="Wingdings" pitchFamily="2" charset="2"/>
              <a:buChar char="Ø"/>
            </a:pPr>
            <a:r>
              <a:rPr lang="en-US" baseline="0" dirty="0"/>
              <a:t>Educate family member(s) along with patient when possible</a:t>
            </a:r>
          </a:p>
          <a:p>
            <a:pPr marL="171438" indent="-171438">
              <a:buFont typeface="Arial" pitchFamily="34" charset="0"/>
              <a:buChar char="•"/>
            </a:pPr>
            <a:r>
              <a:rPr lang="en-US" baseline="0" dirty="0"/>
              <a:t>Patient Engagement</a:t>
            </a:r>
          </a:p>
          <a:p>
            <a:pPr marL="628650" lvl="1" indent="-171450">
              <a:buFont typeface="Wingdings" pitchFamily="2" charset="2"/>
              <a:buChar char="Ø"/>
            </a:pPr>
            <a:r>
              <a:rPr lang="en-US" baseline="0" dirty="0"/>
              <a:t>Encourage patients to become actively involved in making sure they are complying with appropriate prophylaxis</a:t>
            </a:r>
          </a:p>
          <a:p>
            <a:pPr marL="628650" lvl="1" indent="-171450">
              <a:buFont typeface="Wingdings" pitchFamily="2" charset="2"/>
              <a:buChar char="Ø"/>
            </a:pPr>
            <a:r>
              <a:rPr lang="en-US" baseline="0" dirty="0"/>
              <a:t>Teach patient to be an advocate of their medication schedule (pharmacological prophylaxis)</a:t>
            </a:r>
          </a:p>
          <a:p>
            <a:pPr marL="628650" lvl="1" indent="-171450">
              <a:buFont typeface="Wingdings" pitchFamily="2" charset="2"/>
              <a:buChar char="Ø"/>
            </a:pPr>
            <a:r>
              <a:rPr lang="en-US" baseline="0" dirty="0"/>
              <a:t>Make patient aware of the importance of reporting missed doses</a:t>
            </a:r>
          </a:p>
          <a:p>
            <a:pPr marL="171450" lvl="0" indent="-171450">
              <a:buFont typeface="Arial" pitchFamily="34" charset="0"/>
              <a:buChar char="•"/>
            </a:pPr>
            <a:r>
              <a:rPr lang="en-US" baseline="0" dirty="0"/>
              <a:t>Address Extended Prophylaxis</a:t>
            </a:r>
          </a:p>
          <a:p>
            <a:pPr marL="628650" lvl="1" indent="-171450">
              <a:buFont typeface="Wingdings" pitchFamily="2" charset="2"/>
              <a:buChar char="Ø"/>
            </a:pPr>
            <a:r>
              <a:rPr lang="en-US" baseline="0" dirty="0"/>
              <a:t>Remind multidisciplinary team/surgeon/discharging physician to assess whether patient should be prescribed continued pharmacological prophylaxis post-discharge</a:t>
            </a:r>
          </a:p>
          <a:p>
            <a:pPr marL="628650" lvl="1" indent="-171450">
              <a:buFont typeface="Wingdings" pitchFamily="2" charset="2"/>
              <a:buChar char="Ø"/>
            </a:pPr>
            <a:r>
              <a:rPr lang="en-US" baseline="0" dirty="0"/>
              <a:t>This may be especially important to consider for patients with colorectal cancer</a:t>
            </a:r>
          </a:p>
          <a:p>
            <a:pPr marL="0" indent="0">
              <a:buFont typeface="Arial" pitchFamily="34" charset="0"/>
              <a:buNone/>
            </a:pPr>
            <a:endParaRPr lang="en-US" baseline="0" dirty="0"/>
          </a:p>
          <a:p>
            <a:r>
              <a:rPr lang="en-US" b="1" baseline="0" dirty="0"/>
              <a:t>Postop Nausea and Vomiting</a:t>
            </a:r>
            <a:r>
              <a:rPr lang="en-US" baseline="0" dirty="0"/>
              <a:t>: (see PONV Risk Assessment Nursing Tip Sheet and ERP Nursing Pocket Card)</a:t>
            </a:r>
          </a:p>
          <a:p>
            <a:pPr marL="171438" indent="-171438">
              <a:buFont typeface="Arial" pitchFamily="34" charset="0"/>
              <a:buChar char="•"/>
            </a:pPr>
            <a:r>
              <a:rPr lang="en-US" baseline="0" dirty="0"/>
              <a:t>Assessment</a:t>
            </a:r>
          </a:p>
          <a:p>
            <a:pPr marL="628650" lvl="1" indent="-171450">
              <a:buFont typeface="Wingdings" pitchFamily="2" charset="2"/>
              <a:buChar char="Ø"/>
            </a:pPr>
            <a:r>
              <a:rPr lang="en-US" baseline="0" dirty="0"/>
              <a:t>PONV score needs to be reassessed upon arrival to post-surgical unit</a:t>
            </a:r>
          </a:p>
          <a:p>
            <a:pPr marL="628650" lvl="1" indent="-171450">
              <a:buFont typeface="Wingdings" pitchFamily="2" charset="2"/>
              <a:buChar char="Ø"/>
            </a:pPr>
            <a:r>
              <a:rPr lang="en-US" baseline="0" dirty="0"/>
              <a:t>PONV should be reassessed at regular intervals through 48 hours past discharge from PACU (it may be helpful to perform these along with regular pain assessments)</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Know the PONV risk for </a:t>
            </a:r>
            <a:r>
              <a:rPr lang="en-US" i="1" baseline="0" dirty="0"/>
              <a:t>each</a:t>
            </a:r>
            <a:r>
              <a:rPr lang="en-US" baseline="0" dirty="0"/>
              <a:t> patient and be aware of the medications they have ordered/available</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Know if your patient is a “de novo” PONV patient - has a PONV Risk Score of moderate or high and/or received a rescue antiemetic in PACU, and is therefore at high risk for developing PONV that “begins again” on the post-surgical unit</a:t>
            </a:r>
          </a:p>
          <a:p>
            <a:pPr marL="171438" indent="-171438">
              <a:buFont typeface="Arial" pitchFamily="34" charset="0"/>
              <a:buChar char="•"/>
            </a:pPr>
            <a:r>
              <a:rPr lang="en-US" baseline="0" dirty="0"/>
              <a:t>Management</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Management of these symptoms is essential to ERP patients being able to meet post-surgical “targets”, as PONV can delay the patient from engaging in activities to promote recovery</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Continuously communicate score and uncontrolled nausea/vomiting to the multidisciplinary team and utilize multimodal interventions to prevent and manage accordingly</a:t>
            </a:r>
          </a:p>
          <a:p>
            <a:pPr marL="628650" lvl="1" indent="-171450">
              <a:buFont typeface="Wingdings" pitchFamily="2" charset="2"/>
              <a:buChar char="Ø"/>
            </a:pPr>
            <a:r>
              <a:rPr lang="en-US" baseline="0" dirty="0"/>
              <a:t>It is very important to communicate PONV assessments/interventions during shift change and unit transfers</a:t>
            </a:r>
          </a:p>
          <a:p>
            <a:pPr marL="171438" indent="-171438">
              <a:buFont typeface="Arial" pitchFamily="34" charset="0"/>
              <a:buChar char="•"/>
            </a:pPr>
            <a:r>
              <a:rPr lang="en-US" baseline="0" dirty="0"/>
              <a:t>Patient Engagement</a:t>
            </a:r>
          </a:p>
          <a:p>
            <a:pPr marL="628650" lvl="1" indent="-171450">
              <a:buFont typeface="Wingdings" pitchFamily="2" charset="2"/>
              <a:buChar char="Ø"/>
            </a:pPr>
            <a:r>
              <a:rPr lang="en-US" baseline="0" dirty="0"/>
              <a:t>Educate patients on PONV as it pertains to </a:t>
            </a:r>
            <a:r>
              <a:rPr lang="en-US" i="1" baseline="0" dirty="0"/>
              <a:t>their</a:t>
            </a:r>
            <a:r>
              <a:rPr lang="en-US" baseline="0" dirty="0"/>
              <a:t> particular assessed risk, including providing intervention strategies</a:t>
            </a:r>
          </a:p>
          <a:p>
            <a:pPr marL="628650" lvl="1" indent="-171450">
              <a:buFont typeface="Wingdings" pitchFamily="2" charset="2"/>
              <a:buChar char="Ø"/>
            </a:pPr>
            <a:r>
              <a:rPr lang="en-US" baseline="0" dirty="0"/>
              <a:t>Encourage patients to be involved in managing their PONV, including communicating associated needs (such as symptoms and medication schedule)</a:t>
            </a:r>
          </a:p>
          <a:p>
            <a:pPr marL="171438" indent="-171438">
              <a:buFont typeface="Arial" pitchFamily="34" charset="0"/>
              <a:buChar char="•"/>
            </a:pPr>
            <a:r>
              <a:rPr lang="en-US" baseline="0" dirty="0"/>
              <a:t>Complications associated with PONV</a:t>
            </a:r>
          </a:p>
          <a:p>
            <a:pPr marL="628650" lvl="1" indent="-171450">
              <a:buFont typeface="Wingdings" pitchFamily="2" charset="2"/>
              <a:buChar char="Ø"/>
            </a:pPr>
            <a:r>
              <a:rPr lang="en-US" baseline="0" dirty="0"/>
              <a:t>suture dehiscence</a:t>
            </a:r>
          </a:p>
          <a:p>
            <a:pPr marL="628650" lvl="1" indent="-171450">
              <a:buFont typeface="Wingdings" pitchFamily="2" charset="2"/>
              <a:buChar char="Ø"/>
            </a:pPr>
            <a:r>
              <a:rPr lang="en-US" baseline="0" dirty="0"/>
              <a:t>aspiration of gastric contents</a:t>
            </a:r>
          </a:p>
          <a:p>
            <a:pPr marL="628650" lvl="1" indent="-171450">
              <a:buFont typeface="Wingdings" pitchFamily="2" charset="2"/>
              <a:buChar char="Ø"/>
            </a:pPr>
            <a:r>
              <a:rPr lang="en-US" baseline="0" dirty="0"/>
              <a:t>esophageal rupture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14</a:t>
            </a:fld>
            <a:endParaRPr lang="en-US"/>
          </a:p>
        </p:txBody>
      </p:sp>
    </p:spTree>
    <p:extLst>
      <p:ext uri="{BB962C8B-B14F-4D97-AF65-F5344CB8AC3E}">
        <p14:creationId xmlns:p14="http://schemas.microsoft.com/office/powerpoint/2010/main" val="205482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Patient engagement and contingency planning (as necessary)</a:t>
            </a:r>
            <a:r>
              <a:rPr lang="en-US" b="1" baseline="0" dirty="0"/>
              <a:t> </a:t>
            </a:r>
            <a:r>
              <a:rPr lang="en-US" b="1" dirty="0"/>
              <a:t>are to be continued throughout</a:t>
            </a:r>
            <a:r>
              <a:rPr lang="en-US" b="1" baseline="0" dirty="0"/>
              <a:t> the post-surgical hospital stay, until discharge from the hospital.</a:t>
            </a:r>
          </a:p>
          <a:p>
            <a:endParaRPr lang="en-US" baseline="0" dirty="0"/>
          </a:p>
          <a:p>
            <a:r>
              <a:rPr lang="en-US" b="1" baseline="0" dirty="0"/>
              <a:t>Pain Control</a:t>
            </a:r>
            <a:r>
              <a:rPr lang="en-US" baseline="0" dirty="0"/>
              <a:t>:</a:t>
            </a:r>
          </a:p>
          <a:p>
            <a:pPr marL="171438" indent="-171438">
              <a:buFont typeface="Arial" pitchFamily="34" charset="0"/>
              <a:buChar char="•"/>
            </a:pPr>
            <a:r>
              <a:rPr lang="en-US" baseline="0" dirty="0"/>
              <a:t>Assessment/Management</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Early assessment (done at regular intervals) and intervention will be important to ERP progression, as poor pain control will inhibit patients from participating in other ERP activities</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Goal = good pain relief – but must also be such that the patient can participate in mobilization and early oral feeding</a:t>
            </a:r>
          </a:p>
          <a:p>
            <a:pPr marL="628650" lvl="1" indent="-171450">
              <a:buFont typeface="Wingdings" pitchFamily="2" charset="2"/>
              <a:buChar char="Ø"/>
            </a:pPr>
            <a:r>
              <a:rPr lang="en-US" baseline="0" dirty="0"/>
              <a:t>Postoperative ERP protocol may be dependent upon surgical approach (open vs. laparoscopic)</a:t>
            </a:r>
          </a:p>
          <a:p>
            <a:pPr marL="628650" lvl="1" indent="-171450">
              <a:buFont typeface="Wingdings" pitchFamily="2" charset="2"/>
              <a:buChar char="Ø"/>
            </a:pPr>
            <a:r>
              <a:rPr lang="en-US" baseline="0" dirty="0"/>
              <a:t>Use of opioids should be avoided when possible, and should be prescribed for break-through pain only as they can delay return of gut function and cause PONV</a:t>
            </a:r>
          </a:p>
          <a:p>
            <a:pPr marL="628650" lvl="1" indent="-171450" defTabSz="914334">
              <a:buFont typeface="Wingdings" pitchFamily="2" charset="2"/>
              <a:buChar char="Ø"/>
              <a:defRPr/>
            </a:pPr>
            <a:r>
              <a:rPr lang="en-US" baseline="0" dirty="0"/>
              <a:t>Multimodal treatment approach should be utilized, which includes NSAIDS and IV Acetaminophen</a:t>
            </a:r>
          </a:p>
          <a:p>
            <a:pPr marL="628650" lvl="1" indent="-171450" defTabSz="914334">
              <a:buFont typeface="Wingdings" pitchFamily="2" charset="2"/>
              <a:buChar char="Ø"/>
              <a:defRPr/>
            </a:pPr>
            <a:r>
              <a:rPr lang="en-US" baseline="0" dirty="0"/>
              <a:t>Communicate uncontrolled pain with multidisciplinary team</a:t>
            </a:r>
          </a:p>
          <a:p>
            <a:pPr marL="171450" lvl="0" indent="-171450" defTabSz="914334">
              <a:buFont typeface="Arial" pitchFamily="34" charset="0"/>
              <a:buChar char="•"/>
              <a:defRPr/>
            </a:pPr>
            <a:r>
              <a:rPr lang="en-US" baseline="0" dirty="0"/>
              <a:t>Education</a:t>
            </a:r>
          </a:p>
          <a:p>
            <a:pPr marL="628650" lvl="1" indent="-171450" defTabSz="914334">
              <a:buFont typeface="Wingdings" pitchFamily="2" charset="2"/>
              <a:buChar char="Ø"/>
              <a:defRPr/>
            </a:pPr>
            <a:r>
              <a:rPr lang="en-US" baseline="0" dirty="0"/>
              <a:t>Reinforce information/materials presented and provided during preoperative and perioperative phases</a:t>
            </a:r>
          </a:p>
          <a:p>
            <a:pPr marL="628650" lvl="1" indent="-171450" defTabSz="914334">
              <a:buFont typeface="Wingdings" pitchFamily="2" charset="2"/>
              <a:buChar char="Ø"/>
              <a:defRPr/>
            </a:pPr>
            <a:r>
              <a:rPr lang="en-US" baseline="0" dirty="0"/>
              <a:t>Reinforce postoperative pain goals and expectations</a:t>
            </a:r>
          </a:p>
          <a:p>
            <a:pPr marL="171438" indent="-171438" defTabSz="914334">
              <a:buFont typeface="Arial" pitchFamily="34" charset="0"/>
              <a:buChar char="•"/>
              <a:defRPr/>
            </a:pPr>
            <a:r>
              <a:rPr lang="en-US" baseline="0" dirty="0"/>
              <a:t>Patient Engagement</a:t>
            </a:r>
          </a:p>
          <a:p>
            <a:pPr marL="628650" lvl="1" indent="-171450" defTabSz="914334">
              <a:buFont typeface="Wingdings" pitchFamily="2" charset="2"/>
              <a:buChar char="Ø"/>
              <a:defRPr/>
            </a:pPr>
            <a:r>
              <a:rPr lang="en-US" baseline="0" dirty="0"/>
              <a:t>Encourage patients to become advocates of their pain control and communicate associated needs (such as medication schedule and symptoms)</a:t>
            </a:r>
          </a:p>
          <a:p>
            <a:pPr marL="628650" lvl="1" indent="-171450" defTabSz="914334">
              <a:buFont typeface="Wingdings" pitchFamily="2" charset="2"/>
              <a:buChar char="Ø"/>
              <a:defRPr/>
            </a:pPr>
            <a:r>
              <a:rPr lang="en-US" baseline="0" dirty="0"/>
              <a:t>Be sure to include the patient in discussions and decisions related to pain control</a:t>
            </a:r>
          </a:p>
          <a:p>
            <a:pPr marL="171438" indent="-171438" defTabSz="914334">
              <a:buFont typeface="Arial" pitchFamily="34" charset="0"/>
              <a:buChar char="•"/>
              <a:defRPr/>
            </a:pPr>
            <a:endParaRPr lang="en-US" baseline="0" dirty="0"/>
          </a:p>
          <a:p>
            <a:pPr defTabSz="914334">
              <a:defRPr/>
            </a:pPr>
            <a:r>
              <a:rPr lang="en-US" b="1" baseline="0" dirty="0"/>
              <a:t>Nutrition:</a:t>
            </a:r>
          </a:p>
          <a:p>
            <a:pPr marL="171438" indent="-171438" defTabSz="914334">
              <a:buFont typeface="Arial" pitchFamily="34" charset="0"/>
              <a:buChar char="•"/>
              <a:defRPr/>
            </a:pPr>
            <a:r>
              <a:rPr lang="en-US" baseline="0" dirty="0"/>
              <a:t>Day of Surgery</a:t>
            </a:r>
          </a:p>
          <a:p>
            <a:pPr marL="628650" lvl="1" indent="-171450" defTabSz="914334">
              <a:buFont typeface="Wingdings" pitchFamily="2" charset="2"/>
              <a:buChar char="Ø"/>
              <a:defRPr/>
            </a:pPr>
            <a:r>
              <a:rPr lang="en-US" baseline="0" dirty="0"/>
              <a:t>Start clear fluids as soon as possible following surgery (likely will have occurred in recovery/PACU)</a:t>
            </a:r>
          </a:p>
          <a:p>
            <a:pPr marL="628650" lvl="1" indent="-171450" defTabSz="914334">
              <a:buFont typeface="Wingdings" pitchFamily="2" charset="2"/>
              <a:buChar char="Ø"/>
              <a:defRPr/>
            </a:pPr>
            <a:r>
              <a:rPr lang="en-US" baseline="0" dirty="0"/>
              <a:t>Begin normal food a couple hours after clear fluids were started</a:t>
            </a:r>
          </a:p>
          <a:p>
            <a:pPr marL="628650" lvl="1" indent="-171450" defTabSz="914334">
              <a:buFont typeface="Wingdings" pitchFamily="2" charset="2"/>
              <a:buChar char="Ø"/>
              <a:defRPr/>
            </a:pPr>
            <a:r>
              <a:rPr lang="en-US" baseline="0" dirty="0"/>
              <a:t>Oral nutritional supplements should be provided</a:t>
            </a:r>
          </a:p>
          <a:p>
            <a:pPr marL="171450" lvl="0" indent="-171450" defTabSz="914334">
              <a:buFont typeface="Arial" pitchFamily="34" charset="0"/>
              <a:buChar char="•"/>
              <a:defRPr/>
            </a:pPr>
            <a:r>
              <a:rPr lang="en-US" baseline="0" dirty="0"/>
              <a:t>Postoperative day one and on (unless contraindicated based on patient condition(s): </a:t>
            </a:r>
          </a:p>
          <a:p>
            <a:pPr marL="628650" lvl="1" indent="-171450" defTabSz="914334">
              <a:buFont typeface="Wingdings" pitchFamily="2" charset="2"/>
              <a:buChar char="Ø"/>
              <a:defRPr/>
            </a:pPr>
            <a:r>
              <a:rPr lang="en-US" baseline="0" dirty="0"/>
              <a:t>Patient should be allowed to drink fluids as desired</a:t>
            </a:r>
          </a:p>
          <a:p>
            <a:pPr marL="628650" lvl="1" indent="-171450" defTabSz="914334">
              <a:buFont typeface="Wingdings" pitchFamily="2" charset="2"/>
              <a:buChar char="Ø"/>
              <a:defRPr/>
            </a:pPr>
            <a:r>
              <a:rPr lang="en-US" baseline="0" dirty="0"/>
              <a:t>Normal meals should be provided</a:t>
            </a:r>
          </a:p>
          <a:p>
            <a:pPr marL="628650" lvl="1" indent="-171450" defTabSz="914334">
              <a:buFont typeface="Wingdings" pitchFamily="2" charset="2"/>
              <a:buChar char="Ø"/>
              <a:defRPr/>
            </a:pPr>
            <a:r>
              <a:rPr lang="en-US" baseline="0" dirty="0"/>
              <a:t>Oral nutritional supplements should continue</a:t>
            </a:r>
          </a:p>
          <a:p>
            <a:pPr marL="171450" lvl="0" indent="-171450" defTabSz="914334">
              <a:buFont typeface="Arial" pitchFamily="34" charset="0"/>
              <a:buChar char="•"/>
              <a:defRPr/>
            </a:pPr>
            <a:r>
              <a:rPr lang="en-US" baseline="0" dirty="0"/>
              <a:t>Other Management Considerations</a:t>
            </a:r>
          </a:p>
          <a:p>
            <a:pPr marL="628650" lvl="1" indent="-171450" defTabSz="914334">
              <a:buFont typeface="Wingdings" pitchFamily="2" charset="2"/>
              <a:buChar char="Ø"/>
              <a:defRPr/>
            </a:pPr>
            <a:r>
              <a:rPr lang="en-US" baseline="0" dirty="0"/>
              <a:t>Early oral feeding will help to prevent postop ileus, but may cause postop nausea and vomiting, so it will be very important to assess for this frequently and intervene appropriately</a:t>
            </a:r>
          </a:p>
          <a:p>
            <a:pPr marL="628650" lvl="1" indent="-171450" defTabSz="914334">
              <a:buFont typeface="Wingdings" pitchFamily="2" charset="2"/>
              <a:buChar char="Ø"/>
              <a:defRPr/>
            </a:pPr>
            <a:r>
              <a:rPr lang="en-US" baseline="0" dirty="0"/>
              <a:t>Vomiting or ileus - If presents, stop intake for a couple of hours </a:t>
            </a:r>
            <a:r>
              <a:rPr lang="en-US" baseline="0" dirty="0">
                <a:sym typeface="Wingdings" pitchFamily="2" charset="2"/>
              </a:rPr>
              <a:t> </a:t>
            </a:r>
            <a:r>
              <a:rPr lang="en-US" baseline="0" dirty="0"/>
              <a:t>start again with fluids only </a:t>
            </a:r>
            <a:r>
              <a:rPr lang="en-US" baseline="0" dirty="0">
                <a:sym typeface="Wingdings" pitchFamily="2" charset="2"/>
              </a:rPr>
              <a:t> i</a:t>
            </a:r>
            <a:r>
              <a:rPr lang="en-US" baseline="0" dirty="0"/>
              <a:t>f fluids tolerated, continue food again</a:t>
            </a:r>
          </a:p>
          <a:p>
            <a:pPr marL="628650" lvl="1" indent="-171450" defTabSz="914334">
              <a:buFont typeface="Wingdings" pitchFamily="2" charset="2"/>
              <a:buChar char="Ø"/>
              <a:defRPr/>
            </a:pPr>
            <a:r>
              <a:rPr lang="en-US" baseline="0" dirty="0"/>
              <a:t>Patient’s not meeting their nutritional requirements by 72 hours after surgery should be assessed by a dietician</a:t>
            </a:r>
          </a:p>
          <a:p>
            <a:pPr marL="171450" lvl="0" indent="-171450" defTabSz="914334">
              <a:buFont typeface="Arial" pitchFamily="34" charset="0"/>
              <a:buChar char="•"/>
              <a:defRPr/>
            </a:pPr>
            <a:r>
              <a:rPr lang="en-US" baseline="0" dirty="0"/>
              <a:t>Patient Engagement</a:t>
            </a:r>
          </a:p>
          <a:p>
            <a:pPr marL="628650" lvl="1" indent="-171450" defTabSz="914334">
              <a:buFont typeface="Wingdings" pitchFamily="2" charset="2"/>
              <a:buChar char="Ø"/>
              <a:defRPr/>
            </a:pPr>
            <a:r>
              <a:rPr lang="en-US" baseline="0" dirty="0"/>
              <a:t>Make sure fluids/food are accessible to patient (order tray if necessary)</a:t>
            </a:r>
          </a:p>
          <a:p>
            <a:pPr marL="628650" lvl="1" indent="-171450" defTabSz="914334">
              <a:buFont typeface="Wingdings" pitchFamily="2" charset="2"/>
              <a:buChar char="Ø"/>
              <a:defRPr/>
            </a:pPr>
            <a:r>
              <a:rPr lang="en-US" baseline="0" dirty="0"/>
              <a:t>Encourage patient to make decisions regarding meals</a:t>
            </a:r>
          </a:p>
          <a:p>
            <a:pPr marL="171438" indent="-171438" defTabSz="914334">
              <a:buFont typeface="Arial" pitchFamily="34" charset="0"/>
              <a:buChar char="•"/>
              <a:defRPr/>
            </a:pPr>
            <a:r>
              <a:rPr lang="en-US" baseline="0" dirty="0"/>
              <a:t>Additional Assessment</a:t>
            </a:r>
          </a:p>
          <a:p>
            <a:pPr marL="628650" lvl="1" indent="-171450" defTabSz="914334">
              <a:buFont typeface="Wingdings" pitchFamily="2" charset="2"/>
              <a:buChar char="Ø"/>
              <a:defRPr/>
            </a:pPr>
            <a:r>
              <a:rPr lang="en-US" baseline="0" dirty="0"/>
              <a:t>Be sure to consider any special needs your patient(s) may have based on status or other ongoing issues (e.g. elderly, chronic diseases, alcohol problems, other known deficiencies</a:t>
            </a:r>
          </a:p>
          <a:p>
            <a:pPr marL="628650" lvl="1" indent="-171450" defTabSz="914334">
              <a:buFont typeface="Wingdings" pitchFamily="2" charset="2"/>
              <a:buChar char="Ø"/>
              <a:defRPr/>
            </a:pPr>
            <a:r>
              <a:rPr lang="en-US" baseline="0" dirty="0"/>
              <a:t>It is very important to be aware of the patient’s pre-surgical nutrition status and their preoperative compliance with carbohydrate loading and hydration (see Carbohydrate Loading and Optimizing Hydration Nursing Tip Sheet)</a:t>
            </a:r>
          </a:p>
          <a:p>
            <a:pPr marL="628650" lvl="1" indent="-171450" defTabSz="914334">
              <a:buFont typeface="Wingdings" pitchFamily="2" charset="2"/>
              <a:buChar char="Ø"/>
              <a:defRPr/>
            </a:pPr>
            <a:r>
              <a:rPr lang="en-US" baseline="0" dirty="0"/>
              <a:t>Document patient’s daily intake, and communicate to surgeon/physician and oncoming nurse at shift change</a:t>
            </a:r>
          </a:p>
          <a:p>
            <a:pPr marL="171438" indent="-171438" defTabSz="914334">
              <a:buFont typeface="Arial"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A8D2C895-9E1F-47E4-889F-54F126FD943C}" type="slidenum">
              <a:rPr lang="en-US" smtClean="0"/>
              <a:t>15</a:t>
            </a:fld>
            <a:endParaRPr lang="en-US"/>
          </a:p>
        </p:txBody>
      </p:sp>
    </p:spTree>
    <p:extLst>
      <p:ext uri="{BB962C8B-B14F-4D97-AF65-F5344CB8AC3E}">
        <p14:creationId xmlns:p14="http://schemas.microsoft.com/office/powerpoint/2010/main" val="205482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Patient engagement and contingency planning (as necessary)</a:t>
            </a:r>
            <a:r>
              <a:rPr lang="en-US" b="1" baseline="0" dirty="0"/>
              <a:t> </a:t>
            </a:r>
            <a:r>
              <a:rPr lang="en-US" b="1" dirty="0"/>
              <a:t>are to be continued throughout</a:t>
            </a:r>
            <a:r>
              <a:rPr lang="en-US" b="1" baseline="0" dirty="0"/>
              <a:t> the post-surgical hospital stay, until discharge from the hospital.</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Early Mobilization: (**This is a key element in preventing postoperative ileus)</a:t>
            </a:r>
          </a:p>
          <a:p>
            <a:pPr marL="171438" indent="-171438">
              <a:buFont typeface="Arial" pitchFamily="34" charset="0"/>
              <a:buChar char="•"/>
            </a:pPr>
            <a:r>
              <a:rPr lang="en-US" baseline="0" dirty="0"/>
              <a:t>Day of surgery</a:t>
            </a:r>
          </a:p>
          <a:p>
            <a:pPr marL="628650" lvl="1" indent="-171450">
              <a:buFont typeface="Wingdings" pitchFamily="2" charset="2"/>
              <a:buChar char="Ø"/>
            </a:pPr>
            <a:r>
              <a:rPr lang="en-US" baseline="0" dirty="0"/>
              <a:t>Patient should be out of bed for 2 hours – helped with sitting up in a chair </a:t>
            </a:r>
          </a:p>
          <a:p>
            <a:pPr marL="628650" lvl="1" indent="-171450">
              <a:buFont typeface="Wingdings" pitchFamily="2" charset="2"/>
              <a:buChar char="Ø"/>
            </a:pPr>
            <a:r>
              <a:rPr lang="en-US" baseline="0" dirty="0"/>
              <a:t>If unable to get up to chair, should be assisted with gentle mobility</a:t>
            </a:r>
          </a:p>
          <a:p>
            <a:pPr marL="171450" lvl="0" indent="-171450">
              <a:buFont typeface="Arial" pitchFamily="34" charset="0"/>
              <a:buChar char="•"/>
            </a:pPr>
            <a:r>
              <a:rPr lang="en-US" baseline="0" dirty="0"/>
              <a:t>Postoperative Day 1 through Discharge</a:t>
            </a:r>
          </a:p>
          <a:p>
            <a:pPr marL="628650" lvl="1" indent="-171450">
              <a:buFont typeface="Wingdings" pitchFamily="2" charset="2"/>
              <a:buChar char="Ø"/>
            </a:pPr>
            <a:r>
              <a:rPr lang="en-US" baseline="0" dirty="0"/>
              <a:t>Patient should be out of bed 6 hours/day (total time out of bed)</a:t>
            </a:r>
          </a:p>
          <a:p>
            <a:pPr marL="628650" lvl="1" indent="-171450">
              <a:buFont typeface="Wingdings" pitchFamily="2" charset="2"/>
              <a:buChar char="Ø"/>
            </a:pPr>
            <a:r>
              <a:rPr lang="en-US" baseline="0" dirty="0"/>
              <a:t>This may include sitting in chair and ambulating (when patient able)</a:t>
            </a:r>
          </a:p>
          <a:p>
            <a:pPr marL="628650" lvl="1" indent="-171450">
              <a:buFont typeface="Wingdings" pitchFamily="2" charset="2"/>
              <a:buChar char="Ø"/>
            </a:pPr>
            <a:r>
              <a:rPr lang="en-US" baseline="0" dirty="0"/>
              <a:t>Reinforce preoperative plan/materials and encourage activity progression (as applicable)</a:t>
            </a:r>
          </a:p>
          <a:p>
            <a:pPr marL="171438" indent="-171438">
              <a:buFont typeface="Arial" pitchFamily="34" charset="0"/>
              <a:buChar char="•"/>
            </a:pPr>
            <a:r>
              <a:rPr lang="en-US" baseline="0" dirty="0"/>
              <a:t>Management</a:t>
            </a:r>
          </a:p>
          <a:p>
            <a:pPr marL="628650" lvl="1" indent="-171450">
              <a:buFont typeface="Wingdings" pitchFamily="2" charset="2"/>
              <a:buChar char="Ø"/>
            </a:pPr>
            <a:r>
              <a:rPr lang="en-US" baseline="0" dirty="0"/>
              <a:t>Assess for potential barriers including inadequate pain control and IV fluids/tubes/drains/catheters in place</a:t>
            </a:r>
          </a:p>
          <a:p>
            <a:pPr marL="628650" lvl="1" indent="-171450">
              <a:buFont typeface="Wingdings" pitchFamily="2" charset="2"/>
              <a:buChar char="Ø"/>
            </a:pPr>
            <a:r>
              <a:rPr lang="en-US" baseline="0" dirty="0"/>
              <a:t>Create and maintain a patient environment that allows and encourages mobilization</a:t>
            </a:r>
          </a:p>
          <a:p>
            <a:pPr marL="628650" lvl="1" indent="-171450">
              <a:buFont typeface="Wingdings" pitchFamily="2" charset="2"/>
              <a:buChar char="Ø"/>
            </a:pPr>
            <a:r>
              <a:rPr lang="en-US" baseline="0" dirty="0"/>
              <a:t>Manage comorbidities to allow patient to participate in early mobilization</a:t>
            </a:r>
          </a:p>
          <a:p>
            <a:pPr marL="628650" lvl="1" indent="-171450">
              <a:buFont typeface="Wingdings" pitchFamily="2" charset="2"/>
              <a:buChar char="Ø"/>
            </a:pPr>
            <a:r>
              <a:rPr lang="en-US" baseline="0" dirty="0"/>
              <a:t>Incentive </a:t>
            </a:r>
            <a:r>
              <a:rPr lang="en-US" baseline="0" dirty="0" err="1"/>
              <a:t>spirometry</a:t>
            </a:r>
            <a:r>
              <a:rPr lang="en-US" baseline="0" dirty="0"/>
              <a:t> will be especially important to patients unable to mobilize early (as immobilization can cause pulmonary atelectasis and worsened pulmonary functioning)</a:t>
            </a:r>
          </a:p>
          <a:p>
            <a:pPr marL="171438" indent="-171438">
              <a:buFont typeface="Arial" pitchFamily="34" charset="0"/>
              <a:buChar char="•"/>
            </a:pPr>
            <a:r>
              <a:rPr lang="en-US" baseline="0" dirty="0"/>
              <a:t>Complications of Immobilization</a:t>
            </a:r>
          </a:p>
          <a:p>
            <a:pPr marL="628650" lvl="1" indent="-171450">
              <a:buFont typeface="Wingdings" pitchFamily="2" charset="2"/>
              <a:buChar char="Ø"/>
            </a:pPr>
            <a:r>
              <a:rPr lang="en-US" baseline="0" dirty="0"/>
              <a:t>VTE </a:t>
            </a:r>
          </a:p>
          <a:p>
            <a:pPr marL="628650" lvl="1" indent="-171450">
              <a:buFont typeface="Wingdings" pitchFamily="2" charset="2"/>
              <a:buChar char="Ø"/>
            </a:pPr>
            <a:r>
              <a:rPr lang="en-US" baseline="0" dirty="0"/>
              <a:t>Loss of muscle strength</a:t>
            </a:r>
          </a:p>
          <a:p>
            <a:pPr marL="171438" indent="-171438">
              <a:buFont typeface="Arial" pitchFamily="34" charset="0"/>
              <a:buChar char="•"/>
            </a:pPr>
            <a:endParaRPr lang="en-US" baseline="0" dirty="0"/>
          </a:p>
          <a:p>
            <a:r>
              <a:rPr lang="en-US" b="1" baseline="0" dirty="0"/>
              <a:t>Urinary Catheter:</a:t>
            </a:r>
          </a:p>
          <a:p>
            <a:pPr marL="171450" indent="-171450">
              <a:buFont typeface="Arial" pitchFamily="34" charset="0"/>
              <a:buChar char="•"/>
            </a:pPr>
            <a:r>
              <a:rPr lang="en-US" b="0" baseline="0" dirty="0"/>
              <a:t>Management</a:t>
            </a:r>
          </a:p>
          <a:p>
            <a:pPr marL="628650" lvl="1" indent="-171450">
              <a:buFont typeface="Wingdings" pitchFamily="2" charset="2"/>
              <a:buChar char="Ø"/>
            </a:pPr>
            <a:r>
              <a:rPr lang="en-US" baseline="0" dirty="0"/>
              <a:t>If patient is unable to have removed on postoperative day 1 or 2, continue to assess and advocate for removal when no longer a contraindication</a:t>
            </a:r>
          </a:p>
          <a:p>
            <a:pPr marL="628650" lvl="1" indent="-171450">
              <a:buFont typeface="Wingdings" pitchFamily="2" charset="2"/>
              <a:buChar char="Ø"/>
            </a:pPr>
            <a:r>
              <a:rPr lang="en-US" baseline="0" dirty="0"/>
              <a:t>Ensure extended use of catheter does not impede meeting other postoperative targets (such as mobility)</a:t>
            </a:r>
          </a:p>
          <a:p>
            <a:pPr marL="171450" lvl="0" indent="-171450">
              <a:buFont typeface="Arial" pitchFamily="34" charset="0"/>
              <a:buChar char="•"/>
            </a:pPr>
            <a:r>
              <a:rPr lang="en-US" baseline="0" dirty="0"/>
              <a:t>Patient Engagement</a:t>
            </a:r>
          </a:p>
          <a:p>
            <a:pPr marL="628650" lvl="1" indent="-171450">
              <a:buFont typeface="Wingdings" pitchFamily="2" charset="2"/>
              <a:buChar char="Ø"/>
            </a:pPr>
            <a:r>
              <a:rPr lang="en-US" baseline="0" dirty="0"/>
              <a:t>Keep patient actively involved in meeting postoperative targets despite unexpected extended catheter use</a:t>
            </a:r>
          </a:p>
          <a:p>
            <a:pPr marL="628650" lvl="1" indent="-171450">
              <a:buFont typeface="Wingdings" pitchFamily="2" charset="2"/>
              <a:buChar char="Ø"/>
            </a:pPr>
            <a:r>
              <a:rPr lang="en-US" baseline="0" dirty="0"/>
              <a:t>Help patient to set new goals/targets where appropriate</a:t>
            </a:r>
          </a:p>
          <a:p>
            <a:endParaRPr lang="en-US" baseline="0" dirty="0"/>
          </a:p>
          <a:p>
            <a:pPr marL="171438" indent="-17143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16</a:t>
            </a:fld>
            <a:endParaRPr lang="en-US"/>
          </a:p>
        </p:txBody>
      </p:sp>
    </p:spTree>
    <p:extLst>
      <p:ext uri="{BB962C8B-B14F-4D97-AF65-F5344CB8AC3E}">
        <p14:creationId xmlns:p14="http://schemas.microsoft.com/office/powerpoint/2010/main" val="205482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Patient engagement and contingency planning (as necessary)</a:t>
            </a:r>
            <a:r>
              <a:rPr lang="en-US" b="1" baseline="0" dirty="0"/>
              <a:t> </a:t>
            </a:r>
            <a:r>
              <a:rPr lang="en-US" b="1" dirty="0"/>
              <a:t>are to be continued throughout</a:t>
            </a:r>
            <a:r>
              <a:rPr lang="en-US" b="1" baseline="0" dirty="0"/>
              <a:t> the post-surgical hospital stay, until discharge from the hospital.</a:t>
            </a:r>
          </a:p>
          <a:p>
            <a:endParaRPr lang="en-US" baseline="0" dirty="0"/>
          </a:p>
          <a:p>
            <a:r>
              <a:rPr lang="en-US" b="1" baseline="0" dirty="0"/>
              <a:t>Fluid Management: </a:t>
            </a:r>
          </a:p>
          <a:p>
            <a:pPr marL="171438" indent="-171438">
              <a:buFont typeface="Arial" pitchFamily="34" charset="0"/>
              <a:buChar char="•"/>
            </a:pPr>
            <a:r>
              <a:rPr lang="en-US" baseline="0" dirty="0"/>
              <a:t>Unless contraindicated, encourage patients to drink as much as they want (at least 1000 mL/day)</a:t>
            </a:r>
          </a:p>
          <a:p>
            <a:pPr marL="171438" indent="-171438">
              <a:buFont typeface="Arial" pitchFamily="34" charset="0"/>
              <a:buChar char="•"/>
            </a:pPr>
            <a:r>
              <a:rPr lang="en-US" baseline="0" dirty="0"/>
              <a:t>Discontinue IV fluids as soon as possible – with the goal being postoperative day 1</a:t>
            </a:r>
          </a:p>
          <a:p>
            <a:pPr marL="171438" indent="-171438">
              <a:buFont typeface="Arial" pitchFamily="34" charset="0"/>
              <a:buChar char="•"/>
            </a:pPr>
            <a:r>
              <a:rPr lang="en-US" baseline="0" dirty="0"/>
              <a:t>Document intake and communicate to oncoming nurse at shift change to ultimately achieve complete record of patient’s daily intake</a:t>
            </a:r>
          </a:p>
          <a:p>
            <a:pPr marL="171438" indent="-171438">
              <a:buFont typeface="Arial" pitchFamily="34" charset="0"/>
              <a:buChar char="•"/>
            </a:pPr>
            <a:r>
              <a:rPr lang="en-US" baseline="0" dirty="0"/>
              <a:t>Communicate fluid intake as appropriate to multidisciplinary team</a:t>
            </a:r>
          </a:p>
          <a:p>
            <a:endParaRPr lang="en-US" baseline="0" dirty="0"/>
          </a:p>
          <a:p>
            <a:r>
              <a:rPr lang="en-US" b="1" baseline="0" dirty="0"/>
              <a:t>Tubes and Drains: </a:t>
            </a:r>
          </a:p>
          <a:p>
            <a:pPr marL="171438" indent="-171438">
              <a:buFont typeface="Arial" pitchFamily="34" charset="0"/>
              <a:buChar char="•"/>
            </a:pPr>
            <a:r>
              <a:rPr lang="en-US" baseline="0" dirty="0"/>
              <a:t>Management</a:t>
            </a:r>
          </a:p>
          <a:p>
            <a:pPr marL="628650" lvl="1" indent="-171450">
              <a:buFont typeface="Wingdings" pitchFamily="2" charset="2"/>
              <a:buChar char="Ø"/>
            </a:pPr>
            <a:r>
              <a:rPr lang="en-US" baseline="0" dirty="0"/>
              <a:t>Tubes and drains should be avoided if possible</a:t>
            </a:r>
          </a:p>
          <a:p>
            <a:pPr marL="628650" lvl="1" indent="-171450">
              <a:buFont typeface="Wingdings" pitchFamily="2" charset="2"/>
              <a:buChar char="Ø"/>
            </a:pPr>
            <a:r>
              <a:rPr lang="en-US" baseline="0" dirty="0"/>
              <a:t>If in place upon arrival to post-surgical unit, nursing should continually assess for the ability to remove tubes and /or drains as they:</a:t>
            </a:r>
          </a:p>
          <a:p>
            <a:pPr marL="1085850" lvl="2" indent="-171450">
              <a:buFont typeface="Courier New" pitchFamily="49" charset="0"/>
              <a:buChar char="o"/>
            </a:pPr>
            <a:r>
              <a:rPr lang="en-US" baseline="0" dirty="0"/>
              <a:t>can cause discomfort to the patient</a:t>
            </a:r>
          </a:p>
          <a:p>
            <a:pPr marL="1085850" lvl="2" indent="-171450">
              <a:buFont typeface="Courier New" pitchFamily="49" charset="0"/>
              <a:buChar char="o"/>
            </a:pPr>
            <a:r>
              <a:rPr lang="en-US" baseline="0" dirty="0"/>
              <a:t>may inhibit mobilization</a:t>
            </a:r>
          </a:p>
          <a:p>
            <a:pPr marL="1085850" lvl="2" indent="-171450">
              <a:buFont typeface="Courier New" pitchFamily="49" charset="0"/>
              <a:buChar char="o"/>
            </a:pPr>
            <a:r>
              <a:rPr lang="en-US" baseline="0" dirty="0"/>
              <a:t>may contribute to pulmonary complications</a:t>
            </a:r>
          </a:p>
          <a:p>
            <a:pPr marL="1085850" lvl="2" indent="-171450">
              <a:buFont typeface="Courier New" pitchFamily="49" charset="0"/>
              <a:buChar char="o"/>
            </a:pPr>
            <a:r>
              <a:rPr lang="en-US" baseline="0" dirty="0"/>
              <a:t>may delay return of gut function</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For patients requiring nasogastric tubes and/or wound drains, ensure these are not a barrier to mobilization and reinforce the importance of early mobilization with patient; work with patient to develop a “mobilization plan” that accommodates the tube/drain and is feasible/comfortable for the patient</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A nasogastric tube may be inserted (for emptying) in the event of gastric retention, but should be removed immediately after “emptying” completed</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dirty="0"/>
              <a:t>Avoidance/early removal of tubes/drains will help prevent postop ileus. If a patient has an ileus, a nasogastric tube may be left in for a longer duration, but should be removed as soon as possible.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17</a:t>
            </a:fld>
            <a:endParaRPr lang="en-US"/>
          </a:p>
        </p:txBody>
      </p:sp>
    </p:spTree>
    <p:extLst>
      <p:ext uri="{BB962C8B-B14F-4D97-AF65-F5344CB8AC3E}">
        <p14:creationId xmlns:p14="http://schemas.microsoft.com/office/powerpoint/2010/main" val="205482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Patient engagement and contingency planning (as necessary)</a:t>
            </a:r>
            <a:r>
              <a:rPr lang="en-US" b="1" baseline="0" dirty="0"/>
              <a:t> </a:t>
            </a:r>
            <a:r>
              <a:rPr lang="en-US" b="1" dirty="0"/>
              <a:t>are to be continued throughout</a:t>
            </a:r>
            <a:r>
              <a:rPr lang="en-US" b="1" baseline="0" dirty="0"/>
              <a:t> the post-surgical hospital stay, until discharge from the hospital.</a:t>
            </a:r>
          </a:p>
          <a:p>
            <a:endParaRPr lang="en-US" baseline="0" dirty="0"/>
          </a:p>
          <a:p>
            <a:r>
              <a:rPr lang="en-US" b="1" baseline="0" dirty="0"/>
              <a:t>Glucose control:</a:t>
            </a:r>
            <a:r>
              <a:rPr lang="en-US" baseline="0" dirty="0"/>
              <a:t> </a:t>
            </a:r>
          </a:p>
          <a:p>
            <a:pPr marL="171438" indent="-171438">
              <a:buFont typeface="Arial" pitchFamily="34" charset="0"/>
              <a:buChar char="•"/>
            </a:pPr>
            <a:r>
              <a:rPr lang="en-US" baseline="0" dirty="0"/>
              <a:t>Manage according to specific glucose protocols</a:t>
            </a:r>
          </a:p>
          <a:p>
            <a:pPr marL="171438" indent="-171438">
              <a:buFont typeface="Arial" pitchFamily="34" charset="0"/>
              <a:buChar char="•"/>
            </a:pPr>
            <a:r>
              <a:rPr lang="en-US" baseline="0" dirty="0"/>
              <a:t>Cautiously use insulin, to avoid hypoglycemia</a:t>
            </a:r>
          </a:p>
          <a:p>
            <a:pPr marL="171438" indent="-171438">
              <a:buFont typeface="Arial" pitchFamily="34" charset="0"/>
              <a:buChar char="•"/>
            </a:pPr>
            <a:r>
              <a:rPr lang="en-US" baseline="0" dirty="0"/>
              <a:t>Educate patients regarding insulin use while in the hospital</a:t>
            </a:r>
          </a:p>
          <a:p>
            <a:pPr marL="171438" indent="-171438">
              <a:buFont typeface="Arial" pitchFamily="34" charset="0"/>
              <a:buChar char="•"/>
            </a:pPr>
            <a:r>
              <a:rPr lang="en-US" baseline="0" dirty="0"/>
              <a:t>Communicate patient’s response to insulin protocol / scale (if applicable)</a:t>
            </a:r>
          </a:p>
          <a:p>
            <a:pPr marL="171438" indent="-171438">
              <a:buFont typeface="Arial" pitchFamily="34" charset="0"/>
              <a:buChar char="•"/>
            </a:pPr>
            <a:endParaRPr lang="en-US" baseline="0" dirty="0"/>
          </a:p>
          <a:p>
            <a:r>
              <a:rPr lang="en-US" b="1" baseline="0" dirty="0" err="1"/>
              <a:t>Alvimopan</a:t>
            </a:r>
            <a:r>
              <a:rPr lang="en-US" b="1" baseline="0" dirty="0"/>
              <a:t>:</a:t>
            </a:r>
          </a:p>
          <a:p>
            <a:pPr marL="171438" indent="-171438">
              <a:buFont typeface="Arial" pitchFamily="34" charset="0"/>
              <a:buChar char="•"/>
            </a:pPr>
            <a:r>
              <a:rPr lang="en-US" baseline="0" dirty="0"/>
              <a:t>Assess whether ordered and administered preoperatively</a:t>
            </a:r>
          </a:p>
          <a:p>
            <a:pPr marL="171438" indent="-171438">
              <a:buFont typeface="Arial" pitchFamily="34" charset="0"/>
              <a:buChar char="•"/>
            </a:pPr>
            <a:r>
              <a:rPr lang="en-US" baseline="0" dirty="0"/>
              <a:t>Ensure ordered postoperatively, scheduled on MAR and administered accordingly</a:t>
            </a:r>
          </a:p>
          <a:p>
            <a:pPr marL="171438" indent="-171438">
              <a:buFont typeface="Arial" pitchFamily="34" charset="0"/>
              <a:buChar char="•"/>
            </a:pPr>
            <a:r>
              <a:rPr lang="en-US" baseline="0" dirty="0"/>
              <a:t>Monitor for return of gut function</a:t>
            </a:r>
          </a:p>
          <a:p>
            <a:pPr marL="628650" lvl="1" indent="-171450">
              <a:buFont typeface="Wingdings" pitchFamily="2" charset="2"/>
              <a:buChar char="Ø"/>
            </a:pPr>
            <a:r>
              <a:rPr lang="en-US" baseline="0" dirty="0"/>
              <a:t>document findings as appropriate</a:t>
            </a:r>
          </a:p>
          <a:p>
            <a:pPr marL="628650" lvl="1" indent="-171450">
              <a:buFont typeface="Wingdings" pitchFamily="2" charset="2"/>
              <a:buChar char="Ø"/>
            </a:pPr>
            <a:r>
              <a:rPr lang="en-US" baseline="0" dirty="0"/>
              <a:t>Communicate status to multidisciplinary team (as appropriate)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18</a:t>
            </a:fld>
            <a:endParaRPr lang="en-US" dirty="0"/>
          </a:p>
        </p:txBody>
      </p:sp>
    </p:spTree>
    <p:extLst>
      <p:ext uri="{BB962C8B-B14F-4D97-AF65-F5344CB8AC3E}">
        <p14:creationId xmlns:p14="http://schemas.microsoft.com/office/powerpoint/2010/main" val="205482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a:t>
            </a:r>
            <a:r>
              <a:rPr lang="en-US" baseline="0" dirty="0"/>
              <a:t> that the ERP patient has been preparing for </a:t>
            </a:r>
            <a:r>
              <a:rPr lang="en-US" i="1" baseline="0" dirty="0"/>
              <a:t>every</a:t>
            </a:r>
            <a:r>
              <a:rPr lang="en-US" baseline="0" dirty="0"/>
              <a:t> phase of the program as soon as they made the decision to have surgery. They will have followed protocols to get them in the most optimal pre-surgical condition, learned what to expect from their hospitalization and planned “targets” for their recovery. Deviation from this </a:t>
            </a:r>
            <a:r>
              <a:rPr lang="en-US" i="1" baseline="0" dirty="0"/>
              <a:t>planned</a:t>
            </a:r>
            <a:r>
              <a:rPr lang="en-US" baseline="0" dirty="0"/>
              <a:t> out course has the potential to make the patient feel discouraged, scared and/or anxious. It is crucial that the nurse be able to quickly recognize any deviation and immediately begin </a:t>
            </a:r>
            <a:r>
              <a:rPr lang="en-US" i="1" baseline="0" dirty="0"/>
              <a:t>contingency planning </a:t>
            </a:r>
            <a:r>
              <a:rPr lang="en-US" baseline="0" dirty="0"/>
              <a:t>to get the patient “back on the ERP course”. </a:t>
            </a:r>
          </a:p>
          <a:p>
            <a:endParaRPr lang="en-US" baseline="0" dirty="0"/>
          </a:p>
          <a:p>
            <a:r>
              <a:rPr lang="en-US" baseline="0" dirty="0"/>
              <a:t>In doing so, it will be necessary to educate and involve the patient in developing an alternate plan, provide reassurance, and reinforce the </a:t>
            </a:r>
            <a:r>
              <a:rPr lang="en-US" i="1" baseline="0" dirty="0"/>
              <a:t>redirected</a:t>
            </a:r>
            <a:r>
              <a:rPr lang="en-US" baseline="0" dirty="0"/>
              <a:t> focus. In addition, any changes should be communicated to the surgeon/physician, oncoming nurse for the next shift, and any other necessary members of the multidisciplinary team.</a:t>
            </a:r>
            <a:endParaRPr lang="en-US" dirty="0"/>
          </a:p>
          <a:p>
            <a:endParaRPr lang="en-US" dirty="0"/>
          </a:p>
          <a:p>
            <a:r>
              <a:rPr lang="en-US" dirty="0"/>
              <a:t>In training post-surgical staff for implementation of ERP, it</a:t>
            </a:r>
            <a:r>
              <a:rPr lang="en-US" baseline="0" dirty="0"/>
              <a:t> may be helpful to have open discussion about different “potential scenarios” of patients deviating from the routine ERP course. This will increase staff awareness and create prepared strategies they can share/offer when planning alternate courses with patients. Some scenario suggestions include:</a:t>
            </a:r>
          </a:p>
          <a:p>
            <a:pPr marL="171438" indent="-171438">
              <a:buFont typeface="Arial" pitchFamily="34" charset="0"/>
              <a:buChar char="•"/>
            </a:pPr>
            <a:r>
              <a:rPr lang="en-US" dirty="0"/>
              <a:t>Delayed oral</a:t>
            </a:r>
            <a:r>
              <a:rPr lang="en-US" baseline="0" dirty="0"/>
              <a:t> feeding</a:t>
            </a:r>
            <a:endParaRPr lang="en-US" dirty="0"/>
          </a:p>
          <a:p>
            <a:pPr marL="171438" indent="-171438">
              <a:buFont typeface="Arial" pitchFamily="34" charset="0"/>
              <a:buChar char="•"/>
            </a:pPr>
            <a:r>
              <a:rPr lang="en-US" dirty="0"/>
              <a:t>Delayed</a:t>
            </a:r>
            <a:r>
              <a:rPr lang="en-US" baseline="0" dirty="0"/>
              <a:t> mobilization</a:t>
            </a:r>
          </a:p>
          <a:p>
            <a:pPr marL="171438" indent="-171438">
              <a:buFont typeface="Arial" pitchFamily="34" charset="0"/>
              <a:buChar char="•"/>
            </a:pPr>
            <a:r>
              <a:rPr lang="en-US" baseline="0" dirty="0"/>
              <a:t>Presence of drains</a:t>
            </a:r>
            <a:endParaRPr lang="en-US" dirty="0"/>
          </a:p>
          <a:p>
            <a:pPr marL="171438" indent="-171438">
              <a:buFont typeface="Arial" pitchFamily="34" charset="0"/>
              <a:buChar char="•"/>
            </a:pPr>
            <a:r>
              <a:rPr lang="en-US" dirty="0"/>
              <a:t>Development of postop</a:t>
            </a:r>
            <a:r>
              <a:rPr lang="en-US" baseline="0" dirty="0"/>
              <a:t> ileus</a:t>
            </a:r>
            <a:endParaRPr lang="en-US" dirty="0"/>
          </a:p>
          <a:p>
            <a:pPr marL="171438" indent="-171438">
              <a:buFont typeface="Arial" pitchFamily="34" charset="0"/>
              <a:buChar char="•"/>
            </a:pPr>
            <a:r>
              <a:rPr lang="en-US" dirty="0"/>
              <a:t>Delayed</a:t>
            </a:r>
            <a:r>
              <a:rPr lang="en-US" baseline="0" dirty="0"/>
              <a:t> discharge (complication or patient not meeting discharge readiness requirement)</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19</a:t>
            </a:fld>
            <a:endParaRPr lang="en-US" dirty="0"/>
          </a:p>
        </p:txBody>
      </p:sp>
    </p:spTree>
    <p:extLst>
      <p:ext uri="{BB962C8B-B14F-4D97-AF65-F5344CB8AC3E}">
        <p14:creationId xmlns:p14="http://schemas.microsoft.com/office/powerpoint/2010/main" val="368077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a:t>
            </a:r>
            <a:r>
              <a:rPr lang="en-US" b="1" baseline="0" dirty="0"/>
              <a:t> sure to insert your hospital’s name where appropriate within slide.**</a:t>
            </a:r>
          </a:p>
          <a:p>
            <a:endParaRPr lang="en-US" b="1" baseline="0" dirty="0"/>
          </a:p>
          <a:p>
            <a:r>
              <a:rPr lang="en-US" b="0" baseline="0" dirty="0"/>
              <a:t>Who will benefit from this educational module:</a:t>
            </a:r>
          </a:p>
          <a:p>
            <a:endParaRPr lang="en-US" b="0" baseline="0" dirty="0"/>
          </a:p>
          <a:p>
            <a:pPr marL="628650" lvl="1" indent="-171450">
              <a:buFont typeface="Wingdings" pitchFamily="2" charset="2"/>
              <a:buChar char="q"/>
            </a:pPr>
            <a:r>
              <a:rPr lang="en-US" b="0" baseline="0" dirty="0"/>
              <a:t>Post-Surgical Nursing Staff</a:t>
            </a:r>
          </a:p>
          <a:p>
            <a:pPr marL="628650" lvl="1" indent="-171450">
              <a:buFont typeface="Wingdings" pitchFamily="2" charset="2"/>
              <a:buChar char="q"/>
            </a:pPr>
            <a:r>
              <a:rPr lang="en-US" b="0" baseline="0" dirty="0"/>
              <a:t>Post-Surgical Nursing Managers</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b="0" baseline="0" dirty="0"/>
              <a:t>Post-Surgical Floor Nursing Educator</a:t>
            </a:r>
          </a:p>
          <a:p>
            <a:pPr marL="628650" lvl="1" indent="-171450">
              <a:buFont typeface="Wingdings" pitchFamily="2" charset="2"/>
              <a:buChar char="q"/>
            </a:pPr>
            <a:r>
              <a:rPr lang="en-US" b="0" baseline="0" dirty="0"/>
              <a:t>Chief Nursing Officer</a:t>
            </a:r>
          </a:p>
          <a:p>
            <a:pPr marL="628650" lvl="1" indent="-171450">
              <a:buFont typeface="Wingdings" pitchFamily="2" charset="2"/>
              <a:buChar char="q"/>
            </a:pPr>
            <a:r>
              <a:rPr lang="en-US" b="0" baseline="0" dirty="0"/>
              <a:t>Post-Surgical Patient Care Staff</a:t>
            </a:r>
          </a:p>
          <a:p>
            <a:pPr marL="628650" lvl="1" indent="-171450">
              <a:buFont typeface="Wingdings" pitchFamily="2" charset="2"/>
              <a:buChar char="q"/>
            </a:pPr>
            <a:r>
              <a:rPr lang="en-US" b="0" baseline="0" dirty="0"/>
              <a:t>Quality Improvement Director</a:t>
            </a:r>
          </a:p>
          <a:p>
            <a:pPr marL="628650" lvl="1" indent="-171450">
              <a:buFont typeface="Wingdings" pitchFamily="2" charset="2"/>
              <a:buChar char="q"/>
            </a:pPr>
            <a:r>
              <a:rPr lang="en-US" b="0" baseline="0" dirty="0"/>
              <a:t>Quality Improvement Nursing Staff</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b="0" baseline="0" dirty="0"/>
              <a:t>Surgical Nursing Educator</a:t>
            </a:r>
          </a:p>
          <a:p>
            <a:pPr marL="628650" lvl="1" indent="-171450">
              <a:buFont typeface="Wingdings" pitchFamily="2" charset="2"/>
              <a:buChar char="q"/>
            </a:pPr>
            <a:r>
              <a:rPr lang="en-US" b="0" baseline="0" dirty="0"/>
              <a:t>Surgical Preoperative Nursing Staff</a:t>
            </a:r>
          </a:p>
          <a:p>
            <a:pPr marL="628650" lvl="1" indent="-171450">
              <a:buFont typeface="Wingdings" pitchFamily="2" charset="2"/>
              <a:buChar char="q"/>
            </a:pPr>
            <a:r>
              <a:rPr lang="en-US" b="0" baseline="0" dirty="0"/>
              <a:t>Surgical Intraoperative Nursing Staff</a:t>
            </a:r>
          </a:p>
          <a:p>
            <a:pPr marL="628650" lvl="1" indent="-171450">
              <a:buFont typeface="Wingdings" pitchFamily="2" charset="2"/>
              <a:buChar char="q"/>
            </a:pPr>
            <a:r>
              <a:rPr lang="en-US" b="0" baseline="0" dirty="0"/>
              <a:t>Surgical Postoperative Nursing Staff</a:t>
            </a:r>
          </a:p>
          <a:p>
            <a:pPr marL="628650" lvl="1" indent="-171450">
              <a:buFont typeface="Wingdings" pitchFamily="2" charset="2"/>
              <a:buChar char="q"/>
            </a:pPr>
            <a:r>
              <a:rPr lang="en-US" b="0" baseline="0" dirty="0"/>
              <a:t>Surgical Director</a:t>
            </a:r>
          </a:p>
          <a:p>
            <a:pPr marL="628650" lvl="1" indent="-171450">
              <a:buFont typeface="Wingdings" pitchFamily="2" charset="2"/>
              <a:buChar char="q"/>
            </a:pPr>
            <a:r>
              <a:rPr lang="en-US" b="0" baseline="0" dirty="0"/>
              <a:t>Surgical Managers</a:t>
            </a:r>
          </a:p>
          <a:p>
            <a:pPr marL="628650" lvl="1" indent="-171450">
              <a:buFont typeface="Wingdings" pitchFamily="2" charset="2"/>
              <a:buChar char="q"/>
            </a:pPr>
            <a:r>
              <a:rPr lang="en-US" b="0" baseline="0" dirty="0"/>
              <a:t>Surgeons</a:t>
            </a:r>
          </a:p>
          <a:p>
            <a:pPr marL="628650" lvl="1" indent="-171450">
              <a:buFont typeface="Wingdings" pitchFamily="2" charset="2"/>
              <a:buChar char="q"/>
            </a:pPr>
            <a:endParaRPr lang="en-US" b="0" baseline="0" dirty="0"/>
          </a:p>
          <a:p>
            <a:pPr marL="628650" lvl="1" indent="-171450">
              <a:buFont typeface="Wingdings" pitchFamily="2" charset="2"/>
              <a:buChar char="q"/>
            </a:pPr>
            <a:endParaRPr lang="en-US" b="0" baseline="0" dirty="0"/>
          </a:p>
          <a:p>
            <a:pPr marL="628650" lvl="1" indent="-171450">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A8D2C895-9E1F-47E4-889F-54F126FD943C}" type="slidenum">
              <a:rPr lang="en-US" smtClean="0"/>
              <a:t>2</a:t>
            </a:fld>
            <a:endParaRPr lang="en-US" dirty="0"/>
          </a:p>
        </p:txBody>
      </p:sp>
    </p:spTree>
    <p:extLst>
      <p:ext uri="{BB962C8B-B14F-4D97-AF65-F5344CB8AC3E}">
        <p14:creationId xmlns:p14="http://schemas.microsoft.com/office/powerpoint/2010/main" val="3454344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Discharge planning will also have begun at</a:t>
            </a:r>
            <a:r>
              <a:rPr lang="en-US" baseline="0" dirty="0"/>
              <a:t> the time the patient decided to have surgery. Since the plans have already been in place, it is important to verify them with the patient once they have settled in on the post-surgical unit. It will also be necessary to incorporate any new needs that are being anticipated </a:t>
            </a:r>
            <a:r>
              <a:rPr lang="en-US" i="1" baseline="0" dirty="0"/>
              <a:t>since</a:t>
            </a:r>
            <a:r>
              <a:rPr lang="en-US" baseline="0" dirty="0"/>
              <a:t> the surgery. The patient should receive reinforcement of their discharge goals (established prior to surgery), motivation to meet these goals and encouragement of their active involvement in the recovery process. Communication regarding the elements of discharge readiness should occur daily between nursing at shift changes; and nursing should inform the surgeon/physician of the patient’s progress.</a:t>
            </a:r>
          </a:p>
          <a:p>
            <a:endParaRPr lang="en-US" baseline="0" dirty="0"/>
          </a:p>
          <a:p>
            <a:r>
              <a:rPr lang="en-US" baseline="0" dirty="0"/>
              <a:t>Helpful consults that may be needed for the patient:</a:t>
            </a:r>
          </a:p>
          <a:p>
            <a:pPr marL="171438" indent="-171438">
              <a:buFont typeface="Arial" pitchFamily="34" charset="0"/>
              <a:buChar char="•"/>
            </a:pPr>
            <a:r>
              <a:rPr lang="en-US" baseline="0" dirty="0"/>
              <a:t>Case management (should be utilized for all patients)</a:t>
            </a:r>
          </a:p>
          <a:p>
            <a:pPr marL="171438" indent="-171438">
              <a:buFont typeface="Arial" pitchFamily="34" charset="0"/>
              <a:buChar char="•"/>
            </a:pPr>
            <a:r>
              <a:rPr lang="en-US" baseline="0" dirty="0"/>
              <a:t>Social Work</a:t>
            </a:r>
          </a:p>
          <a:p>
            <a:pPr marL="171438" indent="-171438">
              <a:buFont typeface="Arial" pitchFamily="34" charset="0"/>
              <a:buChar char="•"/>
            </a:pPr>
            <a:r>
              <a:rPr lang="en-US" baseline="0" dirty="0"/>
              <a:t>Physical Therapy</a:t>
            </a:r>
          </a:p>
          <a:p>
            <a:pPr marL="171438" indent="-171438">
              <a:buFont typeface="Arial" pitchFamily="34" charset="0"/>
              <a:buChar char="•"/>
            </a:pPr>
            <a:r>
              <a:rPr lang="en-US" baseline="0" dirty="0"/>
              <a:t>Dietary</a:t>
            </a:r>
          </a:p>
          <a:p>
            <a:pPr marL="171438" indent="-171438">
              <a:buFont typeface="Arial" pitchFamily="34" charset="0"/>
              <a:buChar char="•"/>
            </a:pPr>
            <a:r>
              <a:rPr lang="en-US" baseline="0" dirty="0" err="1"/>
              <a:t>Enterostomal</a:t>
            </a:r>
            <a:r>
              <a:rPr lang="en-US" baseline="0" dirty="0"/>
              <a:t> Nurse</a:t>
            </a:r>
          </a:p>
          <a:p>
            <a:pPr marL="171438" indent="-171438">
              <a:buFont typeface="Arial" pitchFamily="34" charset="0"/>
              <a:buChar char="•"/>
            </a:pPr>
            <a:endParaRPr lang="en-US" baseline="0" dirty="0"/>
          </a:p>
          <a:p>
            <a:r>
              <a:rPr lang="en-US" dirty="0"/>
              <a:t>For patients requiring contingency planning,</a:t>
            </a:r>
            <a:r>
              <a:rPr lang="en-US" baseline="0" dirty="0"/>
              <a:t> it may be necessary to adjust the discharge plan as well. Again, it will be important to develop this change with the patient, and provide reassurance and reinforcement of this new plan.</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20</a:t>
            </a:fld>
            <a:endParaRPr lang="en-US" dirty="0"/>
          </a:p>
        </p:txBody>
      </p:sp>
    </p:spTree>
    <p:extLst>
      <p:ext uri="{BB962C8B-B14F-4D97-AF65-F5344CB8AC3E}">
        <p14:creationId xmlns:p14="http://schemas.microsoft.com/office/powerpoint/2010/main" val="2454885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patient meets all requirements</a:t>
            </a:r>
            <a:r>
              <a:rPr lang="en-US" baseline="0" dirty="0"/>
              <a:t> of discharge readiness, and is deemed medically appropriate for discharge by the surgeon (and other physicians following the patient), they can proceed to discharge. The patient should be provided written discharge instructions that address </a:t>
            </a:r>
            <a:r>
              <a:rPr lang="en-US" u="sng" baseline="0" dirty="0"/>
              <a:t>specific</a:t>
            </a:r>
            <a:r>
              <a:rPr lang="en-US" baseline="0" dirty="0"/>
              <a:t> information pertinent to their continued recovery at home. Nursing should review and ensure the patient fully understands the instruction, and also provide them with any necessary prescriptions. Finally, the patient must receive detailed contact information so they know exactly how to proceed should they require additional needs and/or encounter any issues once they return home.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21</a:t>
            </a:fld>
            <a:endParaRPr lang="en-US" dirty="0"/>
          </a:p>
        </p:txBody>
      </p:sp>
    </p:spTree>
    <p:extLst>
      <p:ext uri="{BB962C8B-B14F-4D97-AF65-F5344CB8AC3E}">
        <p14:creationId xmlns:p14="http://schemas.microsoft.com/office/powerpoint/2010/main" val="1984674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a:t>
            </a:r>
            <a:r>
              <a:rPr lang="en-US" baseline="0" dirty="0"/>
              <a:t> implementation ideas are also a great topic for discussion at ERP meetings. Encouraging “front line” staff to present their thoughts and ideas about the most beneficial way(s) to implement a new program (especially one that potentially involves a “culture shock”) will increase their engagement and likely offer viable solutions, as they are well aware what will work best in their everyday practice and routines.</a:t>
            </a:r>
          </a:p>
          <a:p>
            <a:endParaRPr lang="en-US" baseline="0" dirty="0"/>
          </a:p>
          <a:p>
            <a:r>
              <a:rPr lang="en-US" baseline="0" dirty="0"/>
              <a:t>Reference website: http://webarchive.nationalarchives.gov.uk/20130221101407/http://www.improvement.nhs.uk/cancer/LinkClick.aspx?fileticket=Mzvcinc1Dpo%3d&amp;tabid=278</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22</a:t>
            </a:fld>
            <a:endParaRPr lang="en-US" dirty="0"/>
          </a:p>
        </p:txBody>
      </p:sp>
    </p:spTree>
    <p:extLst>
      <p:ext uri="{BB962C8B-B14F-4D97-AF65-F5344CB8AC3E}">
        <p14:creationId xmlns:p14="http://schemas.microsoft.com/office/powerpoint/2010/main" val="2141162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**Be</a:t>
            </a:r>
            <a:r>
              <a:rPr lang="en-US" b="1" baseline="0" dirty="0"/>
              <a:t> sure to insert your hospital’s name where appropriate within slide.**</a:t>
            </a:r>
          </a:p>
          <a:p>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23</a:t>
            </a:fld>
            <a:endParaRPr lang="en-US" dirty="0"/>
          </a:p>
        </p:txBody>
      </p:sp>
    </p:spTree>
    <p:extLst>
      <p:ext uri="{BB962C8B-B14F-4D97-AF65-F5344CB8AC3E}">
        <p14:creationId xmlns:p14="http://schemas.microsoft.com/office/powerpoint/2010/main" val="4113747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phase:</a:t>
            </a:r>
            <a:r>
              <a:rPr lang="en-US" baseline="0" dirty="0"/>
              <a:t> Post-discharge from hospital</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24</a:t>
            </a:fld>
            <a:endParaRPr lang="en-US" dirty="0"/>
          </a:p>
        </p:txBody>
      </p:sp>
    </p:spTree>
    <p:extLst>
      <p:ext uri="{BB962C8B-B14F-4D97-AF65-F5344CB8AC3E}">
        <p14:creationId xmlns:p14="http://schemas.microsoft.com/office/powerpoint/2010/main" val="2493253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2C895-9E1F-47E4-889F-54F126FD943C}" type="slidenum">
              <a:rPr lang="en-US" smtClean="0"/>
              <a:t>25</a:t>
            </a:fld>
            <a:endParaRPr lang="en-US" dirty="0"/>
          </a:p>
        </p:txBody>
      </p:sp>
    </p:spTree>
    <p:extLst>
      <p:ext uri="{BB962C8B-B14F-4D97-AF65-F5344CB8AC3E}">
        <p14:creationId xmlns:p14="http://schemas.microsoft.com/office/powerpoint/2010/main" val="132453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71B55-73A6-4DBC-BC98-AB0888E47680}" type="slidenum">
              <a:rPr lang="en-US" smtClean="0"/>
              <a:t>26</a:t>
            </a:fld>
            <a:endParaRPr lang="en-US" dirty="0"/>
          </a:p>
        </p:txBody>
      </p:sp>
    </p:spTree>
    <p:extLst>
      <p:ext uri="{BB962C8B-B14F-4D97-AF65-F5344CB8AC3E}">
        <p14:creationId xmlns:p14="http://schemas.microsoft.com/office/powerpoint/2010/main" val="408330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4">
              <a:defRPr/>
            </a:pPr>
            <a:r>
              <a:rPr lang="en-US" sz="900" dirty="0">
                <a:latin typeface="Corbel" pitchFamily="34" charset="0"/>
              </a:rPr>
              <a:t>A multimodal optimization of surgical care that began to get attention in the 1990s, with the aim of decreasing the surgical stress response in order to improve surgical patient care, reduce complication rates, and shorten hospital stays . Eskicioglu et al. (2009) </a:t>
            </a:r>
          </a:p>
          <a:p>
            <a:endParaRPr lang="en-US" dirty="0"/>
          </a:p>
        </p:txBody>
      </p:sp>
      <p:sp>
        <p:nvSpPr>
          <p:cNvPr id="4" name="Slide Number Placeholder 3"/>
          <p:cNvSpPr>
            <a:spLocks noGrp="1"/>
          </p:cNvSpPr>
          <p:nvPr>
            <p:ph type="sldNum" sz="quarter" idx="10"/>
          </p:nvPr>
        </p:nvSpPr>
        <p:spPr/>
        <p:txBody>
          <a:bodyPr/>
          <a:lstStyle/>
          <a:p>
            <a:fld id="{4F0A6774-8AFC-4CC9-9815-816A229B96F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0904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**Be sure to insert your hospital’s name where appropriate</a:t>
            </a:r>
            <a:r>
              <a:rPr lang="en-US" b="1" i="0" baseline="0" dirty="0">
                <a:solidFill>
                  <a:srgbClr val="FF0000"/>
                </a:solidFill>
              </a:rPr>
              <a:t> within slide and notes.**</a:t>
            </a:r>
            <a:endParaRPr lang="en-US" b="1" i="0" dirty="0">
              <a:solidFill>
                <a:srgbClr val="FF0000"/>
              </a:solidFill>
            </a:endParaRPr>
          </a:p>
          <a:p>
            <a:endParaRPr lang="en-US" dirty="0"/>
          </a:p>
          <a:p>
            <a:r>
              <a:rPr lang="en-US" dirty="0"/>
              <a:t>Developing and implementing an Enhanced Recovery Program has the</a:t>
            </a:r>
            <a:r>
              <a:rPr lang="en-US" baseline="0" dirty="0"/>
              <a:t> potential to positively impact </a:t>
            </a:r>
            <a:r>
              <a:rPr lang="en-US" i="1" baseline="0" dirty="0"/>
              <a:t>your</a:t>
            </a:r>
            <a:r>
              <a:rPr lang="en-US" baseline="0" dirty="0"/>
              <a:t> patients and </a:t>
            </a:r>
            <a:r>
              <a:rPr lang="en-US" i="1" baseline="0" dirty="0"/>
              <a:t>YOUR HOSPITAL’S NAME HERE</a:t>
            </a:r>
            <a:r>
              <a:rPr lang="en-US" baseline="0" dirty="0"/>
              <a:t>. In addition to the patient outcomes listed, ERP can also decrease returns to the Emergency Department. Better patient satisfaction results in improved HCAHPS (Hospital Consumer Assessment of Healthcare Providers and Systems) scores. This combined with the effect on patient outcomes and workflow efficiency results in improved public reporting, decreased cost and increased reimbursement for YOUR HOSPITAL’S NAME HERE. </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4</a:t>
            </a:fld>
            <a:endParaRPr lang="en-US" dirty="0"/>
          </a:p>
        </p:txBody>
      </p:sp>
    </p:spTree>
    <p:extLst>
      <p:ext uri="{BB962C8B-B14F-4D97-AF65-F5344CB8AC3E}">
        <p14:creationId xmlns:p14="http://schemas.microsoft.com/office/powerpoint/2010/main" val="373008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a:t>
            </a:r>
            <a:r>
              <a:rPr lang="en-US" baseline="0" dirty="0"/>
              <a:t> and implementing ERP begins/began with a strong commitment from your/our leadership. ERP will require “culture change” to some extent within your hospital, so their support and dedication to the program’s success is critical. A multidisciplinary steering committee is/was then established to plan customization of the program. The multidisciplinary approach is essential in every aspect of ERP implementation. Along with leadership, all involved health care providers (pre-surgical, intraoperative and post-surgical) must be actively engaged in learning the ERP process and incorporating the program into practice for their patients. In addition, there must be systems in place to assess program compliance and review it’s ability to meet patients’ needs, in terms of outcomes and feedback from the patient perspective.</a:t>
            </a:r>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5</a:t>
            </a:fld>
            <a:endParaRPr lang="en-US" dirty="0"/>
          </a:p>
        </p:txBody>
      </p:sp>
    </p:spTree>
    <p:extLst>
      <p:ext uri="{BB962C8B-B14F-4D97-AF65-F5344CB8AC3E}">
        <p14:creationId xmlns:p14="http://schemas.microsoft.com/office/powerpoint/2010/main" val="145548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(nuclear fission reaction of Uranium-235--self-sustaining because of its critical mass, producing very large amounts of energy.)</a:t>
            </a:r>
          </a:p>
          <a:p>
            <a:endParaRPr lang="en-US" baseline="0"/>
          </a:p>
          <a:p>
            <a:r>
              <a:rPr lang="en-US" baseline="0"/>
              <a:t>An </a:t>
            </a:r>
            <a:r>
              <a:rPr lang="en-US" baseline="0" dirty="0"/>
              <a:t>organization with strong nursing representation and buy-in possesses the “critical mass” necessary to create and sustain a powerful and effective Enhanced Recovery Program. </a:t>
            </a:r>
          </a:p>
          <a:p>
            <a:endParaRPr lang="en-US" baseline="0" dirty="0"/>
          </a:p>
          <a:p>
            <a:r>
              <a:rPr lang="en-US" baseline="0" dirty="0"/>
              <a:t>Nurses have the ability to engage patients in an Enhanced Recovery Program in a way that is unique from all other disciplines involved because nurses are present in each and every phase of ERP. For this reason, nurses have the ability to greatly affect the success of patient outcomes.</a:t>
            </a:r>
          </a:p>
          <a:p>
            <a:endParaRPr lang="en-US" baseline="0" dirty="0"/>
          </a:p>
          <a:p>
            <a:pPr defTabSz="899404">
              <a:defRPr/>
            </a:pPr>
            <a:r>
              <a:rPr lang="en-US" baseline="0" dirty="0"/>
              <a:t>Application of the nursing process to each phase of the Enhanced Recovery Program will ensure initiation and continuation of patient engagement, facilitation of shared decision-making and sustained motivation for Enhanced Recovery Initiatives. Utilization of the nursing process in establishing and maintaining compliance with ERP initiatives will result in successful outcomes for the patient in meeting set goals for recovery.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09C49D8-86CE-472E-B17C-8202F3973EB4}" type="slidenum">
              <a:rPr lang="en-US" smtClean="0"/>
              <a:t>6</a:t>
            </a:fld>
            <a:endParaRPr lang="en-US" dirty="0"/>
          </a:p>
        </p:txBody>
      </p:sp>
    </p:spTree>
    <p:extLst>
      <p:ext uri="{BB962C8B-B14F-4D97-AF65-F5344CB8AC3E}">
        <p14:creationId xmlns:p14="http://schemas.microsoft.com/office/powerpoint/2010/main" val="143184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There are six basic elements to an Enhanced Recovery Program: Presurgical Counseling and Education; Presurgical Conditioning and Readiness; Presurgical Preparation, Intraoperative Efficiency, Targeted Postoperative Interventions and Patient Feedback and Outcomes Reporting and Analysis.</a:t>
            </a:r>
          </a:p>
          <a:p>
            <a:r>
              <a:rPr lang="en-US" sz="800" dirty="0"/>
              <a:t>Within these six elements, are a suggested list of evidence-based practices that result in improved outcomes for surgical patient</a:t>
            </a:r>
            <a:r>
              <a:rPr lang="en-US" sz="800" dirty="0">
                <a:solidFill>
                  <a:srgbClr val="C00000"/>
                </a:solidFill>
              </a:rPr>
              <a:t>. An efficient and effective Enhanced Recovery Program will require repeated and regular evaluation of each component for efficacy and improvement.</a:t>
            </a:r>
            <a:endParaRPr lang="en-US" sz="800" b="1" dirty="0"/>
          </a:p>
          <a:p>
            <a:r>
              <a:rPr lang="en-US" sz="800" b="1" dirty="0"/>
              <a:t>Preadmission counseling</a:t>
            </a:r>
            <a:r>
              <a:rPr lang="en-US" sz="800" dirty="0"/>
              <a:t>:</a:t>
            </a:r>
          </a:p>
          <a:p>
            <a:r>
              <a:rPr lang="en-US" sz="800" dirty="0"/>
              <a:t>ERP Education: procedure, ERP elements, why</a:t>
            </a:r>
          </a:p>
          <a:p>
            <a:r>
              <a:rPr lang="en-US" sz="800" dirty="0"/>
              <a:t>Anticipatory Guidance: who, when, what will happen, why</a:t>
            </a:r>
          </a:p>
          <a:p>
            <a:r>
              <a:rPr lang="en-US" sz="800" dirty="0"/>
              <a:t>Patient-centered: goal setting, responsibilities, expected outcomes</a:t>
            </a:r>
          </a:p>
          <a:p>
            <a:endParaRPr lang="en-US" sz="800" dirty="0"/>
          </a:p>
          <a:p>
            <a:r>
              <a:rPr lang="en-US" sz="800" b="1" dirty="0"/>
              <a:t>Pre-Surgical Conditioning and Readiness</a:t>
            </a:r>
          </a:p>
          <a:p>
            <a:r>
              <a:rPr lang="en-US" sz="800" dirty="0"/>
              <a:t>Surgical Optimization</a:t>
            </a:r>
          </a:p>
          <a:p>
            <a:pPr marL="228544" indent="-228544">
              <a:buAutoNum type="arabicPeriod"/>
            </a:pPr>
            <a:r>
              <a:rPr lang="en-US" sz="800" dirty="0"/>
              <a:t>Smoking cessation</a:t>
            </a:r>
          </a:p>
          <a:p>
            <a:pPr marL="228544" indent="-228544">
              <a:buAutoNum type="arabicPeriod"/>
            </a:pPr>
            <a:r>
              <a:rPr lang="en-US" sz="800" dirty="0"/>
              <a:t>Optimize nutrition</a:t>
            </a:r>
          </a:p>
          <a:p>
            <a:pPr marL="228544" indent="-228544">
              <a:buAutoNum type="arabicPeriod"/>
            </a:pPr>
            <a:r>
              <a:rPr lang="en-US" sz="800" dirty="0"/>
              <a:t>Optimize mobility</a:t>
            </a:r>
          </a:p>
          <a:p>
            <a:pPr marL="228544" indent="-228544">
              <a:buAutoNum type="arabicPeriod"/>
            </a:pPr>
            <a:r>
              <a:rPr lang="en-US" sz="800" dirty="0"/>
              <a:t>Eliminate alcohol intake</a:t>
            </a:r>
          </a:p>
          <a:p>
            <a:pPr marL="228544" indent="-228544">
              <a:buAutoNum type="arabicPeriod"/>
            </a:pPr>
            <a:endParaRPr lang="en-US" sz="800" dirty="0"/>
          </a:p>
          <a:p>
            <a:r>
              <a:rPr lang="en-US" sz="800" b="1" dirty="0"/>
              <a:t>Patient Readiness</a:t>
            </a:r>
          </a:p>
          <a:p>
            <a:pPr marL="228544" indent="-228544">
              <a:buAutoNum type="arabicPeriod"/>
            </a:pPr>
            <a:r>
              <a:rPr lang="en-US" sz="800" dirty="0"/>
              <a:t>Identification of a patient-centered support network (provider)</a:t>
            </a:r>
          </a:p>
          <a:p>
            <a:pPr marL="228544" indent="-228544">
              <a:buAutoNum type="arabicPeriod"/>
            </a:pPr>
            <a:r>
              <a:rPr lang="en-US" sz="800" dirty="0"/>
              <a:t>Surgery “buddy” (patient-chosen)—accompanies patient: second set of eyes and ears</a:t>
            </a:r>
          </a:p>
          <a:p>
            <a:pPr marL="228544" indent="-228544">
              <a:buAutoNum type="arabicPeriod"/>
            </a:pPr>
            <a:r>
              <a:rPr lang="en-US" sz="800" dirty="0"/>
              <a:t>Anxiety assessment and short-term intervention strategies</a:t>
            </a:r>
          </a:p>
          <a:p>
            <a:endParaRPr lang="en-US" sz="800" dirty="0"/>
          </a:p>
          <a:p>
            <a:r>
              <a:rPr lang="en-US" sz="800" b="1" dirty="0">
                <a:latin typeface="Corbel" pitchFamily="34" charset="0"/>
              </a:rPr>
              <a:t>Presurgical Preparation</a:t>
            </a:r>
          </a:p>
          <a:p>
            <a:r>
              <a:rPr lang="en-US" sz="800" dirty="0">
                <a:latin typeface="Corbel" pitchFamily="34" charset="0"/>
              </a:rPr>
              <a:t>Bowel Preparation:</a:t>
            </a:r>
          </a:p>
          <a:p>
            <a:r>
              <a:rPr lang="en-US" sz="800" dirty="0">
                <a:latin typeface="Corbel" pitchFamily="34" charset="0"/>
              </a:rPr>
              <a:t>-mechanical bowel prep</a:t>
            </a:r>
          </a:p>
          <a:p>
            <a:r>
              <a:rPr lang="en-US" sz="800" dirty="0">
                <a:latin typeface="Corbel" pitchFamily="34" charset="0"/>
              </a:rPr>
              <a:t>-antimicrobial prophylaxis</a:t>
            </a:r>
          </a:p>
          <a:p>
            <a:pPr defTabSz="914178">
              <a:defRPr/>
            </a:pPr>
            <a:endParaRPr lang="en-US" sz="800" dirty="0">
              <a:latin typeface="Corbel" pitchFamily="34" charset="0"/>
            </a:endParaRPr>
          </a:p>
          <a:p>
            <a:pPr defTabSz="914178">
              <a:defRPr/>
            </a:pPr>
            <a:r>
              <a:rPr lang="en-US" sz="800" dirty="0">
                <a:latin typeface="Corbel" pitchFamily="34" charset="0"/>
              </a:rPr>
              <a:t>Presurgical Carbohydrate Loading and Hydration:</a:t>
            </a:r>
          </a:p>
          <a:p>
            <a:r>
              <a:rPr lang="en-US" sz="800" dirty="0"/>
              <a:t>-clear (12.5%) carbohydrate drink (800mL) before midnight.</a:t>
            </a:r>
          </a:p>
          <a:p>
            <a:r>
              <a:rPr lang="en-US" sz="800" dirty="0"/>
              <a:t>-clear (12.5%) carbohydrate drink (400mL) 2-3 hours prior to induction.</a:t>
            </a:r>
          </a:p>
          <a:p>
            <a:r>
              <a:rPr lang="en-US" sz="800" dirty="0"/>
              <a:t>-patient freely consumed clear fluids until 2h before anesthesia for surgery</a:t>
            </a:r>
          </a:p>
          <a:p>
            <a:endParaRPr lang="en-US" sz="800" b="1" dirty="0">
              <a:latin typeface="Corbel" pitchFamily="34" charset="0"/>
            </a:endParaRPr>
          </a:p>
          <a:p>
            <a:r>
              <a:rPr lang="en-US" sz="800" b="1" dirty="0">
                <a:latin typeface="Corbel" pitchFamily="34" charset="0"/>
              </a:rPr>
              <a:t>Intraoperative Efficiency: </a:t>
            </a:r>
          </a:p>
          <a:p>
            <a:endParaRPr lang="en-US" sz="800" b="1" dirty="0">
              <a:latin typeface="Corbel" pitchFamily="34" charset="0"/>
            </a:endParaRPr>
          </a:p>
          <a:p>
            <a:r>
              <a:rPr lang="en-US" sz="800" dirty="0">
                <a:latin typeface="Corbel" pitchFamily="34" charset="0"/>
              </a:rPr>
              <a:t>Standardized Anesthetic Protocols</a:t>
            </a:r>
          </a:p>
          <a:p>
            <a:pPr defTabSz="914178">
              <a:defRPr/>
            </a:pPr>
            <a:r>
              <a:rPr lang="en-US" sz="800" dirty="0"/>
              <a:t>-Minimal Use of Opioids </a:t>
            </a:r>
          </a:p>
          <a:p>
            <a:pPr defTabSz="914178">
              <a:defRPr/>
            </a:pPr>
            <a:r>
              <a:rPr lang="en-US" sz="800" dirty="0"/>
              <a:t>-Measures to Optimally Sedate and Anesthetize Patients</a:t>
            </a:r>
          </a:p>
          <a:p>
            <a:pPr defTabSz="914178">
              <a:defRPr/>
            </a:pPr>
            <a:endParaRPr lang="en-US" sz="800" dirty="0">
              <a:solidFill>
                <a:prstClr val="black"/>
              </a:solidFill>
              <a:latin typeface="Corbel" pitchFamily="34" charset="0"/>
            </a:endParaRPr>
          </a:p>
          <a:p>
            <a:pPr defTabSz="914178">
              <a:defRPr/>
            </a:pPr>
            <a:r>
              <a:rPr lang="en-US" sz="800" dirty="0">
                <a:latin typeface="Corbel" pitchFamily="34" charset="0"/>
              </a:rPr>
              <a:t>Standardized Thromboembolism and Antibiotic Prophylaxis Protocols</a:t>
            </a:r>
          </a:p>
          <a:p>
            <a:endParaRPr lang="en-US" sz="800" dirty="0"/>
          </a:p>
          <a:p>
            <a:r>
              <a:rPr lang="en-US" sz="800" dirty="0"/>
              <a:t>Minimally Invasive Surgery</a:t>
            </a:r>
          </a:p>
          <a:p>
            <a:pPr lvl="0"/>
            <a:endParaRPr lang="en-US" sz="800" b="1" dirty="0">
              <a:solidFill>
                <a:prstClr val="black"/>
              </a:solidFill>
              <a:latin typeface="Corbel" pitchFamily="34" charset="0"/>
            </a:endParaRPr>
          </a:p>
          <a:p>
            <a:pPr lvl="0"/>
            <a:r>
              <a:rPr lang="en-US" sz="800" b="1" dirty="0">
                <a:solidFill>
                  <a:prstClr val="black"/>
                </a:solidFill>
                <a:latin typeface="Corbel" pitchFamily="34" charset="0"/>
              </a:rPr>
              <a:t>Targeted Post Operative Interventions</a:t>
            </a:r>
          </a:p>
          <a:p>
            <a:pPr lvl="0"/>
            <a:r>
              <a:rPr lang="en-US" sz="800" dirty="0">
                <a:solidFill>
                  <a:prstClr val="black"/>
                </a:solidFill>
                <a:latin typeface="Corbel" pitchFamily="34" charset="0"/>
              </a:rPr>
              <a:t>VTE Prophylaxis</a:t>
            </a:r>
          </a:p>
          <a:p>
            <a:pPr lvl="0"/>
            <a:r>
              <a:rPr lang="en-US" sz="800" dirty="0">
                <a:solidFill>
                  <a:prstClr val="black"/>
                </a:solidFill>
                <a:latin typeface="Corbel" pitchFamily="34" charset="0"/>
              </a:rPr>
              <a:t>Early Mobilization</a:t>
            </a:r>
          </a:p>
          <a:p>
            <a:pPr lvl="0"/>
            <a:r>
              <a:rPr lang="en-US" sz="800" dirty="0">
                <a:solidFill>
                  <a:prstClr val="black"/>
                </a:solidFill>
                <a:latin typeface="Corbel" pitchFamily="34" charset="0"/>
              </a:rPr>
              <a:t>Early Oral Feeding</a:t>
            </a:r>
          </a:p>
          <a:p>
            <a:pPr lvl="0"/>
            <a:r>
              <a:rPr lang="en-US" sz="800" dirty="0">
                <a:solidFill>
                  <a:prstClr val="black"/>
                </a:solidFill>
                <a:latin typeface="Corbel" pitchFamily="34" charset="0"/>
              </a:rPr>
              <a:t>Antiemetic Prophylaxis</a:t>
            </a:r>
          </a:p>
          <a:p>
            <a:r>
              <a:rPr lang="en-US" sz="800" dirty="0">
                <a:solidFill>
                  <a:prstClr val="black"/>
                </a:solidFill>
                <a:latin typeface="Corbel" pitchFamily="34" charset="0"/>
              </a:rPr>
              <a:t>Early Removal of Catheters/Tubes/Drains</a:t>
            </a:r>
          </a:p>
          <a:p>
            <a:r>
              <a:rPr lang="en-US" sz="800" dirty="0">
                <a:solidFill>
                  <a:prstClr val="black"/>
                </a:solidFill>
                <a:latin typeface="Corbel" pitchFamily="34" charset="0"/>
              </a:rPr>
              <a:t>Glucose Control</a:t>
            </a:r>
          </a:p>
          <a:p>
            <a:pPr lvl="0"/>
            <a:r>
              <a:rPr lang="en-US" sz="800" dirty="0">
                <a:solidFill>
                  <a:prstClr val="black"/>
                </a:solidFill>
                <a:latin typeface="Corbel" pitchFamily="34" charset="0"/>
              </a:rPr>
              <a:t>Pain Management</a:t>
            </a:r>
          </a:p>
          <a:p>
            <a:pPr lvl="0"/>
            <a:r>
              <a:rPr lang="en-US" sz="800" dirty="0">
                <a:solidFill>
                  <a:prstClr val="black"/>
                </a:solidFill>
                <a:latin typeface="Corbel" pitchFamily="34" charset="0"/>
              </a:rPr>
              <a:t>          Preop: administration of pain modulating medications</a:t>
            </a:r>
          </a:p>
          <a:p>
            <a:pPr lvl="0"/>
            <a:r>
              <a:rPr lang="en-US" sz="800" dirty="0">
                <a:solidFill>
                  <a:prstClr val="black"/>
                </a:solidFill>
                <a:latin typeface="Corbel" pitchFamily="34" charset="0"/>
              </a:rPr>
              <a:t>          Post-op: early assessment and intervention</a:t>
            </a:r>
          </a:p>
          <a:p>
            <a:pPr lvl="0"/>
            <a:r>
              <a:rPr lang="en-US" sz="800" dirty="0">
                <a:solidFill>
                  <a:prstClr val="black"/>
                </a:solidFill>
                <a:latin typeface="Corbel" pitchFamily="34" charset="0"/>
              </a:rPr>
              <a:t>          Discharge: good pain control with oral analgesia</a:t>
            </a:r>
          </a:p>
          <a:p>
            <a:pPr lvl="0"/>
            <a:r>
              <a:rPr lang="en-US" sz="800" dirty="0">
                <a:solidFill>
                  <a:prstClr val="black"/>
                </a:solidFill>
                <a:latin typeface="Corbel" pitchFamily="34" charset="0"/>
              </a:rPr>
              <a:t>Fluid Management</a:t>
            </a:r>
          </a:p>
          <a:p>
            <a:pPr lvl="0"/>
            <a:endParaRPr lang="en-US" sz="800" b="1" dirty="0">
              <a:solidFill>
                <a:prstClr val="black"/>
              </a:solidFill>
              <a:latin typeface="Corbel" pitchFamily="34" charset="0"/>
            </a:endParaRPr>
          </a:p>
          <a:p>
            <a:r>
              <a:rPr lang="en-US" sz="800" b="1" dirty="0">
                <a:solidFill>
                  <a:prstClr val="black"/>
                </a:solidFill>
                <a:latin typeface="Corbel" pitchFamily="34" charset="0"/>
              </a:rPr>
              <a:t>Patient Feedback and Outcomes Analysis</a:t>
            </a:r>
          </a:p>
          <a:p>
            <a:r>
              <a:rPr lang="en-US" sz="800" dirty="0"/>
              <a:t>MSQC data collection and analysis allows for benchmarking of quality measure(s) performance specific to ERP</a:t>
            </a:r>
          </a:p>
          <a:p>
            <a:endParaRPr lang="en-US" sz="800" dirty="0"/>
          </a:p>
          <a:p>
            <a:pPr marL="228544" indent="-228544">
              <a:buAutoNum type="arabicPeriod"/>
            </a:pPr>
            <a:endParaRPr lang="en-US" sz="800" dirty="0"/>
          </a:p>
          <a:p>
            <a:endParaRPr lang="en-US" sz="800" dirty="0"/>
          </a:p>
          <a:p>
            <a:pPr marL="228544" indent="-228544">
              <a:buAutoNum type="arabicPeriod"/>
            </a:pPr>
            <a:endParaRPr lang="en-US" sz="800" dirty="0"/>
          </a:p>
          <a:p>
            <a:endParaRPr lang="en-US" sz="800" dirty="0"/>
          </a:p>
        </p:txBody>
      </p:sp>
      <p:sp>
        <p:nvSpPr>
          <p:cNvPr id="4" name="Slide Number Placeholder 3"/>
          <p:cNvSpPr>
            <a:spLocks noGrp="1"/>
          </p:cNvSpPr>
          <p:nvPr>
            <p:ph type="sldNum" sz="quarter" idx="10"/>
          </p:nvPr>
        </p:nvSpPr>
        <p:spPr/>
        <p:txBody>
          <a:bodyPr/>
          <a:lstStyle/>
          <a:p>
            <a:fld id="{4F0A6774-8AFC-4CC9-9815-816A229B96F5}" type="slidenum">
              <a:rPr lang="en-US" smtClean="0"/>
              <a:t>7</a:t>
            </a:fld>
            <a:endParaRPr lang="en-US" dirty="0"/>
          </a:p>
        </p:txBody>
      </p:sp>
    </p:spTree>
    <p:extLst>
      <p:ext uri="{BB962C8B-B14F-4D97-AF65-F5344CB8AC3E}">
        <p14:creationId xmlns:p14="http://schemas.microsoft.com/office/powerpoint/2010/main" val="150456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a:t>Preoperative Optimization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intent of the </a:t>
            </a:r>
            <a:r>
              <a:rPr lang="en-US" dirty="0" err="1"/>
              <a:t>prehabilitation</a:t>
            </a:r>
            <a:r>
              <a:rPr lang="en-US" dirty="0"/>
              <a:t> phase is to optimize a patient’s health condition in order to prepare for surgical intervention. Adequate preparation and information on pain, fatigue and how to care for themselves following surgery will reduce needless suffering that is a result of a lack of preparation (</a:t>
            </a:r>
            <a:r>
              <a:rPr lang="en-US" dirty="0" err="1"/>
              <a:t>Kruzik</a:t>
            </a:r>
            <a:r>
              <a:rPr lang="en-US" dirty="0"/>
              <a:t>, 2009). Preoperative information and education provided to patients before their surgical and anesthesia procedures has been shown to decrease fear and anxiety (</a:t>
            </a:r>
            <a:r>
              <a:rPr lang="en-US" dirty="0" err="1"/>
              <a:t>Kiyohara</a:t>
            </a:r>
            <a:r>
              <a:rPr lang="en-US" dirty="0"/>
              <a:t> et al., 2004), increase patient satisfaction (</a:t>
            </a:r>
            <a:r>
              <a:rPr lang="en-US" dirty="0" err="1"/>
              <a:t>Papanastassiou</a:t>
            </a:r>
            <a:r>
              <a:rPr lang="en-US" baseline="0" dirty="0"/>
              <a:t> et al., 2011)</a:t>
            </a:r>
            <a:r>
              <a:rPr lang="en-US" dirty="0"/>
              <a:t>), and improve pain (Egbert, 1964). Providing psychological counseling may also improve wound healing and recovery after laparoscopic surgery (Broadbent et al., 2012). Key components of ERP include dietary changes, smoking cessation, and mobilization requirements, which demands greater patient involvement and, therefore, an enhanced learning environment is necessary for patient adherence (Smith et al., 2014). Family should be included in all patient teaching so that</a:t>
            </a:r>
            <a:r>
              <a:rPr lang="en-US" baseline="0" dirty="0"/>
              <a:t> the patient has support and reinforcements.</a:t>
            </a:r>
            <a:endParaRPr lang="en-US" dirty="0"/>
          </a:p>
          <a:p>
            <a:endParaRPr lang="en-US" baseline="0" dirty="0"/>
          </a:p>
          <a:p>
            <a:r>
              <a:rPr lang="en-US" u="sng" baseline="0" dirty="0"/>
              <a:t>Perioperative Initiatives</a:t>
            </a:r>
          </a:p>
          <a:p>
            <a:r>
              <a:rPr lang="en-US" baseline="0" dirty="0"/>
              <a:t>Beginning while the patient is still in the home environment, the PAT nurse facilitates the patient’s transition from home to the day of surgery, picking up responsibilities for ERP from the surgeon’s office. The PAT nurse, as part of the standard preop patient assessment and preparation for surgery, should incorporate the relevant ERP elements. The PAT nurse is responsible for reinforcing elements from the Preoperative Optimization phase of ERP and introducing the components from the Perioperative Initiatives phase of ERP. On the day of surgery, the preop, intraop and PACU nurses who assume direct care for the patient are responsible for facilitating ERP initiatives in partnership with the patient, surgeon, and anesthesiology team until he/she is transferred to the inpatient unit.</a:t>
            </a:r>
          </a:p>
          <a:p>
            <a:endParaRPr lang="en-US" baseline="0" dirty="0"/>
          </a:p>
          <a:p>
            <a:r>
              <a:rPr lang="en-US" b="1" u="sng" baseline="0" dirty="0"/>
              <a:t>Postoperative Recovery</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ERP post-surgical initiatives and targeted postoperative interventions begin once the patient arrives to the post-surgical unit and continue through discharge from the hospital. The post-surgical nurse will pick up responsibilities from the PACU nurse/perioperative nursing staff. From there, assessment of the patient’s preoperative and perioperative “ERP course” will be done and specific post-surgical ERP elements and goal-directed activities will be initiated and carried out. It will be important to continually reinforce the education the patient received throughout the preoperative and perioperative phases, while also incorporating education on the new post-surgical ERP components. As with previous phases, communication of the multidisciplinary team will be essential. At any time during this phase, it may be necessary to work with the team and the patient in developing and maintaining contingency planning, for any patients that are unable to follow their “preplanned ERP course”. These responsibilities will continue until the patient is ready for discharge, and will be communicated appropriately (through thorough discharge instructions meeting ERP guidelines and/or report to the extended care facility) as the patient enters the “Extended Postoperative Recover” phase.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09C49D8-86CE-472E-B17C-8202F3973EB4}" type="slidenum">
              <a:rPr lang="en-US" smtClean="0"/>
              <a:t>8</a:t>
            </a:fld>
            <a:endParaRPr lang="en-US" dirty="0"/>
          </a:p>
        </p:txBody>
      </p:sp>
    </p:spTree>
    <p:extLst>
      <p:ext uri="{BB962C8B-B14F-4D97-AF65-F5344CB8AC3E}">
        <p14:creationId xmlns:p14="http://schemas.microsoft.com/office/powerpoint/2010/main" val="401877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post-surgical nurse will need to focus on all phases of the Enhanced Recovery Program, not just the postoperative piece. It is essential to understand the patient’s compliance with the pre-surgical and intraoperative periods. This will contribute to post-surgical planning, patient coaching, and development of any contingency arrangements that may be necessary to get the patient “back on track” with their ERP program. Upcoming slides will address how each of these elements “fits into” post-surgical nursing care. In addition, there are resources and tracking tools designed to aid in implementation of this program.</a:t>
            </a:r>
          </a:p>
          <a:p>
            <a:endParaRPr lang="en-US" dirty="0"/>
          </a:p>
          <a:p>
            <a:r>
              <a:rPr lang="en-US" b="1" i="1" dirty="0"/>
              <a:t>The notes detailing the basic elements (also provided with slide 7) are again provided for reference in discussing this slide. </a:t>
            </a:r>
          </a:p>
          <a:p>
            <a:endParaRPr lang="en-US" dirty="0"/>
          </a:p>
          <a:p>
            <a:r>
              <a:rPr lang="en-US" sz="1200" dirty="0"/>
              <a:t>There are six basic elements to an Enhanced Recovery Program: </a:t>
            </a:r>
            <a:r>
              <a:rPr lang="en-US" sz="1200" dirty="0" err="1"/>
              <a:t>Presurgical</a:t>
            </a:r>
            <a:r>
              <a:rPr lang="en-US" sz="1200" dirty="0"/>
              <a:t> Counseling and Education; </a:t>
            </a:r>
            <a:r>
              <a:rPr lang="en-US" sz="1200" dirty="0" err="1"/>
              <a:t>Presurgical</a:t>
            </a:r>
            <a:r>
              <a:rPr lang="en-US" sz="1200" dirty="0"/>
              <a:t> Conditioning and Readiness; </a:t>
            </a:r>
            <a:r>
              <a:rPr lang="en-US" sz="1200" dirty="0" err="1"/>
              <a:t>Presurgical</a:t>
            </a:r>
            <a:r>
              <a:rPr lang="en-US" sz="1200" dirty="0"/>
              <a:t> Preparation, Intraoperative Efficiency, Targeted Postoperative Interventions and Patient Feedback and Outcomes Reporting and Analysis.</a:t>
            </a:r>
          </a:p>
          <a:p>
            <a:r>
              <a:rPr lang="en-US" sz="1200" dirty="0"/>
              <a:t>Within these six elements, are a suggested list of evidence-based practices that result in improved outcomes for surgical patient</a:t>
            </a:r>
            <a:r>
              <a:rPr lang="en-US" sz="1200" dirty="0">
                <a:solidFill>
                  <a:srgbClr val="C00000"/>
                </a:solidFill>
              </a:rPr>
              <a:t>. An efficient and effective Enhanced Recovery Program will require repeated and regular evaluation of each component for efficacy and improvement.</a:t>
            </a:r>
            <a:endParaRPr lang="en-US" sz="1200" b="1" dirty="0"/>
          </a:p>
          <a:p>
            <a:r>
              <a:rPr lang="en-US" sz="1200" b="1" dirty="0"/>
              <a:t>Preadmission counseling</a:t>
            </a:r>
            <a:r>
              <a:rPr lang="en-US" sz="1200" dirty="0"/>
              <a:t>:</a:t>
            </a:r>
          </a:p>
          <a:p>
            <a:r>
              <a:rPr lang="en-US" sz="1200" dirty="0"/>
              <a:t>ERP Education: procedure, ERP elements, why</a:t>
            </a:r>
          </a:p>
          <a:p>
            <a:r>
              <a:rPr lang="en-US" sz="1200" dirty="0"/>
              <a:t>Anticipatory Guidance: who, when, what will happen, why</a:t>
            </a:r>
          </a:p>
          <a:p>
            <a:r>
              <a:rPr lang="en-US" sz="1200" dirty="0"/>
              <a:t>Patient-centered: goal setting, responsibilities, expected outcomes</a:t>
            </a:r>
          </a:p>
          <a:p>
            <a:endParaRPr lang="en-US" sz="1200" dirty="0"/>
          </a:p>
          <a:p>
            <a:r>
              <a:rPr lang="en-US" sz="1200" b="1" dirty="0"/>
              <a:t>Pre-Surgical Conditioning and Readiness</a:t>
            </a:r>
          </a:p>
          <a:p>
            <a:r>
              <a:rPr lang="en-US" sz="1200" dirty="0"/>
              <a:t>Surgical Optimization</a:t>
            </a:r>
          </a:p>
          <a:p>
            <a:pPr marL="228544" indent="-228544">
              <a:buAutoNum type="arabicPeriod"/>
            </a:pPr>
            <a:r>
              <a:rPr lang="en-US" sz="1200" dirty="0"/>
              <a:t>Smoking cessation</a:t>
            </a:r>
          </a:p>
          <a:p>
            <a:pPr marL="228544" indent="-228544">
              <a:buAutoNum type="arabicPeriod"/>
            </a:pPr>
            <a:r>
              <a:rPr lang="en-US" sz="1200" dirty="0"/>
              <a:t>Optimize nutrition</a:t>
            </a:r>
          </a:p>
          <a:p>
            <a:pPr marL="228544" indent="-228544">
              <a:buAutoNum type="arabicPeriod"/>
            </a:pPr>
            <a:r>
              <a:rPr lang="en-US" sz="1200" dirty="0"/>
              <a:t>Optimize mobility</a:t>
            </a:r>
          </a:p>
          <a:p>
            <a:pPr marL="228544" indent="-228544">
              <a:buAutoNum type="arabicPeriod"/>
            </a:pPr>
            <a:r>
              <a:rPr lang="en-US" sz="1200" dirty="0"/>
              <a:t>Eliminate alcohol intake</a:t>
            </a:r>
          </a:p>
          <a:p>
            <a:pPr marL="228544" indent="-228544">
              <a:buAutoNum type="arabicPeriod"/>
            </a:pPr>
            <a:endParaRPr lang="en-US" sz="1200" dirty="0"/>
          </a:p>
          <a:p>
            <a:r>
              <a:rPr lang="en-US" sz="1200" b="1" dirty="0"/>
              <a:t>Patient Readiness</a:t>
            </a:r>
          </a:p>
          <a:p>
            <a:pPr marL="228544" indent="-228544">
              <a:buAutoNum type="arabicPeriod"/>
            </a:pPr>
            <a:r>
              <a:rPr lang="en-US" sz="1200" dirty="0"/>
              <a:t>Identification of a patient-centered support network (provider)</a:t>
            </a:r>
          </a:p>
          <a:p>
            <a:pPr marL="228544" indent="-228544">
              <a:buAutoNum type="arabicPeriod"/>
            </a:pPr>
            <a:r>
              <a:rPr lang="en-US" sz="1200" dirty="0"/>
              <a:t>Surgery “buddy” (patient-chosen)—accompanies patient: second set of eyes and ears</a:t>
            </a:r>
          </a:p>
          <a:p>
            <a:pPr marL="228544" indent="-228544">
              <a:buAutoNum type="arabicPeriod"/>
            </a:pPr>
            <a:r>
              <a:rPr lang="en-US" sz="1200" dirty="0"/>
              <a:t>Anxiety assessment and short-term intervention strategies</a:t>
            </a:r>
          </a:p>
          <a:p>
            <a:endParaRPr lang="en-US" sz="1200" dirty="0"/>
          </a:p>
          <a:p>
            <a:r>
              <a:rPr lang="en-US" sz="1200" b="1" dirty="0" err="1">
                <a:latin typeface="Corbel" pitchFamily="34" charset="0"/>
              </a:rPr>
              <a:t>Presurgical</a:t>
            </a:r>
            <a:r>
              <a:rPr lang="en-US" sz="1200" b="1" dirty="0">
                <a:latin typeface="Corbel" pitchFamily="34" charset="0"/>
              </a:rPr>
              <a:t> Preparation</a:t>
            </a:r>
          </a:p>
          <a:p>
            <a:r>
              <a:rPr lang="en-US" sz="1200" dirty="0">
                <a:latin typeface="Corbel" pitchFamily="34" charset="0"/>
              </a:rPr>
              <a:t>Bowel Preparation:</a:t>
            </a:r>
          </a:p>
          <a:p>
            <a:r>
              <a:rPr lang="en-US" sz="1200" dirty="0">
                <a:latin typeface="Corbel" pitchFamily="34" charset="0"/>
              </a:rPr>
              <a:t>-mechanical bowel prep</a:t>
            </a:r>
          </a:p>
          <a:p>
            <a:r>
              <a:rPr lang="en-US" sz="1200" dirty="0">
                <a:latin typeface="Corbel" pitchFamily="34" charset="0"/>
              </a:rPr>
              <a:t>-antimicrobial prophylaxis</a:t>
            </a:r>
          </a:p>
          <a:p>
            <a:pPr defTabSz="914178">
              <a:defRPr/>
            </a:pPr>
            <a:endParaRPr lang="en-US" sz="1200" dirty="0">
              <a:latin typeface="Corbel" pitchFamily="34" charset="0"/>
            </a:endParaRPr>
          </a:p>
          <a:p>
            <a:pPr defTabSz="914178">
              <a:defRPr/>
            </a:pPr>
            <a:r>
              <a:rPr lang="en-US" sz="1200" dirty="0" err="1">
                <a:latin typeface="Corbel" pitchFamily="34" charset="0"/>
              </a:rPr>
              <a:t>Presurgical</a:t>
            </a:r>
            <a:r>
              <a:rPr lang="en-US" sz="1200" dirty="0">
                <a:latin typeface="Corbel" pitchFamily="34" charset="0"/>
              </a:rPr>
              <a:t> Carbohydrate Loading and Hydration:</a:t>
            </a:r>
          </a:p>
          <a:p>
            <a:r>
              <a:rPr lang="en-US" sz="1200" dirty="0"/>
              <a:t>-clear (12.5%) carbohydrate drink (800mL) before midnight.</a:t>
            </a:r>
          </a:p>
          <a:p>
            <a:r>
              <a:rPr lang="en-US" sz="1200" dirty="0"/>
              <a:t>-clear (12.5%) carbohydrate drink (400mL) 2-3 hours prior to induction.</a:t>
            </a:r>
          </a:p>
          <a:p>
            <a:r>
              <a:rPr lang="en-US" sz="1200" dirty="0"/>
              <a:t>-patient freely consumed clear fluids until 2h before anesthesia for surgery</a:t>
            </a:r>
          </a:p>
          <a:p>
            <a:endParaRPr lang="en-US" sz="1200" b="1" dirty="0">
              <a:latin typeface="Corbel" pitchFamily="34" charset="0"/>
            </a:endParaRPr>
          </a:p>
          <a:p>
            <a:r>
              <a:rPr lang="en-US" sz="1200" b="1" dirty="0">
                <a:latin typeface="Corbel" pitchFamily="34" charset="0"/>
              </a:rPr>
              <a:t>Intraoperative Efficiency: </a:t>
            </a:r>
          </a:p>
          <a:p>
            <a:endParaRPr lang="en-US" sz="1200" b="1" dirty="0">
              <a:latin typeface="Corbel" pitchFamily="34" charset="0"/>
            </a:endParaRPr>
          </a:p>
          <a:p>
            <a:r>
              <a:rPr lang="en-US" sz="1200" dirty="0">
                <a:latin typeface="Corbel" pitchFamily="34" charset="0"/>
              </a:rPr>
              <a:t>Standardized Anesthetic Protocols</a:t>
            </a:r>
          </a:p>
          <a:p>
            <a:pPr defTabSz="914178">
              <a:defRPr/>
            </a:pPr>
            <a:r>
              <a:rPr lang="en-US" sz="1200" dirty="0"/>
              <a:t>-Minimal Use of Opioids </a:t>
            </a:r>
          </a:p>
          <a:p>
            <a:pPr defTabSz="914178">
              <a:defRPr/>
            </a:pPr>
            <a:r>
              <a:rPr lang="en-US" sz="1200" dirty="0"/>
              <a:t>-Measures to Optimally Sedate and Anesthetize Patients</a:t>
            </a:r>
          </a:p>
          <a:p>
            <a:pPr defTabSz="914178">
              <a:defRPr/>
            </a:pPr>
            <a:endParaRPr lang="en-US" sz="1200" dirty="0">
              <a:solidFill>
                <a:prstClr val="black"/>
              </a:solidFill>
              <a:latin typeface="Corbel" pitchFamily="34" charset="0"/>
            </a:endParaRPr>
          </a:p>
          <a:p>
            <a:pPr defTabSz="914178">
              <a:defRPr/>
            </a:pPr>
            <a:r>
              <a:rPr lang="en-US" sz="1200" dirty="0">
                <a:latin typeface="Corbel" pitchFamily="34" charset="0"/>
              </a:rPr>
              <a:t>Standardized Thromboembolism and Antibiotic Prophylaxis Protocols</a:t>
            </a:r>
          </a:p>
          <a:p>
            <a:endParaRPr lang="en-US" sz="1200" dirty="0"/>
          </a:p>
          <a:p>
            <a:r>
              <a:rPr lang="en-US" sz="1200" dirty="0"/>
              <a:t>Minimally Invasive Surgery</a:t>
            </a:r>
          </a:p>
          <a:p>
            <a:pPr lvl="0"/>
            <a:endParaRPr lang="en-US" sz="1200" b="1" dirty="0">
              <a:solidFill>
                <a:prstClr val="black"/>
              </a:solidFill>
              <a:latin typeface="Corbel" pitchFamily="34" charset="0"/>
            </a:endParaRPr>
          </a:p>
          <a:p>
            <a:pPr lvl="0"/>
            <a:r>
              <a:rPr lang="en-US" sz="1200" b="1" dirty="0">
                <a:solidFill>
                  <a:prstClr val="black"/>
                </a:solidFill>
                <a:latin typeface="Corbel" pitchFamily="34" charset="0"/>
              </a:rPr>
              <a:t>Targeted Post Operative Interventions</a:t>
            </a:r>
          </a:p>
          <a:p>
            <a:pPr lvl="0"/>
            <a:r>
              <a:rPr lang="en-US" sz="1200" dirty="0">
                <a:solidFill>
                  <a:prstClr val="black"/>
                </a:solidFill>
                <a:latin typeface="Corbel" pitchFamily="34" charset="0"/>
              </a:rPr>
              <a:t>VTE Prophylaxis</a:t>
            </a:r>
          </a:p>
          <a:p>
            <a:pPr lvl="0"/>
            <a:r>
              <a:rPr lang="en-US" sz="1200" dirty="0">
                <a:solidFill>
                  <a:prstClr val="black"/>
                </a:solidFill>
                <a:latin typeface="Corbel" pitchFamily="34" charset="0"/>
              </a:rPr>
              <a:t>Early Mobilization</a:t>
            </a:r>
          </a:p>
          <a:p>
            <a:pPr lvl="0"/>
            <a:r>
              <a:rPr lang="en-US" sz="1200" dirty="0">
                <a:solidFill>
                  <a:prstClr val="black"/>
                </a:solidFill>
                <a:latin typeface="Corbel" pitchFamily="34" charset="0"/>
              </a:rPr>
              <a:t>Early Oral Feeding</a:t>
            </a:r>
          </a:p>
          <a:p>
            <a:pPr lvl="0"/>
            <a:r>
              <a:rPr lang="en-US" sz="1200" dirty="0">
                <a:solidFill>
                  <a:prstClr val="black"/>
                </a:solidFill>
                <a:latin typeface="Corbel" pitchFamily="34" charset="0"/>
              </a:rPr>
              <a:t>Antiemetic Prophylaxis</a:t>
            </a:r>
          </a:p>
          <a:p>
            <a:r>
              <a:rPr lang="en-US" sz="1200" dirty="0">
                <a:solidFill>
                  <a:prstClr val="black"/>
                </a:solidFill>
                <a:latin typeface="Corbel" pitchFamily="34" charset="0"/>
              </a:rPr>
              <a:t>Early Removal of Catheters/Tubes/Drains</a:t>
            </a:r>
          </a:p>
          <a:p>
            <a:r>
              <a:rPr lang="en-US" sz="1200" dirty="0">
                <a:solidFill>
                  <a:prstClr val="black"/>
                </a:solidFill>
                <a:latin typeface="Corbel" pitchFamily="34" charset="0"/>
              </a:rPr>
              <a:t>Glucose Control</a:t>
            </a:r>
          </a:p>
          <a:p>
            <a:pPr lvl="0"/>
            <a:r>
              <a:rPr lang="en-US" sz="1200" dirty="0">
                <a:solidFill>
                  <a:prstClr val="black"/>
                </a:solidFill>
                <a:latin typeface="Corbel" pitchFamily="34" charset="0"/>
              </a:rPr>
              <a:t>Pain Management</a:t>
            </a:r>
          </a:p>
          <a:p>
            <a:pPr lvl="0"/>
            <a:r>
              <a:rPr lang="en-US" sz="1200" dirty="0">
                <a:solidFill>
                  <a:prstClr val="black"/>
                </a:solidFill>
                <a:latin typeface="Corbel" pitchFamily="34" charset="0"/>
              </a:rPr>
              <a:t>          </a:t>
            </a:r>
            <a:r>
              <a:rPr lang="en-US" sz="1200" dirty="0" err="1">
                <a:solidFill>
                  <a:prstClr val="black"/>
                </a:solidFill>
                <a:latin typeface="Corbel" pitchFamily="34" charset="0"/>
              </a:rPr>
              <a:t>Preop</a:t>
            </a:r>
            <a:r>
              <a:rPr lang="en-US" sz="1200" dirty="0">
                <a:solidFill>
                  <a:prstClr val="black"/>
                </a:solidFill>
                <a:latin typeface="Corbel" pitchFamily="34" charset="0"/>
              </a:rPr>
              <a:t>: administration of pain modulating medications</a:t>
            </a:r>
          </a:p>
          <a:p>
            <a:pPr lvl="0"/>
            <a:r>
              <a:rPr lang="en-US" sz="1200" dirty="0">
                <a:solidFill>
                  <a:prstClr val="black"/>
                </a:solidFill>
                <a:latin typeface="Corbel" pitchFamily="34" charset="0"/>
              </a:rPr>
              <a:t>          Post-op: early assessment and intervention</a:t>
            </a:r>
          </a:p>
          <a:p>
            <a:pPr lvl="0"/>
            <a:r>
              <a:rPr lang="en-US" sz="1200" dirty="0">
                <a:solidFill>
                  <a:prstClr val="black"/>
                </a:solidFill>
                <a:latin typeface="Corbel" pitchFamily="34" charset="0"/>
              </a:rPr>
              <a:t>          Discharge: good pain control with oral analgesia</a:t>
            </a:r>
          </a:p>
          <a:p>
            <a:pPr lvl="0"/>
            <a:r>
              <a:rPr lang="en-US" sz="1200" dirty="0">
                <a:solidFill>
                  <a:prstClr val="black"/>
                </a:solidFill>
                <a:latin typeface="Corbel" pitchFamily="34" charset="0"/>
              </a:rPr>
              <a:t>Fluid Management</a:t>
            </a:r>
          </a:p>
          <a:p>
            <a:pPr lvl="0"/>
            <a:endParaRPr lang="en-US" sz="1200" b="1" dirty="0">
              <a:solidFill>
                <a:prstClr val="black"/>
              </a:solidFill>
              <a:latin typeface="Corbel" pitchFamily="34" charset="0"/>
            </a:endParaRPr>
          </a:p>
          <a:p>
            <a:r>
              <a:rPr lang="en-US" sz="1200" b="1" dirty="0">
                <a:solidFill>
                  <a:prstClr val="black"/>
                </a:solidFill>
                <a:latin typeface="Corbel" pitchFamily="34" charset="0"/>
              </a:rPr>
              <a:t>Patient Feedback and Outcomes Analysis</a:t>
            </a:r>
          </a:p>
          <a:p>
            <a:r>
              <a:rPr lang="en-US" sz="1200" dirty="0"/>
              <a:t>MSQC data collection and analysis allows for benchmarking of quality measure(s) performance specific to ERP</a:t>
            </a:r>
          </a:p>
          <a:p>
            <a:endParaRPr lang="en-US" dirty="0"/>
          </a:p>
        </p:txBody>
      </p:sp>
      <p:sp>
        <p:nvSpPr>
          <p:cNvPr id="4" name="Slide Number Placeholder 3"/>
          <p:cNvSpPr>
            <a:spLocks noGrp="1"/>
          </p:cNvSpPr>
          <p:nvPr>
            <p:ph type="sldNum" sz="quarter" idx="10"/>
          </p:nvPr>
        </p:nvSpPr>
        <p:spPr/>
        <p:txBody>
          <a:bodyPr/>
          <a:lstStyle/>
          <a:p>
            <a:fld id="{A8D2C895-9E1F-47E4-889F-54F126FD943C}" type="slidenum">
              <a:rPr lang="en-US" smtClean="0"/>
              <a:t>9</a:t>
            </a:fld>
            <a:endParaRPr lang="en-US"/>
          </a:p>
        </p:txBody>
      </p:sp>
    </p:spTree>
    <p:extLst>
      <p:ext uri="{BB962C8B-B14F-4D97-AF65-F5344CB8AC3E}">
        <p14:creationId xmlns:p14="http://schemas.microsoft.com/office/powerpoint/2010/main" val="154700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248400"/>
            <a:ext cx="2133600" cy="365125"/>
          </a:xfrm>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a:xfrm>
            <a:off x="3124200" y="6248400"/>
            <a:ext cx="2895600" cy="365125"/>
          </a:xfrm>
        </p:spPr>
        <p:txBody>
          <a:bodyPr/>
          <a:lstStyle/>
          <a:p>
            <a:endParaRPr lang="en-US" dirty="0"/>
          </a:p>
        </p:txBody>
      </p:sp>
    </p:spTree>
    <p:extLst>
      <p:ext uri="{BB962C8B-B14F-4D97-AF65-F5344CB8AC3E}">
        <p14:creationId xmlns:p14="http://schemas.microsoft.com/office/powerpoint/2010/main" val="351952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416141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170144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6F7BB-6B24-4265-874B-0153189A338B}" type="datetimeFigureOut">
              <a:rPr lang="en-US" smtClean="0">
                <a:solidFill>
                  <a:prstClr val="black">
                    <a:tint val="75000"/>
                  </a:prstClr>
                </a:solidFill>
              </a:rPr>
              <a:pPr/>
              <a:t>10/31/22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D4FFC83-79D4-4D93-846C-0083A3D6F3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064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248400"/>
            <a:ext cx="2133600" cy="365125"/>
          </a:xfrm>
        </p:spPr>
        <p:txBody>
          <a:bodyPr/>
          <a:lstStyle/>
          <a:p>
            <a:fld id="{C574DD28-3D6B-4A4D-ADA3-9413E989D585}" type="datetimeFigureOut">
              <a:rPr lang="en-US" smtClean="0">
                <a:solidFill>
                  <a:prstClr val="black">
                    <a:tint val="75000"/>
                  </a:prstClr>
                </a:solidFill>
              </a:rPr>
              <a:pPr/>
              <a:t>10/31/22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248400"/>
            <a:ext cx="2895600" cy="365125"/>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164920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172"/>
            <a:ext cx="8229600" cy="686972"/>
          </a:xfrm>
        </p:spPr>
        <p:txBody>
          <a:bodyPr/>
          <a:lstStyle>
            <a:lvl1pPr algn="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175404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378"/>
            <a:ext cx="8229600" cy="676422"/>
          </a:xfrm>
        </p:spPr>
        <p:txBody>
          <a:bodyPr/>
          <a:lstStyle>
            <a:lvl1pPr algn="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395390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7338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5800"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58452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lstStyle>
            <a:lvl1pPr algn="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323103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lstStyle>
            <a:lvl1pPr algn="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101027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172"/>
            <a:ext cx="8229600" cy="686972"/>
          </a:xfrm>
        </p:spPr>
        <p:txBody>
          <a:bodyPr/>
          <a:lstStyle>
            <a:lvl1pPr algn="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42414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357791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231822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74DD28-3D6B-4A4D-ADA3-9413E989D585}"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1BD70-74EA-4043-9C68-34B7788D78CE}" type="slidenum">
              <a:rPr lang="en-US" smtClean="0"/>
              <a:t>‹#›</a:t>
            </a:fld>
            <a:endParaRPr lang="en-US" dirty="0"/>
          </a:p>
        </p:txBody>
      </p:sp>
    </p:spTree>
    <p:extLst>
      <p:ext uri="{BB962C8B-B14F-4D97-AF65-F5344CB8AC3E}">
        <p14:creationId xmlns:p14="http://schemas.microsoft.com/office/powerpoint/2010/main" val="27337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144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DD28-3D6B-4A4D-ADA3-9413E989D585}" type="datetimeFigureOut">
              <a:rPr lang="en-US" smtClean="0"/>
              <a:t>10/31/22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1BD70-74EA-4043-9C68-34B7788D78CE}" type="slidenum">
              <a:rPr lang="en-US" smtClean="0"/>
              <a:t>‹#›</a:t>
            </a:fld>
            <a:endParaRPr lang="en-US" dirty="0"/>
          </a:p>
        </p:txBody>
      </p:sp>
    </p:spTree>
    <p:extLst>
      <p:ext uri="{BB962C8B-B14F-4D97-AF65-F5344CB8AC3E}">
        <p14:creationId xmlns:p14="http://schemas.microsoft.com/office/powerpoint/2010/main" val="2656508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144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4DD28-3D6B-4A4D-ADA3-9413E989D585}" type="datetimeFigureOut">
              <a:rPr lang="en-US" smtClean="0">
                <a:solidFill>
                  <a:prstClr val="black">
                    <a:tint val="75000"/>
                  </a:prstClr>
                </a:solidFill>
                <a:ea typeface="MS PGothic" pitchFamily="34" charset="-128"/>
              </a:rPr>
              <a:pPr/>
              <a:t>10/31/22</a:t>
            </a:fld>
            <a:endParaRPr lang="en-US" dirty="0">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1BD70-74EA-4043-9C68-34B7788D78CE}" type="slidenum">
              <a:rPr lang="en-US" smtClean="0">
                <a:solidFill>
                  <a:prstClr val="black">
                    <a:tint val="75000"/>
                  </a:prstClr>
                </a:solidFill>
                <a:ea typeface="MS PGothic" pitchFamily="34" charset="-128"/>
              </a:rPr>
              <a:pPr/>
              <a:t>‹#›</a:t>
            </a:fld>
            <a:endParaRPr lang="en-US" dirty="0">
              <a:solidFill>
                <a:prstClr val="black">
                  <a:tint val="75000"/>
                </a:prstClr>
              </a:solidFill>
              <a:ea typeface="MS PGothic" pitchFamily="34" charset="-128"/>
            </a:endParaRPr>
          </a:p>
        </p:txBody>
      </p:sp>
    </p:spTree>
    <p:extLst>
      <p:ext uri="{BB962C8B-B14F-4D97-AF65-F5344CB8AC3E}">
        <p14:creationId xmlns:p14="http://schemas.microsoft.com/office/powerpoint/2010/main" val="3867889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6.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14400"/>
            <a:ext cx="5590309" cy="3429000"/>
          </a:xfrm>
        </p:spPr>
        <p:txBody>
          <a:bodyPr/>
          <a:lstStyle/>
          <a:p>
            <a:endParaRPr lang="en-US" dirty="0"/>
          </a:p>
        </p:txBody>
      </p:sp>
      <p:sp>
        <p:nvSpPr>
          <p:cNvPr id="3" name="Subtitle 2"/>
          <p:cNvSpPr>
            <a:spLocks noGrp="1"/>
          </p:cNvSpPr>
          <p:nvPr>
            <p:ph type="subTitle" idx="1"/>
          </p:nvPr>
        </p:nvSpPr>
        <p:spPr>
          <a:xfrm>
            <a:off x="1600200" y="4495800"/>
            <a:ext cx="5572125" cy="1524000"/>
          </a:xfrm>
        </p:spPr>
        <p:txBody>
          <a:bodyPr>
            <a:noAutofit/>
          </a:bodyPr>
          <a:lstStyle/>
          <a:p>
            <a:r>
              <a:rPr lang="en-US" sz="3600" b="1" i="1" dirty="0">
                <a:solidFill>
                  <a:srgbClr val="C00000"/>
                </a:solidFill>
              </a:rPr>
              <a:t>Post-Surgical</a:t>
            </a:r>
            <a:r>
              <a:rPr lang="en-US" sz="3600" i="1" dirty="0">
                <a:solidFill>
                  <a:srgbClr val="C00000"/>
                </a:solidFill>
              </a:rPr>
              <a:t> </a:t>
            </a:r>
            <a:r>
              <a:rPr lang="en-US" sz="3600" b="1" i="1" dirty="0">
                <a:solidFill>
                  <a:srgbClr val="C00000"/>
                </a:solidFill>
              </a:rPr>
              <a:t>Nursing</a:t>
            </a:r>
          </a:p>
          <a:p>
            <a:r>
              <a:rPr lang="en-US" sz="3600" b="1" i="1" dirty="0">
                <a:solidFill>
                  <a:srgbClr val="C00000"/>
                </a:solidFill>
              </a:rPr>
              <a:t>MODULE 3</a:t>
            </a:r>
          </a:p>
          <a:p>
            <a:endParaRPr lang="en-US" sz="4000" b="1" i="1" dirty="0">
              <a:solidFill>
                <a:srgbClr val="C00000"/>
              </a:solidFill>
            </a:endParaRPr>
          </a:p>
          <a:p>
            <a:r>
              <a:rPr lang="en-US" sz="4000" b="1" i="1" dirty="0">
                <a:solidFill>
                  <a:srgbClr val="C00000"/>
                </a:solidFill>
              </a:rPr>
              <a:t> </a:t>
            </a:r>
          </a:p>
        </p:txBody>
      </p:sp>
      <p:sp>
        <p:nvSpPr>
          <p:cNvPr id="5" name="TextBox 4"/>
          <p:cNvSpPr txBox="1"/>
          <p:nvPr/>
        </p:nvSpPr>
        <p:spPr>
          <a:xfrm>
            <a:off x="1757362" y="5715000"/>
            <a:ext cx="5257800" cy="492443"/>
          </a:xfrm>
          <a:prstGeom prst="rect">
            <a:avLst/>
          </a:prstGeom>
          <a:noFill/>
        </p:spPr>
        <p:txBody>
          <a:bodyPr wrap="square" rtlCol="0">
            <a:spAutoFit/>
          </a:bodyPr>
          <a:lstStyle/>
          <a:p>
            <a:pPr algn="ctr"/>
            <a:r>
              <a:rPr lang="en-US" sz="1300" b="1" i="1" dirty="0">
                <a:solidFill>
                  <a:schemeClr val="bg2">
                    <a:lumMod val="75000"/>
                  </a:schemeClr>
                </a:solidFill>
              </a:rPr>
              <a:t>Created by MSQC for the purpose of initiating and maintaining ERP Quality Improvement Projects by hospitals in the Collaborative.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55721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29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Responsibilities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447283"/>
              </p:ext>
            </p:extLst>
          </p:nvPr>
        </p:nvGraphicFramePr>
        <p:xfrm>
          <a:off x="-2667000" y="457200"/>
          <a:ext cx="11125200" cy="6209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0" y="685800"/>
            <a:ext cx="3581400" cy="2554545"/>
          </a:xfrm>
          <a:prstGeom prst="rect">
            <a:avLst/>
          </a:prstGeom>
          <a:noFill/>
        </p:spPr>
        <p:txBody>
          <a:bodyPr wrap="square" rtlCol="0">
            <a:spAutoFit/>
          </a:bodyPr>
          <a:lstStyle/>
          <a:p>
            <a:pPr algn="ctr"/>
            <a:r>
              <a:rPr lang="en-US" sz="4000" b="1" i="1" dirty="0">
                <a:solidFill>
                  <a:srgbClr val="FF0000"/>
                </a:solidFill>
                <a:effectLst>
                  <a:glow rad="101600">
                    <a:schemeClr val="accent1">
                      <a:satMod val="175000"/>
                      <a:alpha val="40000"/>
                    </a:schemeClr>
                  </a:glow>
                </a:effectLst>
              </a:rPr>
              <a:t>Key Components </a:t>
            </a:r>
            <a:r>
              <a:rPr lang="en-US" sz="4000" b="1" i="1" dirty="0">
                <a:solidFill>
                  <a:srgbClr val="0000FF"/>
                </a:solidFill>
                <a:effectLst>
                  <a:glow rad="101600">
                    <a:schemeClr val="accent1">
                      <a:satMod val="175000"/>
                      <a:alpha val="40000"/>
                    </a:schemeClr>
                  </a:glow>
                </a:effectLst>
              </a:rPr>
              <a:t>of ERP Nursing Responsibilities</a:t>
            </a:r>
          </a:p>
        </p:txBody>
      </p:sp>
    </p:spTree>
    <p:extLst>
      <p:ext uri="{BB962C8B-B14F-4D97-AF65-F5344CB8AC3E}">
        <p14:creationId xmlns:p14="http://schemas.microsoft.com/office/powerpoint/2010/main" val="404048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Postoperative Clinical Guidelines</a:t>
            </a:r>
          </a:p>
        </p:txBody>
      </p:sp>
      <p:sp>
        <p:nvSpPr>
          <p:cNvPr id="6" name="Rounded Rectangle 5"/>
          <p:cNvSpPr/>
          <p:nvPr/>
        </p:nvSpPr>
        <p:spPr>
          <a:xfrm>
            <a:off x="1828800" y="685800"/>
            <a:ext cx="5562600" cy="5943600"/>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09800" y="1602801"/>
            <a:ext cx="4800600" cy="4674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pPr marL="285750" indent="-285750">
              <a:buFont typeface="Wingdings" pitchFamily="2" charset="2"/>
              <a:buChar char="q"/>
            </a:pPr>
            <a:r>
              <a:rPr lang="en-US" dirty="0">
                <a:solidFill>
                  <a:schemeClr val="tx1"/>
                </a:solidFill>
              </a:rPr>
              <a:t>VTE prophylaxis</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Control of postoperative nausea and vomiting</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Postoperative pain control</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Early postoperative (oral) feeding</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Early mobilization</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Avoidance of nasogastric tubes</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Avoidance of wound drainage</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a:solidFill>
                  <a:schemeClr val="tx1"/>
                </a:solidFill>
              </a:rPr>
              <a:t>Fluid management</a:t>
            </a:r>
          </a:p>
          <a:p>
            <a:endParaRPr lang="en-US" sz="500" dirty="0">
              <a:solidFill>
                <a:schemeClr val="tx1"/>
              </a:solidFill>
            </a:endParaRPr>
          </a:p>
          <a:p>
            <a:pPr marL="285750" indent="-285750">
              <a:buFont typeface="Wingdings" pitchFamily="2" charset="2"/>
              <a:buChar char="q"/>
            </a:pPr>
            <a:r>
              <a:rPr lang="en-US" dirty="0">
                <a:solidFill>
                  <a:schemeClr val="tx1"/>
                </a:solidFill>
              </a:rPr>
              <a:t>Urinary catheter removed postoperative day (POD) 1-2</a:t>
            </a:r>
          </a:p>
          <a:p>
            <a:pPr marL="285750" indent="-285750">
              <a:buFont typeface="Wingdings" pitchFamily="2" charset="2"/>
              <a:buChar char="q"/>
            </a:pPr>
            <a:endParaRPr lang="en-US" sz="500" dirty="0">
              <a:solidFill>
                <a:schemeClr val="tx1"/>
              </a:solidFill>
            </a:endParaRPr>
          </a:p>
          <a:p>
            <a:pPr marL="285750" indent="-285750">
              <a:buFont typeface="Wingdings" pitchFamily="2" charset="2"/>
              <a:buChar char="q"/>
            </a:pPr>
            <a:r>
              <a:rPr lang="en-US" dirty="0" err="1">
                <a:solidFill>
                  <a:schemeClr val="tx1"/>
                </a:solidFill>
              </a:rPr>
              <a:t>Alvimopan</a:t>
            </a:r>
            <a:endParaRPr lang="en-US" dirty="0">
              <a:solidFill>
                <a:schemeClr val="tx1"/>
              </a:solidFill>
            </a:endParaRPr>
          </a:p>
          <a:p>
            <a:endParaRPr lang="en-US" sz="500" dirty="0">
              <a:solidFill>
                <a:schemeClr val="tx1"/>
              </a:solidFill>
            </a:endParaRPr>
          </a:p>
          <a:p>
            <a:pPr marL="285750" indent="-285750">
              <a:buFont typeface="Wingdings" pitchFamily="2" charset="2"/>
              <a:buChar char="q"/>
            </a:pPr>
            <a:r>
              <a:rPr lang="en-US" dirty="0">
                <a:solidFill>
                  <a:schemeClr val="tx1"/>
                </a:solidFill>
              </a:rPr>
              <a:t>Postoperative glucose control</a:t>
            </a:r>
          </a:p>
          <a:p>
            <a:pPr marL="285750" indent="-285750">
              <a:buFont typeface="Wingdings" pitchFamily="2" charset="2"/>
              <a:buChar char="q"/>
            </a:pPr>
            <a:endParaRPr lang="en-US" sz="500" dirty="0">
              <a:solidFill>
                <a:schemeClr val="tx1"/>
              </a:solidFill>
            </a:endParaRPr>
          </a:p>
          <a:p>
            <a:endParaRPr lang="en-US" sz="500" dirty="0">
              <a:solidFill>
                <a:schemeClr val="tx1"/>
              </a:solidFill>
            </a:endParaRPr>
          </a:p>
        </p:txBody>
      </p:sp>
      <p:sp>
        <p:nvSpPr>
          <p:cNvPr id="12" name="TextBox 11"/>
          <p:cNvSpPr txBox="1"/>
          <p:nvPr/>
        </p:nvSpPr>
        <p:spPr>
          <a:xfrm>
            <a:off x="-362261" y="1263286"/>
            <a:ext cx="4486466" cy="830997"/>
          </a:xfrm>
          <a:prstGeom prst="rect">
            <a:avLst/>
          </a:prstGeom>
          <a:noFill/>
        </p:spPr>
        <p:txBody>
          <a:bodyPr wrap="square" rtlCol="0">
            <a:spAutoFit/>
            <a:scene3d>
              <a:camera prst="isometricRightUp"/>
              <a:lightRig rig="threePt" dir="t"/>
            </a:scene3d>
          </a:bodyPr>
          <a:lstStyle/>
          <a:p>
            <a:r>
              <a:rPr lang="en-US" sz="4800" b="1" dirty="0">
                <a:ln>
                  <a:solidFill>
                    <a:srgbClr val="FF0000"/>
                  </a:solidFill>
                </a:ln>
                <a:solidFill>
                  <a:srgbClr val="FF0000"/>
                </a:solidFill>
                <a:effectLst>
                  <a:reflection blurRad="6350" stA="55000" endA="300" endPos="45500" dir="5400000" sy="-100000" algn="bl" rotWithShape="0"/>
                </a:effectLst>
              </a:rPr>
              <a:t>Evidence-Based</a:t>
            </a:r>
          </a:p>
        </p:txBody>
      </p:sp>
      <p:sp>
        <p:nvSpPr>
          <p:cNvPr id="14" name="TextBox 13"/>
          <p:cNvSpPr txBox="1"/>
          <p:nvPr/>
        </p:nvSpPr>
        <p:spPr>
          <a:xfrm>
            <a:off x="6324600" y="2690821"/>
            <a:ext cx="2390775" cy="1785104"/>
          </a:xfrm>
          <a:prstGeom prst="rect">
            <a:avLst/>
          </a:prstGeom>
          <a:solidFill>
            <a:srgbClr val="FFFF00"/>
          </a:solidFill>
          <a:ln>
            <a:solidFill>
              <a:schemeClr val="bg2">
                <a:lumMod val="50000"/>
              </a:schemeClr>
            </a:solidFill>
          </a:ln>
        </p:spPr>
        <p:txBody>
          <a:bodyPr wrap="square" rtlCol="0">
            <a:spAutoFit/>
          </a:bodyPr>
          <a:lstStyle/>
          <a:p>
            <a:r>
              <a:rPr lang="en-US" sz="2200" b="1" i="1" dirty="0">
                <a:solidFill>
                  <a:schemeClr val="bg2">
                    <a:lumMod val="25000"/>
                  </a:schemeClr>
                </a:solidFill>
                <a:effectLst>
                  <a:outerShdw blurRad="38100" dist="38100" dir="2700000" algn="tl">
                    <a:srgbClr val="000000">
                      <a:alpha val="43137"/>
                    </a:srgbClr>
                  </a:outerShdw>
                </a:effectLst>
              </a:rPr>
              <a:t>Multidisciplinary</a:t>
            </a:r>
            <a:r>
              <a:rPr lang="en-US" sz="2200" b="1" i="1" dirty="0">
                <a:solidFill>
                  <a:schemeClr val="bg2">
                    <a:lumMod val="25000"/>
                  </a:schemeClr>
                </a:solidFill>
              </a:rPr>
              <a:t> </a:t>
            </a:r>
            <a:r>
              <a:rPr lang="en-US" sz="2200" b="1" i="1" dirty="0">
                <a:solidFill>
                  <a:schemeClr val="bg2">
                    <a:lumMod val="25000"/>
                  </a:schemeClr>
                </a:solidFill>
                <a:effectLst>
                  <a:outerShdw blurRad="38100" dist="38100" dir="2700000" algn="tl">
                    <a:srgbClr val="000000">
                      <a:alpha val="43137"/>
                    </a:srgbClr>
                  </a:outerShdw>
                </a:effectLst>
              </a:rPr>
              <a:t>communication and teamwork is a key element of success</a:t>
            </a:r>
          </a:p>
        </p:txBody>
      </p:sp>
      <p:sp>
        <p:nvSpPr>
          <p:cNvPr id="15" name="Chord 14"/>
          <p:cNvSpPr/>
          <p:nvPr/>
        </p:nvSpPr>
        <p:spPr>
          <a:xfrm>
            <a:off x="3200400" y="860289"/>
            <a:ext cx="2819400" cy="1830532"/>
          </a:xfrm>
          <a:prstGeom prst="chord">
            <a:avLst>
              <a:gd name="adj1" fmla="val 10850202"/>
              <a:gd name="adj2" fmla="val 21584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205" y="793342"/>
            <a:ext cx="933690" cy="885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52800" y="1478231"/>
            <a:ext cx="2438400" cy="369332"/>
          </a:xfrm>
          <a:prstGeom prst="rect">
            <a:avLst/>
          </a:prstGeom>
          <a:noFill/>
        </p:spPr>
        <p:txBody>
          <a:bodyPr wrap="square" rtlCol="0">
            <a:spAutoFit/>
          </a:bodyPr>
          <a:lstStyle/>
          <a:p>
            <a:pPr algn="ctr"/>
            <a:r>
              <a:rPr lang="en-US" b="1" i="1" dirty="0">
                <a:solidFill>
                  <a:srgbClr val="FFFF00"/>
                </a:solidFill>
              </a:rPr>
              <a:t>Clinical Guidelines</a:t>
            </a:r>
          </a:p>
        </p:txBody>
      </p:sp>
      <p:sp>
        <p:nvSpPr>
          <p:cNvPr id="3" name="TextBox 2"/>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375813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Patient Engagement</a:t>
            </a:r>
          </a:p>
        </p:txBody>
      </p:sp>
      <p:sp>
        <p:nvSpPr>
          <p:cNvPr id="3" name="Content Placeholder 2"/>
          <p:cNvSpPr>
            <a:spLocks noGrp="1"/>
          </p:cNvSpPr>
          <p:nvPr>
            <p:ph idx="1"/>
          </p:nvPr>
        </p:nvSpPr>
        <p:spPr>
          <a:xfrm>
            <a:off x="304800" y="990600"/>
            <a:ext cx="4495800" cy="5105400"/>
          </a:xfrm>
        </p:spPr>
        <p:txBody>
          <a:bodyPr>
            <a:normAutofit fontScale="92500"/>
          </a:bodyPr>
          <a:lstStyle/>
          <a:p>
            <a:pPr marL="0" indent="0">
              <a:buNone/>
            </a:pPr>
            <a:endParaRPr lang="en-US" sz="1100" dirty="0"/>
          </a:p>
          <a:p>
            <a:pPr marL="0" indent="0">
              <a:buNone/>
            </a:pPr>
            <a:r>
              <a:rPr lang="en-US" sz="3500" dirty="0"/>
              <a:t>“…the goal is to</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support</a:t>
            </a:r>
            <a:r>
              <a:rPr lang="en-US" sz="3500" b="1" dirty="0"/>
              <a:t> </a:t>
            </a:r>
            <a:r>
              <a:rPr lang="en-US" sz="3500" dirty="0"/>
              <a:t>and</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strengthen</a:t>
            </a:r>
            <a:r>
              <a:rPr lang="en-US" sz="3500" b="1" dirty="0"/>
              <a:t> </a:t>
            </a:r>
            <a:r>
              <a:rPr lang="en-US" sz="3500" b="1" i="1" dirty="0">
                <a:ln w="10541" cmpd="sng">
                  <a:solidFill>
                    <a:srgbClr val="6600FF"/>
                  </a:solidFill>
                  <a:prstDash val="solid"/>
                </a:ln>
                <a:solidFill>
                  <a:srgbClr val="0066FF"/>
                </a:solidFill>
              </a:rPr>
              <a:t>patients’ determinations of their health care needs and self-care efforts</a:t>
            </a:r>
            <a:r>
              <a:rPr lang="en-US" sz="3500" b="1" dirty="0">
                <a:ln>
                  <a:solidFill>
                    <a:srgbClr val="6600FF"/>
                  </a:solidFill>
                </a:ln>
                <a:solidFill>
                  <a:srgbClr val="0066FF"/>
                </a:solidFill>
              </a:rPr>
              <a:t> </a:t>
            </a:r>
            <a:r>
              <a:rPr lang="en-US" sz="3500" dirty="0"/>
              <a:t>with a view to obtaining maximum value and improved health outcomes.”</a:t>
            </a:r>
          </a:p>
          <a:p>
            <a:pPr marL="0" indent="0">
              <a:buNone/>
            </a:pPr>
            <a:r>
              <a:rPr lang="en-US" sz="1400" i="1" dirty="0"/>
              <a:t>Coulter (2012)</a:t>
            </a:r>
          </a:p>
        </p:txBody>
      </p:sp>
      <p:graphicFrame>
        <p:nvGraphicFramePr>
          <p:cNvPr id="4" name="Diagram 3"/>
          <p:cNvGraphicFramePr/>
          <p:nvPr>
            <p:extLst>
              <p:ext uri="{D42A27DB-BD31-4B8C-83A1-F6EECF244321}">
                <p14:modId xmlns:p14="http://schemas.microsoft.com/office/powerpoint/2010/main" val="4022459487"/>
              </p:ext>
            </p:extLst>
          </p:nvPr>
        </p:nvGraphicFramePr>
        <p:xfrm>
          <a:off x="2895600" y="381000"/>
          <a:ext cx="7924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6200" y="6385069"/>
            <a:ext cx="3352800" cy="292388"/>
          </a:xfrm>
          <a:prstGeom prst="rect">
            <a:avLst/>
          </a:prstGeom>
          <a:noFill/>
        </p:spPr>
        <p:txBody>
          <a:bodyPr wrap="square" rtlCol="0">
            <a:spAutoFit/>
          </a:bodyPr>
          <a:lstStyle/>
          <a:p>
            <a:r>
              <a:rPr lang="en-US" sz="1300" i="1" dirty="0"/>
              <a:t>Coulter, </a:t>
            </a:r>
            <a:r>
              <a:rPr lang="en-US" sz="1300" i="1" dirty="0" err="1"/>
              <a:t>Ellins</a:t>
            </a:r>
            <a:r>
              <a:rPr lang="en-US" sz="1300" i="1" dirty="0"/>
              <a:t> (2007)</a:t>
            </a:r>
          </a:p>
        </p:txBody>
      </p:sp>
    </p:spTree>
    <p:extLst>
      <p:ext uri="{BB962C8B-B14F-4D97-AF65-F5344CB8AC3E}">
        <p14:creationId xmlns:p14="http://schemas.microsoft.com/office/powerpoint/2010/main" val="356955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Arrival to Inpatient Floor</a:t>
            </a:r>
          </a:p>
        </p:txBody>
      </p:sp>
      <p:sp>
        <p:nvSpPr>
          <p:cNvPr id="5" name="Right Arrow 4"/>
          <p:cNvSpPr/>
          <p:nvPr/>
        </p:nvSpPr>
        <p:spPr>
          <a:xfrm>
            <a:off x="228600" y="5604180"/>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7800" y="5604180"/>
            <a:ext cx="5867400" cy="553998"/>
          </a:xfrm>
          <a:prstGeom prst="rect">
            <a:avLst/>
          </a:prstGeom>
          <a:noFill/>
        </p:spPr>
        <p:txBody>
          <a:bodyPr wrap="square" rtlCol="0">
            <a:spAutoFit/>
          </a:bodyPr>
          <a:lstStyle/>
          <a:p>
            <a:pPr algn="ctr"/>
            <a:r>
              <a:rPr lang="en-US" sz="3000" b="1" i="1" dirty="0">
                <a:solidFill>
                  <a:srgbClr val="FF0000"/>
                </a:solidFill>
              </a:rPr>
              <a:t>Initiate post-surgical ERP checklist</a:t>
            </a:r>
          </a:p>
        </p:txBody>
      </p:sp>
      <p:sp>
        <p:nvSpPr>
          <p:cNvPr id="7" name="Right Arrow 6"/>
          <p:cNvSpPr/>
          <p:nvPr/>
        </p:nvSpPr>
        <p:spPr>
          <a:xfrm>
            <a:off x="958596" y="5597008"/>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467600" y="5590081"/>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245602" y="5590081"/>
            <a:ext cx="48920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6681" y="2057400"/>
            <a:ext cx="8560470" cy="329320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ln>
                  <a:solidFill>
                    <a:sysClr val="windowText" lastClr="000000"/>
                  </a:solidFill>
                </a:ln>
              </a:rPr>
              <a:t>VTE Prophylaxis </a:t>
            </a:r>
            <a:r>
              <a:rPr lang="en-US" sz="1600" dirty="0">
                <a:ln>
                  <a:solidFill>
                    <a:sysClr val="windowText" lastClr="000000"/>
                  </a:solidFill>
                </a:ln>
                <a:sym typeface="Wingdings" pitchFamily="2" charset="2"/>
              </a:rPr>
              <a:t> </a:t>
            </a:r>
            <a:r>
              <a:rPr lang="en-US" sz="1600" i="1" dirty="0">
                <a:ln>
                  <a:solidFill>
                    <a:srgbClr val="FF0000"/>
                  </a:solidFill>
                </a:ln>
                <a:solidFill>
                  <a:srgbClr val="FF0000"/>
                </a:solidFill>
                <a:sym typeface="Wingdings" pitchFamily="2" charset="2"/>
              </a:rPr>
              <a:t>apply/obtain order(s) if not already complete</a:t>
            </a:r>
            <a:endParaRPr lang="en-US" sz="1600" dirty="0">
              <a:ln>
                <a:solidFill>
                  <a:srgbClr val="FF0000"/>
                </a:solidFill>
              </a:ln>
              <a:solidFill>
                <a:srgbClr val="FF0000"/>
              </a:solidFill>
            </a:endParaRPr>
          </a:p>
          <a:p>
            <a:pPr marL="742950" lvl="1" indent="-285750">
              <a:buFont typeface="Arial" pitchFamily="34" charset="0"/>
              <a:buChar char="•"/>
            </a:pPr>
            <a:r>
              <a:rPr lang="en-US" sz="1600" dirty="0">
                <a:ln>
                  <a:solidFill>
                    <a:sysClr val="windowText" lastClr="000000"/>
                  </a:solidFill>
                </a:ln>
              </a:rPr>
              <a:t>Mechanical </a:t>
            </a:r>
            <a:r>
              <a:rPr lang="en-US" sz="1600" i="1" dirty="0">
                <a:ln>
                  <a:solidFill>
                    <a:sysClr val="windowText" lastClr="000000"/>
                  </a:solidFill>
                </a:ln>
              </a:rPr>
              <a:t>(compressions stockings and intermittent pneumatic compression devices)</a:t>
            </a:r>
          </a:p>
          <a:p>
            <a:pPr marL="742950" lvl="1" indent="-285750">
              <a:buFont typeface="Arial" pitchFamily="34" charset="0"/>
              <a:buChar char="•"/>
            </a:pPr>
            <a:r>
              <a:rPr lang="en-US" sz="1600" dirty="0">
                <a:ln>
                  <a:solidFill>
                    <a:sysClr val="windowText" lastClr="000000"/>
                  </a:solidFill>
                </a:ln>
              </a:rPr>
              <a:t>Pharmacological </a:t>
            </a:r>
            <a:r>
              <a:rPr lang="en-US" sz="1600" i="1" dirty="0">
                <a:ln>
                  <a:solidFill>
                    <a:sysClr val="windowText" lastClr="000000"/>
                  </a:solidFill>
                </a:ln>
              </a:rPr>
              <a:t>(heparin/low molecular weight heparin) </a:t>
            </a:r>
          </a:p>
          <a:p>
            <a:pPr marL="742950" lvl="1" indent="-285750">
              <a:buFont typeface="Arial" pitchFamily="34" charset="0"/>
              <a:buChar char="•"/>
            </a:pPr>
            <a:endParaRPr lang="en-US" sz="1600" i="1" dirty="0">
              <a:ln>
                <a:solidFill>
                  <a:sysClr val="windowText" lastClr="000000"/>
                </a:solidFill>
              </a:ln>
            </a:endParaRPr>
          </a:p>
          <a:p>
            <a:r>
              <a:rPr lang="en-US" sz="1600" dirty="0">
                <a:ln>
                  <a:solidFill>
                    <a:sysClr val="windowText" lastClr="000000"/>
                  </a:solidFill>
                </a:ln>
              </a:rPr>
              <a:t>Postoperative Nausea and Vomiting </a:t>
            </a:r>
            <a:r>
              <a:rPr lang="en-US" sz="1600" dirty="0">
                <a:ln>
                  <a:solidFill>
                    <a:sysClr val="windowText" lastClr="000000"/>
                  </a:solidFill>
                </a:ln>
                <a:sym typeface="Wingdings" pitchFamily="2" charset="2"/>
              </a:rPr>
              <a:t> </a:t>
            </a:r>
            <a:r>
              <a:rPr lang="en-US" sz="1600" i="1" dirty="0">
                <a:ln>
                  <a:solidFill>
                    <a:srgbClr val="FF0000"/>
                  </a:solidFill>
                </a:ln>
                <a:solidFill>
                  <a:srgbClr val="FF0000"/>
                </a:solidFill>
                <a:sym typeface="Wingdings" pitchFamily="2" charset="2"/>
              </a:rPr>
              <a:t>assess score and treat using multimodal approach</a:t>
            </a:r>
          </a:p>
          <a:p>
            <a:endParaRPr lang="en-US" sz="1600" i="1" dirty="0">
              <a:ln>
                <a:solidFill>
                  <a:srgbClr val="FF0000"/>
                </a:solidFill>
              </a:ln>
              <a:solidFill>
                <a:srgbClr val="FF0000"/>
              </a:solidFill>
              <a:sym typeface="Wingdings" pitchFamily="2" charset="2"/>
            </a:endParaRPr>
          </a:p>
          <a:p>
            <a:r>
              <a:rPr lang="en-US" sz="1600" dirty="0">
                <a:ln>
                  <a:solidFill>
                    <a:sysClr val="windowText" lastClr="000000"/>
                  </a:solidFill>
                </a:ln>
                <a:solidFill>
                  <a:schemeClr val="tx1"/>
                </a:solidFill>
              </a:rPr>
              <a:t>Pain Control </a:t>
            </a:r>
            <a:r>
              <a:rPr lang="en-US" sz="1600" dirty="0">
                <a:ln>
                  <a:solidFill>
                    <a:sysClr val="windowText" lastClr="000000"/>
                  </a:solidFill>
                </a:ln>
                <a:solidFill>
                  <a:schemeClr val="tx1"/>
                </a:solidFill>
                <a:sym typeface="Wingdings" pitchFamily="2" charset="2"/>
              </a:rPr>
              <a:t> </a:t>
            </a:r>
            <a:r>
              <a:rPr lang="en-US" sz="1600" i="1" dirty="0">
                <a:ln>
                  <a:solidFill>
                    <a:srgbClr val="FF0000"/>
                  </a:solidFill>
                </a:ln>
                <a:solidFill>
                  <a:srgbClr val="FF0000"/>
                </a:solidFill>
                <a:sym typeface="Wingdings" pitchFamily="2" charset="2"/>
              </a:rPr>
              <a:t>assess score and medicate for relief (if necessary), reinforce pain goals/targets</a:t>
            </a:r>
          </a:p>
          <a:p>
            <a:endParaRPr lang="en-US" sz="1600" i="1" dirty="0">
              <a:ln>
                <a:solidFill>
                  <a:srgbClr val="FF0000"/>
                </a:solidFill>
              </a:ln>
              <a:solidFill>
                <a:srgbClr val="FF0000"/>
              </a:solidFill>
              <a:sym typeface="Wingdings" pitchFamily="2" charset="2"/>
            </a:endParaRPr>
          </a:p>
          <a:p>
            <a:r>
              <a:rPr lang="en-US" sz="1600" dirty="0">
                <a:ln>
                  <a:solidFill>
                    <a:schemeClr val="tx1"/>
                  </a:solidFill>
                </a:ln>
                <a:solidFill>
                  <a:schemeClr val="tx1"/>
                </a:solidFill>
                <a:sym typeface="Wingdings" pitchFamily="2" charset="2"/>
              </a:rPr>
              <a:t>Early Oral Feeding </a:t>
            </a:r>
            <a:r>
              <a:rPr lang="en-US" sz="1600" dirty="0">
                <a:ln>
                  <a:solidFill>
                    <a:srgbClr val="FF0000"/>
                  </a:solidFill>
                </a:ln>
                <a:solidFill>
                  <a:srgbClr val="FF0000"/>
                </a:solidFill>
                <a:sym typeface="Wingdings" pitchFamily="2" charset="2"/>
              </a:rPr>
              <a:t> </a:t>
            </a:r>
            <a:r>
              <a:rPr lang="en-US" sz="1600" i="1" dirty="0">
                <a:ln>
                  <a:solidFill>
                    <a:srgbClr val="FF0000"/>
                  </a:solidFill>
                </a:ln>
                <a:solidFill>
                  <a:srgbClr val="FF0000"/>
                </a:solidFill>
                <a:sym typeface="Wingdings" pitchFamily="2" charset="2"/>
              </a:rPr>
              <a:t>assess whether the patient has received clear fluids/food and if tolerated</a:t>
            </a:r>
          </a:p>
          <a:p>
            <a:endParaRPr lang="en-US" sz="1600" i="1" dirty="0">
              <a:ln>
                <a:solidFill>
                  <a:srgbClr val="FF0000"/>
                </a:solidFill>
              </a:ln>
              <a:solidFill>
                <a:srgbClr val="FF0000"/>
              </a:solidFill>
              <a:sym typeface="Wingdings" pitchFamily="2" charset="2"/>
            </a:endParaRPr>
          </a:p>
          <a:p>
            <a:r>
              <a:rPr lang="en-US" sz="1600" dirty="0" err="1">
                <a:ln>
                  <a:solidFill>
                    <a:schemeClr val="tx1"/>
                  </a:solidFill>
                </a:ln>
                <a:solidFill>
                  <a:schemeClr val="tx1"/>
                </a:solidFill>
                <a:sym typeface="Wingdings" pitchFamily="2" charset="2"/>
              </a:rPr>
              <a:t>Alvimopan</a:t>
            </a:r>
            <a:r>
              <a:rPr lang="en-US" sz="1600" dirty="0">
                <a:ln>
                  <a:solidFill>
                    <a:schemeClr val="tx1"/>
                  </a:solidFill>
                </a:ln>
                <a:solidFill>
                  <a:schemeClr val="tx1"/>
                </a:solidFill>
                <a:sym typeface="Wingdings" pitchFamily="2" charset="2"/>
              </a:rPr>
              <a:t> </a:t>
            </a:r>
            <a:r>
              <a:rPr lang="en-US" sz="1600" i="1" dirty="0">
                <a:ln>
                  <a:solidFill>
                    <a:srgbClr val="FF0000"/>
                  </a:solidFill>
                </a:ln>
                <a:solidFill>
                  <a:srgbClr val="FF0000"/>
                </a:solidFill>
                <a:sym typeface="Wingdings" pitchFamily="2" charset="2"/>
              </a:rPr>
              <a:t> verify has been ordered and is on patient’s list of scheduled medications</a:t>
            </a:r>
          </a:p>
          <a:p>
            <a:endParaRPr lang="en-US" sz="1600" i="1" dirty="0">
              <a:ln>
                <a:solidFill>
                  <a:srgbClr val="FF0000"/>
                </a:solidFill>
              </a:ln>
              <a:solidFill>
                <a:srgbClr val="FF0000"/>
              </a:solidFill>
              <a:sym typeface="Wingdings" pitchFamily="2" charset="2"/>
            </a:endParaRPr>
          </a:p>
          <a:p>
            <a:r>
              <a:rPr lang="en-US" sz="1600" dirty="0">
                <a:ln>
                  <a:solidFill>
                    <a:schemeClr val="tx1"/>
                  </a:solidFill>
                </a:ln>
                <a:solidFill>
                  <a:schemeClr val="tx1"/>
                </a:solidFill>
                <a:sym typeface="Wingdings" pitchFamily="2" charset="2"/>
              </a:rPr>
              <a:t>Fluid Management</a:t>
            </a:r>
            <a:r>
              <a:rPr lang="en-US" sz="1600" i="1" dirty="0">
                <a:ln>
                  <a:solidFill>
                    <a:srgbClr val="FF0000"/>
                  </a:solidFill>
                </a:ln>
                <a:solidFill>
                  <a:srgbClr val="FF0000"/>
                </a:solidFill>
                <a:sym typeface="Wingdings" pitchFamily="2" charset="2"/>
              </a:rPr>
              <a:t> begin recording fluid type and amount received</a:t>
            </a:r>
            <a:endParaRPr lang="en-US" sz="1600" dirty="0">
              <a:ln>
                <a:solidFill>
                  <a:srgbClr val="FF0000"/>
                </a:solidFill>
              </a:ln>
              <a:solidFill>
                <a:schemeClr val="tx1"/>
              </a:solidFill>
            </a:endParaRPr>
          </a:p>
        </p:txBody>
      </p:sp>
      <p:sp>
        <p:nvSpPr>
          <p:cNvPr id="12" name="TextBox 11"/>
          <p:cNvSpPr txBox="1"/>
          <p:nvPr/>
        </p:nvSpPr>
        <p:spPr>
          <a:xfrm>
            <a:off x="159326" y="1062335"/>
            <a:ext cx="8575479" cy="553998"/>
          </a:xfrm>
          <a:prstGeom prst="rect">
            <a:avLst/>
          </a:prstGeom>
          <a:noFill/>
        </p:spPr>
        <p:txBody>
          <a:bodyPr wrap="square" rtlCol="0">
            <a:spAutoFit/>
          </a:bodyPr>
          <a:lstStyle/>
          <a:p>
            <a:r>
              <a:rPr lang="en-US" sz="2400" b="1" i="1" dirty="0">
                <a:solidFill>
                  <a:srgbClr val="3333CC"/>
                </a:solidFill>
              </a:rPr>
              <a:t>*History –</a:t>
            </a:r>
            <a:r>
              <a:rPr lang="en-US" sz="3000" b="1" i="1" dirty="0">
                <a:solidFill>
                  <a:srgbClr val="3333CC"/>
                </a:solidFill>
              </a:rPr>
              <a:t> </a:t>
            </a:r>
            <a:r>
              <a:rPr lang="en-US" sz="2400" b="1" i="1" dirty="0">
                <a:solidFill>
                  <a:srgbClr val="3333CC"/>
                </a:solidFill>
              </a:rPr>
              <a:t>Assess pre-surgical and intraoperative ERP compliance*</a:t>
            </a:r>
          </a:p>
        </p:txBody>
      </p:sp>
      <p:sp>
        <p:nvSpPr>
          <p:cNvPr id="13" name="TextBox 12"/>
          <p:cNvSpPr txBox="1"/>
          <p:nvPr/>
        </p:nvSpPr>
        <p:spPr>
          <a:xfrm>
            <a:off x="233222" y="1625569"/>
            <a:ext cx="8560468"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Initial Assessment and Intervention</a:t>
            </a:r>
          </a:p>
        </p:txBody>
      </p:sp>
      <p:sp>
        <p:nvSpPr>
          <p:cNvPr id="14" name="TextBox 13"/>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256284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983785"/>
              </p:ext>
            </p:extLst>
          </p:nvPr>
        </p:nvGraphicFramePr>
        <p:xfrm>
          <a:off x="152400" y="1031405"/>
          <a:ext cx="8763000" cy="4912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52600" y="831349"/>
            <a:ext cx="6562436"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524000" y="5860472"/>
            <a:ext cx="6791036"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3" name="TextBox 2"/>
          <p:cNvSpPr txBox="1"/>
          <p:nvPr/>
        </p:nvSpPr>
        <p:spPr>
          <a:xfrm>
            <a:off x="4929043" y="3089791"/>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hospital</a:t>
            </a:r>
          </a:p>
        </p:txBody>
      </p:sp>
      <p:sp>
        <p:nvSpPr>
          <p:cNvPr id="8" name="5-Point Star 7"/>
          <p:cNvSpPr/>
          <p:nvPr/>
        </p:nvSpPr>
        <p:spPr>
          <a:xfrm>
            <a:off x="4933661" y="3338989"/>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7067" y="1828800"/>
            <a:ext cx="822721"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931" y="4343400"/>
            <a:ext cx="822720"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47712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2903057"/>
              </p:ext>
            </p:extLst>
          </p:nvPr>
        </p:nvGraphicFramePr>
        <p:xfrm>
          <a:off x="152400" y="1143001"/>
          <a:ext cx="8839200" cy="471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81200" y="831349"/>
            <a:ext cx="6333836"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752600" y="5860472"/>
            <a:ext cx="6562436"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8" name="TextBox 7"/>
          <p:cNvSpPr txBox="1"/>
          <p:nvPr/>
        </p:nvSpPr>
        <p:spPr>
          <a:xfrm>
            <a:off x="5043344" y="3048000"/>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hospital</a:t>
            </a:r>
          </a:p>
        </p:txBody>
      </p:sp>
      <p:sp>
        <p:nvSpPr>
          <p:cNvPr id="9" name="5-Point Star 8"/>
          <p:cNvSpPr/>
          <p:nvPr/>
        </p:nvSpPr>
        <p:spPr>
          <a:xfrm>
            <a:off x="5033818" y="3380780"/>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1" y="1828800"/>
            <a:ext cx="838200" cy="78504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87085" y="4343400"/>
            <a:ext cx="822721"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357382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9779673"/>
              </p:ext>
            </p:extLst>
          </p:nvPr>
        </p:nvGraphicFramePr>
        <p:xfrm>
          <a:off x="152399" y="1143001"/>
          <a:ext cx="8857961" cy="4717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9200" y="859924"/>
            <a:ext cx="7772400"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237961" y="5860472"/>
            <a:ext cx="7772400"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7" name="TextBox 6"/>
          <p:cNvSpPr txBox="1"/>
          <p:nvPr/>
        </p:nvSpPr>
        <p:spPr>
          <a:xfrm>
            <a:off x="5009861" y="3289816"/>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hospital</a:t>
            </a:r>
          </a:p>
        </p:txBody>
      </p:sp>
      <p:sp>
        <p:nvSpPr>
          <p:cNvPr id="8" name="5-Point Star 7"/>
          <p:cNvSpPr/>
          <p:nvPr/>
        </p:nvSpPr>
        <p:spPr>
          <a:xfrm>
            <a:off x="5019386" y="3622001"/>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3517" y="1905000"/>
            <a:ext cx="834234" cy="781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3517" y="4343400"/>
            <a:ext cx="834234" cy="781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357382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2226135"/>
              </p:ext>
            </p:extLst>
          </p:nvPr>
        </p:nvGraphicFramePr>
        <p:xfrm>
          <a:off x="152400" y="1031403"/>
          <a:ext cx="8829964" cy="5029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71600" y="831349"/>
            <a:ext cx="7772400"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371600" y="5860472"/>
            <a:ext cx="7772400"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7" name="TextBox 6"/>
          <p:cNvSpPr txBox="1"/>
          <p:nvPr/>
        </p:nvSpPr>
        <p:spPr>
          <a:xfrm>
            <a:off x="4952422" y="3281839"/>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hospital</a:t>
            </a:r>
          </a:p>
        </p:txBody>
      </p:sp>
      <p:sp>
        <p:nvSpPr>
          <p:cNvPr id="8" name="5-Point Star 7"/>
          <p:cNvSpPr/>
          <p:nvPr/>
        </p:nvSpPr>
        <p:spPr>
          <a:xfrm>
            <a:off x="4969738" y="3625692"/>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0498" y="1828800"/>
            <a:ext cx="822721"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4800" y="4419600"/>
            <a:ext cx="822721" cy="7705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357382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Nursing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9154391"/>
              </p:ext>
            </p:extLst>
          </p:nvPr>
        </p:nvGraphicFramePr>
        <p:xfrm>
          <a:off x="152400" y="1339016"/>
          <a:ext cx="8829964"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23661" y="831349"/>
            <a:ext cx="7772400" cy="40011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 b="1" i="1" cap="all" dirty="0">
                <a:ln/>
                <a:solidFill>
                  <a:schemeClr val="accent1"/>
                </a:solidFill>
                <a:effectLst>
                  <a:outerShdw blurRad="19685" dist="12700" dir="5400000" algn="tl" rotWithShape="0">
                    <a:schemeClr val="accent1">
                      <a:satMod val="130000"/>
                      <a:alpha val="60000"/>
                    </a:schemeClr>
                  </a:outerShdw>
                </a:effectLst>
              </a:rPr>
              <a:t>Patient Engagement ------------------------------&gt;</a:t>
            </a:r>
          </a:p>
        </p:txBody>
      </p:sp>
      <p:sp>
        <p:nvSpPr>
          <p:cNvPr id="6" name="TextBox 5"/>
          <p:cNvSpPr txBox="1"/>
          <p:nvPr/>
        </p:nvSpPr>
        <p:spPr>
          <a:xfrm>
            <a:off x="1009361" y="5860472"/>
            <a:ext cx="7772400"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CONTINGENCY PLANNING------------------------------&gt;</a:t>
            </a:r>
          </a:p>
        </p:txBody>
      </p:sp>
      <p:sp>
        <p:nvSpPr>
          <p:cNvPr id="7" name="TextBox 6"/>
          <p:cNvSpPr txBox="1"/>
          <p:nvPr/>
        </p:nvSpPr>
        <p:spPr>
          <a:xfrm>
            <a:off x="4876800" y="3352800"/>
            <a:ext cx="4648778" cy="36933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i="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Continue through discharge from hospital</a:t>
            </a:r>
          </a:p>
        </p:txBody>
      </p:sp>
      <p:sp>
        <p:nvSpPr>
          <p:cNvPr id="8" name="5-Point Star 7"/>
          <p:cNvSpPr/>
          <p:nvPr/>
        </p:nvSpPr>
        <p:spPr>
          <a:xfrm>
            <a:off x="4895561" y="3601998"/>
            <a:ext cx="228600" cy="24026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6200" y="1981200"/>
            <a:ext cx="904081" cy="8467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5250" y="4343400"/>
            <a:ext cx="904081" cy="8467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219937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Contingency Planning</a:t>
            </a:r>
          </a:p>
        </p:txBody>
      </p:sp>
      <p:sp>
        <p:nvSpPr>
          <p:cNvPr id="5" name="Oval 4"/>
          <p:cNvSpPr/>
          <p:nvPr/>
        </p:nvSpPr>
        <p:spPr>
          <a:xfrm>
            <a:off x="6324600" y="879083"/>
            <a:ext cx="2819400" cy="5216917"/>
          </a:xfrm>
          <a:prstGeom prst="ellipse">
            <a:avLst/>
          </a:prstGeom>
          <a:solidFill>
            <a:schemeClr val="accent6">
              <a:lumMod val="20000"/>
              <a:lumOff val="80000"/>
            </a:schemeClr>
          </a:solidFill>
          <a:ln>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 name="Picture 6" descr="Track, Meet, Race, Racing, Ma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352550"/>
            <a:ext cx="1905000" cy="17505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96100" y="3103091"/>
            <a:ext cx="1885950" cy="2677656"/>
          </a:xfrm>
          <a:prstGeom prst="rect">
            <a:avLst/>
          </a:prstGeom>
          <a:noFill/>
        </p:spPr>
        <p:txBody>
          <a:bodyPr wrap="square" rtlCol="0">
            <a:spAutoFit/>
            <a:scene3d>
              <a:camera prst="orthographicFron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a:ln w="0"/>
                <a:solidFill>
                  <a:srgbClr val="0000FF"/>
                </a:solidFill>
                <a:effectLst/>
              </a:rPr>
              <a:t>How do I get my patient “</a:t>
            </a:r>
            <a:r>
              <a:rPr lang="en-US" sz="2800" b="1" i="1" cap="all" dirty="0">
                <a:ln w="0"/>
                <a:solidFill>
                  <a:srgbClr val="0000FF"/>
                </a:solidFill>
                <a:effectLst/>
              </a:rPr>
              <a:t>back on the ERP track</a:t>
            </a:r>
            <a:r>
              <a:rPr lang="en-US" sz="2800" b="1" cap="all" dirty="0">
                <a:ln w="0"/>
                <a:solidFill>
                  <a:srgbClr val="0000FF"/>
                </a:solidFill>
                <a:effectLst/>
              </a:rPr>
              <a:t>”?</a:t>
            </a:r>
          </a:p>
        </p:txBody>
      </p:sp>
      <p:sp>
        <p:nvSpPr>
          <p:cNvPr id="7" name="TextBox 6"/>
          <p:cNvSpPr txBox="1"/>
          <p:nvPr/>
        </p:nvSpPr>
        <p:spPr>
          <a:xfrm>
            <a:off x="128587" y="1007327"/>
            <a:ext cx="4114800" cy="369332"/>
          </a:xfrm>
          <a:prstGeom prst="rect">
            <a:avLst/>
          </a:prstGeom>
          <a:solidFill>
            <a:schemeClr val="accent6">
              <a:lumMod val="20000"/>
              <a:lumOff val="80000"/>
            </a:schemeClr>
          </a:solidFill>
          <a:ln w="28575">
            <a:solidFill>
              <a:srgbClr val="0000FF"/>
            </a:solidFill>
          </a:ln>
        </p:spPr>
        <p:txBody>
          <a:bodyPr wrap="square" rtlCol="0">
            <a:spAutoFit/>
          </a:bodyPr>
          <a:lstStyle/>
          <a:p>
            <a:r>
              <a:rPr lang="en-US" b="1" dirty="0">
                <a:solidFill>
                  <a:srgbClr val="0000FF"/>
                </a:solidFill>
              </a:rPr>
              <a:t>Notice deviation from routine ERP course</a:t>
            </a:r>
          </a:p>
        </p:txBody>
      </p:sp>
      <p:sp>
        <p:nvSpPr>
          <p:cNvPr id="8" name="TextBox 7"/>
          <p:cNvSpPr txBox="1"/>
          <p:nvPr/>
        </p:nvSpPr>
        <p:spPr>
          <a:xfrm>
            <a:off x="128587" y="1902857"/>
            <a:ext cx="4105275" cy="1477328"/>
          </a:xfrm>
          <a:prstGeom prst="rect">
            <a:avLst/>
          </a:prstGeom>
          <a:solidFill>
            <a:schemeClr val="accent6">
              <a:lumMod val="20000"/>
              <a:lumOff val="80000"/>
            </a:schemeClr>
          </a:solidFill>
          <a:ln w="28575">
            <a:solidFill>
              <a:srgbClr val="0000FF"/>
            </a:solidFill>
          </a:ln>
        </p:spPr>
        <p:txBody>
          <a:bodyPr wrap="square" rtlCol="0">
            <a:spAutoFit/>
          </a:bodyPr>
          <a:lstStyle/>
          <a:p>
            <a:r>
              <a:rPr lang="en-US" b="1" dirty="0">
                <a:solidFill>
                  <a:srgbClr val="0000FF"/>
                </a:solidFill>
              </a:rPr>
              <a:t>Form “contingency plan” </a:t>
            </a:r>
            <a:r>
              <a:rPr lang="en-US" b="1" i="1" u="sng" dirty="0">
                <a:solidFill>
                  <a:srgbClr val="0000FF"/>
                </a:solidFill>
              </a:rPr>
              <a:t>with</a:t>
            </a:r>
            <a:r>
              <a:rPr lang="en-US" b="1" i="1" dirty="0">
                <a:solidFill>
                  <a:srgbClr val="0000FF"/>
                </a:solidFill>
              </a:rPr>
              <a:t> </a:t>
            </a:r>
            <a:r>
              <a:rPr lang="en-US" b="1" dirty="0">
                <a:solidFill>
                  <a:srgbClr val="0000FF"/>
                </a:solidFill>
              </a:rPr>
              <a:t>patient:</a:t>
            </a:r>
          </a:p>
          <a:p>
            <a:pPr marL="285750" indent="-285750">
              <a:buFont typeface="Wingdings" pitchFamily="2" charset="2"/>
              <a:buChar char="Ø"/>
            </a:pPr>
            <a:r>
              <a:rPr lang="en-US" b="1" dirty="0">
                <a:solidFill>
                  <a:srgbClr val="0000FF"/>
                </a:solidFill>
              </a:rPr>
              <a:t>Provide reassurance and education regarding options</a:t>
            </a:r>
          </a:p>
          <a:p>
            <a:pPr marL="285750" indent="-285750">
              <a:buFont typeface="Wingdings" pitchFamily="2" charset="2"/>
              <a:buChar char="Ø"/>
            </a:pPr>
            <a:r>
              <a:rPr lang="en-US" b="1" dirty="0">
                <a:solidFill>
                  <a:srgbClr val="0000FF"/>
                </a:solidFill>
              </a:rPr>
              <a:t>Set new “targets” for the patient to work toward</a:t>
            </a:r>
          </a:p>
        </p:txBody>
      </p:sp>
      <p:sp>
        <p:nvSpPr>
          <p:cNvPr id="9" name="TextBox 8"/>
          <p:cNvSpPr txBox="1"/>
          <p:nvPr/>
        </p:nvSpPr>
        <p:spPr>
          <a:xfrm>
            <a:off x="765809" y="3990974"/>
            <a:ext cx="3028950" cy="1200329"/>
          </a:xfrm>
          <a:prstGeom prst="rect">
            <a:avLst/>
          </a:prstGeom>
          <a:solidFill>
            <a:schemeClr val="accent6">
              <a:lumMod val="20000"/>
              <a:lumOff val="80000"/>
            </a:schemeClr>
          </a:solidFill>
          <a:ln w="28575">
            <a:solidFill>
              <a:srgbClr val="0000FF"/>
            </a:solidFill>
          </a:ln>
        </p:spPr>
        <p:txBody>
          <a:bodyPr wrap="square" rtlCol="0">
            <a:spAutoFit/>
          </a:bodyPr>
          <a:lstStyle/>
          <a:p>
            <a:r>
              <a:rPr lang="en-US" b="1" dirty="0">
                <a:solidFill>
                  <a:srgbClr val="0000FF"/>
                </a:solidFill>
              </a:rPr>
              <a:t>Provide reinforcement through motivation toward new targets and encouragement of plan</a:t>
            </a:r>
          </a:p>
        </p:txBody>
      </p:sp>
      <p:sp>
        <p:nvSpPr>
          <p:cNvPr id="12" name="TextBox 11"/>
          <p:cNvSpPr txBox="1"/>
          <p:nvPr/>
        </p:nvSpPr>
        <p:spPr>
          <a:xfrm>
            <a:off x="128587" y="5319082"/>
            <a:ext cx="6248400" cy="923330"/>
          </a:xfrm>
          <a:prstGeom prst="rect">
            <a:avLst/>
          </a:prstGeom>
          <a:noFill/>
        </p:spPr>
        <p:txBody>
          <a:bodyPr wrap="square" rtlCol="0">
            <a:spAutoFit/>
          </a:bodyPr>
          <a:lstStyle/>
          <a:p>
            <a:r>
              <a:rPr lang="en-US" b="1" i="1" dirty="0">
                <a:solidFill>
                  <a:srgbClr val="FF0000"/>
                </a:solidFill>
              </a:rPr>
              <a:t>** All changes should be communicated to surgeon/physician, oncoming nurse at shift change and multidisciplinary team members**</a:t>
            </a:r>
          </a:p>
        </p:txBody>
      </p:sp>
      <p:sp>
        <p:nvSpPr>
          <p:cNvPr id="4" name="Down Arrow 3"/>
          <p:cNvSpPr/>
          <p:nvPr/>
        </p:nvSpPr>
        <p:spPr>
          <a:xfrm>
            <a:off x="2091690" y="1391630"/>
            <a:ext cx="188594" cy="496075"/>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2181224" y="3378637"/>
            <a:ext cx="188594" cy="612337"/>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514600"/>
            <a:ext cx="1524000" cy="136305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52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Objectives</a:t>
            </a:r>
          </a:p>
        </p:txBody>
      </p:sp>
      <p:sp>
        <p:nvSpPr>
          <p:cNvPr id="3" name="Content Placeholder 2"/>
          <p:cNvSpPr>
            <a:spLocks noGrp="1"/>
          </p:cNvSpPr>
          <p:nvPr>
            <p:ph idx="1"/>
          </p:nvPr>
        </p:nvSpPr>
        <p:spPr>
          <a:xfrm>
            <a:off x="457200" y="1066800"/>
            <a:ext cx="8229600" cy="5257800"/>
          </a:xfrm>
        </p:spPr>
        <p:txBody>
          <a:bodyPr>
            <a:normAutofit fontScale="92500" lnSpcReduction="20000"/>
          </a:bodyPr>
          <a:lstStyle/>
          <a:p>
            <a:pPr marL="0" indent="0">
              <a:buNone/>
            </a:pPr>
            <a:r>
              <a:rPr lang="en-US" b="1" dirty="0"/>
              <a:t>This clinical pathway is designed to:</a:t>
            </a:r>
          </a:p>
          <a:p>
            <a:pPr marL="0" indent="0">
              <a:buNone/>
            </a:pPr>
            <a:endParaRPr lang="en-US" sz="900" b="1" dirty="0"/>
          </a:p>
          <a:p>
            <a:pPr>
              <a:buFont typeface="Wingdings" pitchFamily="2" charset="2"/>
              <a:buChar char=""/>
            </a:pPr>
            <a:r>
              <a:rPr lang="en-US" sz="3000" dirty="0"/>
              <a:t>Introduce Enhanced Recovery Program (ERP) principles and elements</a:t>
            </a:r>
          </a:p>
          <a:p>
            <a:pPr>
              <a:buFont typeface="Wingdings" pitchFamily="2" charset="2"/>
              <a:buChar char=""/>
            </a:pPr>
            <a:r>
              <a:rPr lang="en-US" sz="3000" dirty="0"/>
              <a:t>Explain ERP’s benefit to </a:t>
            </a:r>
            <a:r>
              <a:rPr lang="en-US" sz="3000" i="1" dirty="0"/>
              <a:t>your</a:t>
            </a:r>
            <a:r>
              <a:rPr lang="en-US" sz="3000" dirty="0"/>
              <a:t> patients and </a:t>
            </a:r>
            <a:r>
              <a:rPr lang="en-US" sz="3000" i="1" u="sng" dirty="0">
                <a:solidFill>
                  <a:schemeClr val="accent2">
                    <a:lumMod val="60000"/>
                    <a:lumOff val="40000"/>
                  </a:schemeClr>
                </a:solidFill>
              </a:rPr>
              <a:t>INSERT YOUR HOSPITAL’S NAME HERE</a:t>
            </a:r>
            <a:endParaRPr lang="en-US" sz="3000" dirty="0">
              <a:solidFill>
                <a:schemeClr val="accent2">
                  <a:lumMod val="60000"/>
                  <a:lumOff val="40000"/>
                </a:schemeClr>
              </a:solidFill>
            </a:endParaRPr>
          </a:p>
          <a:p>
            <a:pPr>
              <a:buFont typeface="Wingdings" pitchFamily="2" charset="2"/>
              <a:buChar char=""/>
            </a:pPr>
            <a:r>
              <a:rPr lang="en-US" sz="3000" dirty="0"/>
              <a:t>Identify essential aspects of ERP Post-Surgical Nursing</a:t>
            </a:r>
          </a:p>
          <a:p>
            <a:pPr>
              <a:buFont typeface="Wingdings" pitchFamily="2" charset="2"/>
              <a:buChar char=""/>
            </a:pPr>
            <a:r>
              <a:rPr lang="en-US" sz="3000" dirty="0"/>
              <a:t>Specify your role in patient engagement</a:t>
            </a:r>
          </a:p>
          <a:p>
            <a:pPr>
              <a:buFont typeface="Wingdings" pitchFamily="2" charset="2"/>
              <a:buChar char=""/>
            </a:pPr>
            <a:r>
              <a:rPr lang="en-US" sz="3000" dirty="0"/>
              <a:t>Define your responsibilities in post-surgical ERP implementation</a:t>
            </a:r>
          </a:p>
          <a:p>
            <a:pPr>
              <a:buFont typeface="Wingdings" pitchFamily="2" charset="2"/>
              <a:buChar char=""/>
            </a:pPr>
            <a:r>
              <a:rPr lang="en-US" sz="3000" dirty="0"/>
              <a:t>Offer strategies for successful implementation of post-surgical ERP at </a:t>
            </a:r>
            <a:r>
              <a:rPr lang="en-US" sz="3000" i="1" u="sng" dirty="0">
                <a:solidFill>
                  <a:schemeClr val="accent2">
                    <a:lumMod val="60000"/>
                    <a:lumOff val="40000"/>
                  </a:schemeClr>
                </a:solidFill>
              </a:rPr>
              <a:t>INSERT YOUR HOSPITAL’S NAME HERE</a:t>
            </a:r>
          </a:p>
        </p:txBody>
      </p:sp>
    </p:spTree>
    <p:extLst>
      <p:ext uri="{BB962C8B-B14F-4D97-AF65-F5344CB8AC3E}">
        <p14:creationId xmlns:p14="http://schemas.microsoft.com/office/powerpoint/2010/main" val="68778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Discharge Readiness</a:t>
            </a:r>
          </a:p>
        </p:txBody>
      </p:sp>
      <p:sp>
        <p:nvSpPr>
          <p:cNvPr id="6" name="TextBox 5"/>
          <p:cNvSpPr txBox="1"/>
          <p:nvPr/>
        </p:nvSpPr>
        <p:spPr>
          <a:xfrm>
            <a:off x="4876800" y="925354"/>
            <a:ext cx="4152900" cy="5170646"/>
          </a:xfrm>
          <a:prstGeom prst="rect">
            <a:avLst/>
          </a:prstGeom>
          <a:solidFill>
            <a:schemeClr val="accent3">
              <a:lumMod val="40000"/>
              <a:lumOff val="60000"/>
            </a:schemeClr>
          </a:solidFill>
          <a:ln>
            <a:solidFill>
              <a:srgbClr val="00B050"/>
            </a:solidFill>
          </a:ln>
        </p:spPr>
        <p:txBody>
          <a:bodyPr wrap="square" rtlCol="0">
            <a:spAutoFit/>
          </a:bodyPr>
          <a:lstStyle/>
          <a:p>
            <a:pPr marL="285750" indent="-285750">
              <a:buFont typeface="Wingdings" pitchFamily="2" charset="2"/>
              <a:buChar char="ü"/>
            </a:pPr>
            <a:r>
              <a:rPr lang="en-US" sz="2200" b="1" dirty="0">
                <a:solidFill>
                  <a:srgbClr val="0070C0"/>
                </a:solidFill>
              </a:rPr>
              <a:t>Patient’s pain is adequately controlled with oral analgesia.</a:t>
            </a:r>
          </a:p>
          <a:p>
            <a:pPr marL="285750" indent="-285750">
              <a:buFont typeface="Wingdings" pitchFamily="2" charset="2"/>
              <a:buChar char="ü"/>
            </a:pPr>
            <a:endParaRPr lang="en-US" sz="2200" b="1" dirty="0">
              <a:solidFill>
                <a:srgbClr val="0070C0"/>
              </a:solidFill>
            </a:endParaRPr>
          </a:p>
          <a:p>
            <a:pPr marL="285750" indent="-285750">
              <a:buFont typeface="Wingdings" pitchFamily="2" charset="2"/>
              <a:buChar char="ü"/>
            </a:pPr>
            <a:r>
              <a:rPr lang="en-US" sz="2200" b="1" dirty="0">
                <a:solidFill>
                  <a:srgbClr val="0070C0"/>
                </a:solidFill>
              </a:rPr>
              <a:t>Patient is tolerating solid food and no longer requires IV fluids.</a:t>
            </a:r>
          </a:p>
          <a:p>
            <a:pPr marL="285750" indent="-285750">
              <a:buFont typeface="Wingdings" pitchFamily="2" charset="2"/>
              <a:buChar char="ü"/>
            </a:pPr>
            <a:endParaRPr lang="en-US" sz="2200" b="1" dirty="0">
              <a:solidFill>
                <a:srgbClr val="0070C0"/>
              </a:solidFill>
            </a:endParaRPr>
          </a:p>
          <a:p>
            <a:pPr marL="285750" indent="-285750">
              <a:buFont typeface="Wingdings" pitchFamily="2" charset="2"/>
              <a:buChar char="ü"/>
            </a:pPr>
            <a:r>
              <a:rPr lang="en-US" sz="2200" b="1" dirty="0">
                <a:solidFill>
                  <a:srgbClr val="0070C0"/>
                </a:solidFill>
              </a:rPr>
              <a:t>Patient is returned to pre-surgical functional status.</a:t>
            </a:r>
          </a:p>
          <a:p>
            <a:pPr marL="285750" indent="-285750">
              <a:buFont typeface="Wingdings" pitchFamily="2" charset="2"/>
              <a:buChar char="ü"/>
            </a:pPr>
            <a:endParaRPr lang="en-US" sz="2200" b="1" dirty="0">
              <a:solidFill>
                <a:srgbClr val="0070C0"/>
              </a:solidFill>
            </a:endParaRPr>
          </a:p>
          <a:p>
            <a:pPr marL="285750" indent="-285750">
              <a:buFont typeface="Wingdings" pitchFamily="2" charset="2"/>
              <a:buChar char="ü"/>
            </a:pPr>
            <a:r>
              <a:rPr lang="en-US" sz="2200" b="1" dirty="0">
                <a:solidFill>
                  <a:srgbClr val="0070C0"/>
                </a:solidFill>
              </a:rPr>
              <a:t>Patient </a:t>
            </a:r>
            <a:r>
              <a:rPr lang="en-US" sz="2200" b="1" i="1" dirty="0">
                <a:solidFill>
                  <a:srgbClr val="0070C0"/>
                </a:solidFill>
              </a:rPr>
              <a:t>feels</a:t>
            </a:r>
            <a:r>
              <a:rPr lang="en-US" sz="2200" b="1" dirty="0">
                <a:solidFill>
                  <a:srgbClr val="0070C0"/>
                </a:solidFill>
              </a:rPr>
              <a:t> ready and </a:t>
            </a:r>
            <a:r>
              <a:rPr lang="en-US" sz="2200" b="1" i="1" dirty="0">
                <a:solidFill>
                  <a:srgbClr val="0070C0"/>
                </a:solidFill>
              </a:rPr>
              <a:t>willing</a:t>
            </a:r>
            <a:r>
              <a:rPr lang="en-US" sz="2200" b="1" dirty="0">
                <a:solidFill>
                  <a:srgbClr val="0070C0"/>
                </a:solidFill>
              </a:rPr>
              <a:t> to go home.</a:t>
            </a:r>
          </a:p>
          <a:p>
            <a:pPr marL="285750" indent="-285750">
              <a:buFont typeface="Wingdings" pitchFamily="2" charset="2"/>
              <a:buChar char="ü"/>
            </a:pPr>
            <a:endParaRPr lang="en-US" sz="2200" b="1" dirty="0">
              <a:solidFill>
                <a:srgbClr val="0070C0"/>
              </a:solidFill>
            </a:endParaRPr>
          </a:p>
          <a:p>
            <a:pPr marL="285750" indent="-285750">
              <a:buFont typeface="Wingdings" pitchFamily="2" charset="2"/>
              <a:buChar char="ü"/>
            </a:pPr>
            <a:r>
              <a:rPr lang="en-US" sz="2200" b="1" dirty="0">
                <a:solidFill>
                  <a:srgbClr val="0070C0"/>
                </a:solidFill>
              </a:rPr>
              <a:t>Preparation for all discharge needs is complete.</a:t>
            </a:r>
          </a:p>
        </p:txBody>
      </p:sp>
      <p:sp>
        <p:nvSpPr>
          <p:cNvPr id="7" name="TextBox 6"/>
          <p:cNvSpPr txBox="1"/>
          <p:nvPr/>
        </p:nvSpPr>
        <p:spPr>
          <a:xfrm>
            <a:off x="292961" y="1219200"/>
            <a:ext cx="3745639" cy="2062103"/>
          </a:xfrm>
          <a:prstGeom prst="rect">
            <a:avLst/>
          </a:prstGeom>
          <a:noFill/>
        </p:spPr>
        <p:txBody>
          <a:bodyPr wrap="square" rtlCol="0">
            <a:spAutoFit/>
          </a:bodyPr>
          <a:lstStyle/>
          <a:p>
            <a:r>
              <a:rPr lang="en-US" sz="3200" b="1" dirty="0">
                <a:ln>
                  <a:solidFill>
                    <a:srgbClr val="FF0000"/>
                  </a:solidFill>
                </a:ln>
                <a:solidFill>
                  <a:srgbClr val="FF0000"/>
                </a:solidFill>
              </a:rPr>
              <a:t>Elements to determine if your patient is </a:t>
            </a:r>
            <a:r>
              <a:rPr lang="en-US" sz="3200" b="1" i="1" dirty="0">
                <a:ln>
                  <a:solidFill>
                    <a:srgbClr val="FF0000"/>
                  </a:solidFill>
                </a:ln>
                <a:solidFill>
                  <a:srgbClr val="FF0000"/>
                </a:solidFill>
              </a:rPr>
              <a:t>ready</a:t>
            </a:r>
            <a:r>
              <a:rPr lang="en-US" sz="3200" b="1" dirty="0">
                <a:ln>
                  <a:solidFill>
                    <a:srgbClr val="FF0000"/>
                  </a:solidFill>
                </a:ln>
                <a:solidFill>
                  <a:srgbClr val="FF0000"/>
                </a:solidFill>
              </a:rPr>
              <a:t> for discharge</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164" y="3581399"/>
            <a:ext cx="3592436" cy="25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3657600" y="1738884"/>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TextBox 7"/>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187255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Discharge from Hospital</a:t>
            </a:r>
          </a:p>
        </p:txBody>
      </p:sp>
      <p:sp>
        <p:nvSpPr>
          <p:cNvPr id="3" name="Content Placeholder 2"/>
          <p:cNvSpPr>
            <a:spLocks noGrp="1"/>
          </p:cNvSpPr>
          <p:nvPr>
            <p:ph idx="1"/>
          </p:nvPr>
        </p:nvSpPr>
        <p:spPr>
          <a:xfrm>
            <a:off x="228600" y="990600"/>
            <a:ext cx="8763000" cy="49069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PATIENT NEEDS AT DISCHARGE:</a:t>
            </a:r>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Diagram 5"/>
          <p:cNvGraphicFramePr/>
          <p:nvPr>
            <p:extLst>
              <p:ext uri="{D42A27DB-BD31-4B8C-83A1-F6EECF244321}">
                <p14:modId xmlns:p14="http://schemas.microsoft.com/office/powerpoint/2010/main" val="4176914461"/>
              </p:ext>
            </p:extLst>
          </p:nvPr>
        </p:nvGraphicFramePr>
        <p:xfrm>
          <a:off x="381000" y="17526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1745365"/>
            <a:ext cx="1381245" cy="130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902" y="3048000"/>
            <a:ext cx="1381245" cy="130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902" y="4357871"/>
            <a:ext cx="1381245" cy="130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6200" y="6172200"/>
            <a:ext cx="1752600" cy="492443"/>
          </a:xfrm>
          <a:prstGeom prst="rect">
            <a:avLst/>
          </a:prstGeom>
          <a:noFill/>
        </p:spPr>
        <p:txBody>
          <a:bodyPr wrap="square" rtlCol="0">
            <a:spAutoFit/>
          </a:bodyPr>
          <a:lstStyle/>
          <a:p>
            <a:r>
              <a:rPr lang="en-US" sz="1300" i="1" dirty="0"/>
              <a:t>Francis et al., 2012</a:t>
            </a:r>
          </a:p>
          <a:p>
            <a:r>
              <a:rPr lang="en-US" sz="1300" i="1" dirty="0" err="1"/>
              <a:t>Gustafsson</a:t>
            </a:r>
            <a:r>
              <a:rPr lang="en-US" sz="1300" i="1" dirty="0"/>
              <a:t> et al., 2013</a:t>
            </a:r>
          </a:p>
        </p:txBody>
      </p:sp>
    </p:spTree>
    <p:extLst>
      <p:ext uri="{BB962C8B-B14F-4D97-AF65-F5344CB8AC3E}">
        <p14:creationId xmlns:p14="http://schemas.microsoft.com/office/powerpoint/2010/main" val="295678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Implementation “Ideas”</a:t>
            </a:r>
          </a:p>
        </p:txBody>
      </p:sp>
      <p:pic>
        <p:nvPicPr>
          <p:cNvPr id="1034" name="Picture 10"/>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81000" y="685800"/>
            <a:ext cx="8458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143000"/>
            <a:ext cx="7848600" cy="4832092"/>
          </a:xfrm>
          <a:prstGeom prst="rect">
            <a:avLst/>
          </a:prstGeom>
          <a:noFill/>
        </p:spPr>
        <p:txBody>
          <a:bodyPr wrap="square" rtlCol="0">
            <a:spAutoFit/>
          </a:bodyPr>
          <a:lstStyle/>
          <a:p>
            <a:r>
              <a:rPr lang="en-US" sz="2800" b="1" dirty="0">
                <a:solidFill>
                  <a:srgbClr val="0070C0"/>
                </a:solidFill>
              </a:rPr>
              <a:t>Hold regular ERP team meetings where clinicians have the opportunity to discuss ERP.</a:t>
            </a:r>
          </a:p>
          <a:p>
            <a:endParaRPr lang="en-US" sz="2800" b="1" dirty="0">
              <a:solidFill>
                <a:srgbClr val="0070C0"/>
              </a:solidFill>
            </a:endParaRPr>
          </a:p>
          <a:p>
            <a:r>
              <a:rPr lang="en-US" sz="2800" b="1" dirty="0">
                <a:solidFill>
                  <a:srgbClr val="0070C0"/>
                </a:solidFill>
              </a:rPr>
              <a:t>Review patient level data for ERP and non-ERP patients to demonstrate impact of the program.</a:t>
            </a:r>
          </a:p>
          <a:p>
            <a:endParaRPr lang="en-US" sz="2800" b="1" dirty="0">
              <a:solidFill>
                <a:srgbClr val="0070C0"/>
              </a:solidFill>
            </a:endParaRPr>
          </a:p>
          <a:p>
            <a:r>
              <a:rPr lang="en-US" sz="2800" b="1" dirty="0">
                <a:solidFill>
                  <a:srgbClr val="0070C0"/>
                </a:solidFill>
              </a:rPr>
              <a:t>Select “clinical champions” from multiple  areas that are excited about the program and willing to work to engage other clinicians.</a:t>
            </a:r>
          </a:p>
          <a:p>
            <a:endParaRPr lang="en-US" sz="2800" b="1" dirty="0">
              <a:solidFill>
                <a:srgbClr val="0070C0"/>
              </a:solidFill>
            </a:endParaRPr>
          </a:p>
          <a:p>
            <a:r>
              <a:rPr lang="en-US" sz="2800" b="1" dirty="0">
                <a:solidFill>
                  <a:srgbClr val="0070C0"/>
                </a:solidFill>
              </a:rPr>
              <a:t>Acknowledge and celebrate </a:t>
            </a:r>
            <a:r>
              <a:rPr lang="en-US" sz="2800" b="1" u="sng" dirty="0">
                <a:solidFill>
                  <a:srgbClr val="0070C0"/>
                </a:solidFill>
              </a:rPr>
              <a:t>ALL</a:t>
            </a:r>
            <a:r>
              <a:rPr lang="en-US" sz="2800" b="1" dirty="0">
                <a:solidFill>
                  <a:srgbClr val="0070C0"/>
                </a:solidFill>
              </a:rPr>
              <a:t> successes!</a:t>
            </a:r>
          </a:p>
        </p:txBody>
      </p:sp>
      <p:sp>
        <p:nvSpPr>
          <p:cNvPr id="5" name="Isosceles Triangle 4"/>
          <p:cNvSpPr/>
          <p:nvPr/>
        </p:nvSpPr>
        <p:spPr>
          <a:xfrm rot="5400000">
            <a:off x="153902" y="1197493"/>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153901" y="2416694"/>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5400000">
            <a:off x="153901" y="3721619"/>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5400000">
            <a:off x="153900" y="5417414"/>
            <a:ext cx="551704" cy="474609"/>
          </a:xfrm>
          <a:prstGeom prst="triangle">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2446" y="6213157"/>
            <a:ext cx="4684353" cy="492443"/>
          </a:xfrm>
          <a:prstGeom prst="rect">
            <a:avLst/>
          </a:prstGeom>
          <a:noFill/>
        </p:spPr>
        <p:txBody>
          <a:bodyPr wrap="square" rtlCol="0">
            <a:spAutoFit/>
          </a:bodyPr>
          <a:lstStyle/>
          <a:p>
            <a:r>
              <a:rPr lang="en-US" sz="1300" i="1" dirty="0"/>
              <a:t>NHS</a:t>
            </a:r>
          </a:p>
          <a:p>
            <a:r>
              <a:rPr lang="en-US" sz="1300" i="1" dirty="0"/>
              <a:t>Enhanced Recovery Partnership </a:t>
            </a:r>
            <a:r>
              <a:rPr lang="en-US" sz="1300" i="1" dirty="0" err="1"/>
              <a:t>Programme</a:t>
            </a:r>
            <a:r>
              <a:rPr lang="en-US" sz="1300" i="1" dirty="0"/>
              <a:t> - Sharing The Learning</a:t>
            </a:r>
          </a:p>
        </p:txBody>
      </p:sp>
    </p:spTree>
    <p:extLst>
      <p:ext uri="{BB962C8B-B14F-4D97-AF65-F5344CB8AC3E}">
        <p14:creationId xmlns:p14="http://schemas.microsoft.com/office/powerpoint/2010/main" val="144853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Summary</a:t>
            </a:r>
          </a:p>
        </p:txBody>
      </p:sp>
      <p:sp>
        <p:nvSpPr>
          <p:cNvPr id="3" name="Content Placeholder 2"/>
          <p:cNvSpPr>
            <a:spLocks noGrp="1"/>
          </p:cNvSpPr>
          <p:nvPr>
            <p:ph idx="1"/>
          </p:nvPr>
        </p:nvSpPr>
        <p:spPr>
          <a:xfrm>
            <a:off x="457200" y="1066800"/>
            <a:ext cx="8229600" cy="5257800"/>
          </a:xfrm>
        </p:spPr>
        <p:txBody>
          <a:bodyPr>
            <a:normAutofit lnSpcReduction="10000"/>
          </a:bodyPr>
          <a:lstStyle/>
          <a:p>
            <a:pPr marL="0" indent="0">
              <a:buNone/>
            </a:pPr>
            <a:r>
              <a:rPr lang="en-US" b="1" dirty="0"/>
              <a:t>This clinical pathway:</a:t>
            </a:r>
          </a:p>
          <a:p>
            <a:pPr>
              <a:buClr>
                <a:schemeClr val="tx1"/>
              </a:buClr>
              <a:buFont typeface="Wingdings" pitchFamily="2" charset="2"/>
              <a:buChar char="þ"/>
            </a:pPr>
            <a:r>
              <a:rPr lang="en-US" sz="3000" dirty="0"/>
              <a:t>Identified essential aspects of ERP Post-Surgical Nursing</a:t>
            </a:r>
          </a:p>
          <a:p>
            <a:pPr>
              <a:buClr>
                <a:schemeClr val="tx1"/>
              </a:buClr>
              <a:buFont typeface="Wingdings" pitchFamily="2" charset="2"/>
              <a:buChar char="þ"/>
            </a:pPr>
            <a:r>
              <a:rPr lang="en-US" sz="3000" dirty="0"/>
              <a:t>Specified your role in patient engagement</a:t>
            </a:r>
          </a:p>
          <a:p>
            <a:pPr>
              <a:buClr>
                <a:schemeClr val="tx1"/>
              </a:buClr>
              <a:buFont typeface="Wingdings" pitchFamily="2" charset="2"/>
              <a:buChar char="þ"/>
            </a:pPr>
            <a:r>
              <a:rPr lang="en-US" sz="3000" dirty="0"/>
              <a:t>Defined your responsibilities in post-surgical ERP implementation</a:t>
            </a:r>
          </a:p>
          <a:p>
            <a:pPr>
              <a:buClr>
                <a:schemeClr val="tx1"/>
              </a:buClr>
              <a:buFont typeface="Wingdings" pitchFamily="2" charset="2"/>
              <a:buChar char="þ"/>
            </a:pPr>
            <a:r>
              <a:rPr lang="en-US" sz="3000" dirty="0"/>
              <a:t>Offered strategies for successful implementation of post-surgical ERP at </a:t>
            </a:r>
            <a:r>
              <a:rPr lang="en-US" sz="3000" i="1" u="sng" dirty="0">
                <a:solidFill>
                  <a:schemeClr val="accent2">
                    <a:lumMod val="60000"/>
                    <a:lumOff val="40000"/>
                  </a:schemeClr>
                </a:solidFill>
              </a:rPr>
              <a:t>INSERT YOUR HOSPITAL’S NAME HERE</a:t>
            </a:r>
          </a:p>
          <a:p>
            <a:pPr>
              <a:buClr>
                <a:schemeClr val="tx1"/>
              </a:buClr>
              <a:buFont typeface="Wingdings" pitchFamily="2" charset="2"/>
              <a:buChar char="þ"/>
            </a:pPr>
            <a:r>
              <a:rPr lang="en-US" sz="3000" dirty="0"/>
              <a:t>Explained ERP’s benefit to </a:t>
            </a:r>
            <a:r>
              <a:rPr lang="en-US" sz="3000" i="1" dirty="0"/>
              <a:t>your</a:t>
            </a:r>
            <a:r>
              <a:rPr lang="en-US" sz="3000" dirty="0"/>
              <a:t> patients and </a:t>
            </a:r>
            <a:r>
              <a:rPr lang="en-US" sz="3000" i="1" u="sng" dirty="0">
                <a:solidFill>
                  <a:schemeClr val="accent2">
                    <a:lumMod val="60000"/>
                    <a:lumOff val="40000"/>
                  </a:schemeClr>
                </a:solidFill>
              </a:rPr>
              <a:t>INSERT YOUR HOSPITAL’S NAME HERE</a:t>
            </a:r>
            <a:endParaRPr lang="en-US" sz="3000" dirty="0">
              <a:solidFill>
                <a:schemeClr val="accent2">
                  <a:lumMod val="60000"/>
                  <a:lumOff val="40000"/>
                </a:schemeClr>
              </a:solidFill>
            </a:endParaRPr>
          </a:p>
        </p:txBody>
      </p:sp>
    </p:spTree>
    <p:extLst>
      <p:ext uri="{BB962C8B-B14F-4D97-AF65-F5344CB8AC3E}">
        <p14:creationId xmlns:p14="http://schemas.microsoft.com/office/powerpoint/2010/main" val="369296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Questions</a:t>
            </a:r>
          </a:p>
        </p:txBody>
      </p:sp>
      <p:pic>
        <p:nvPicPr>
          <p:cNvPr id="2055" name="Picture 7" descr="Dream House, Estate, Home,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192" y="1524000"/>
            <a:ext cx="4814208"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91192" y="1371600"/>
            <a:ext cx="3976008" cy="3200400"/>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2556301"/>
            <a:ext cx="3290208" cy="830997"/>
          </a:xfrm>
          <a:prstGeom prst="rect">
            <a:avLst/>
          </a:prstGeom>
          <a:noFill/>
        </p:spPr>
        <p:txBody>
          <a:bodyPr wrap="square" rtlCol="0">
            <a:spAutoFit/>
          </a:bodyPr>
          <a:lstStyle/>
          <a:p>
            <a:r>
              <a:rPr lang="en-US" sz="4800" i="1" dirty="0">
                <a:ln>
                  <a:solidFill>
                    <a:srgbClr val="00B050"/>
                  </a:solidFill>
                </a:ln>
                <a:solidFill>
                  <a:srgbClr val="00B0F0"/>
                </a:solidFill>
              </a:rPr>
              <a:t>NEXT PHASE</a:t>
            </a:r>
          </a:p>
        </p:txBody>
      </p:sp>
    </p:spTree>
    <p:extLst>
      <p:ext uri="{BB962C8B-B14F-4D97-AF65-F5344CB8AC3E}">
        <p14:creationId xmlns:p14="http://schemas.microsoft.com/office/powerpoint/2010/main" val="191610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Questions</a:t>
            </a:r>
          </a:p>
        </p:txBody>
      </p:sp>
      <p:pic>
        <p:nvPicPr>
          <p:cNvPr id="3074" name="Picture 2" descr="Clock, Alarm Clock, Question Mark, Question,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9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09516" y="838505"/>
            <a:ext cx="3664688" cy="5239976"/>
          </a:xfrm>
          <a:prstGeom prst="roundRect">
            <a:avLst/>
          </a:prstGeom>
          <a:solidFill>
            <a:srgbClr val="7EC3E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pic>
        <p:nvPicPr>
          <p:cNvPr id="1026" name="Picture 2" descr="http://www.constructionlawtoday.com/uploads/image/Change%20Ahe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15" y="661917"/>
            <a:ext cx="3856017" cy="2775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www.freeleansite.com/images/roadma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16" y="3512746"/>
            <a:ext cx="3856017" cy="2565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6562" y="1112876"/>
            <a:ext cx="3557642" cy="5124472"/>
          </a:xfrm>
          <a:prstGeom prst="rect">
            <a:avLst/>
          </a:prstGeom>
          <a:noFill/>
          <a:ln>
            <a:noFill/>
          </a:ln>
        </p:spPr>
        <p:txBody>
          <a:bodyPr wrap="square" lIns="91432" tIns="45716" rIns="91432" bIns="45716" rtlCol="0">
            <a:spAutoFit/>
          </a:bodyPr>
          <a:lstStyle/>
          <a:p>
            <a:r>
              <a:rPr lang="en-US" sz="1700" dirty="0">
                <a:solidFill>
                  <a:srgbClr val="000000"/>
                </a:solidFill>
              </a:rPr>
              <a:t>	Our goal is that this guide</a:t>
            </a:r>
          </a:p>
          <a:p>
            <a:r>
              <a:rPr lang="en-US" sz="1700" dirty="0">
                <a:solidFill>
                  <a:srgbClr val="000000"/>
                </a:solidFill>
              </a:rPr>
              <a:t> will serve as a resource to help you guide patients to achieve optimal preparation for surgery and success in realizing the many benefits of the </a:t>
            </a:r>
            <a:r>
              <a:rPr lang="en-US" sz="1700" b="1" dirty="0">
                <a:solidFill>
                  <a:srgbClr val="000000"/>
                </a:solidFill>
              </a:rPr>
              <a:t>Enhanced Recovery Program</a:t>
            </a:r>
            <a:r>
              <a:rPr lang="en-US" sz="1700" dirty="0">
                <a:solidFill>
                  <a:srgbClr val="000000"/>
                </a:solidFill>
              </a:rPr>
              <a:t>. Through monitoring, educational efforts, system changes and coordination of services of the healthcare team and many hospital divisions, patients will attain improved length of stay, decreased readmission rates and reduced morbidity and mortality, and the hospital will demonstrate a return on investment which exceeds the incremental costs of these efforts.</a:t>
            </a:r>
          </a:p>
          <a:p>
            <a:endParaRPr lang="en-US" sz="1900" dirty="0"/>
          </a:p>
          <a:p>
            <a:r>
              <a:rPr lang="en-US" sz="1900" dirty="0"/>
              <a:t> </a:t>
            </a:r>
          </a:p>
        </p:txBody>
      </p:sp>
    </p:spTree>
    <p:extLst>
      <p:ext uri="{BB962C8B-B14F-4D97-AF65-F5344CB8AC3E}">
        <p14:creationId xmlns:p14="http://schemas.microsoft.com/office/powerpoint/2010/main" val="323859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3" y="1616765"/>
            <a:ext cx="3657600" cy="346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81400" y="457200"/>
            <a:ext cx="5257800" cy="6494085"/>
          </a:xfrm>
          <a:prstGeom prst="rect">
            <a:avLst/>
          </a:prstGeom>
          <a:noFill/>
        </p:spPr>
        <p:txBody>
          <a:bodyPr wrap="square" rtlCol="0">
            <a:spAutoFit/>
          </a:bodyPr>
          <a:lstStyle/>
          <a:p>
            <a:pPr algn="ctr"/>
            <a:endParaRPr lang="en-US" sz="3200" b="1" i="1" dirty="0">
              <a:solidFill>
                <a:prstClr val="black"/>
              </a:solidFill>
              <a:latin typeface="Corbel" pitchFamily="34" charset="0"/>
            </a:endParaRPr>
          </a:p>
          <a:p>
            <a:pPr algn="ctr"/>
            <a:r>
              <a:rPr lang="en-US" sz="3200" b="1" i="1" dirty="0">
                <a:solidFill>
                  <a:prstClr val="black"/>
                </a:solidFill>
                <a:latin typeface="Corbel" pitchFamily="34" charset="0"/>
              </a:rPr>
              <a:t>MSQC Enhanced Recovery Program</a:t>
            </a:r>
            <a:r>
              <a:rPr lang="en-US" sz="3200" b="1" dirty="0">
                <a:solidFill>
                  <a:prstClr val="black"/>
                </a:solidFill>
                <a:latin typeface="Corbel" pitchFamily="34" charset="0"/>
              </a:rPr>
              <a:t> </a:t>
            </a:r>
            <a:r>
              <a:rPr lang="en-US" sz="3200" dirty="0">
                <a:solidFill>
                  <a:prstClr val="black"/>
                </a:solidFill>
                <a:latin typeface="Corbel" pitchFamily="34" charset="0"/>
              </a:rPr>
              <a:t>provides a </a:t>
            </a:r>
            <a:r>
              <a:rPr lang="en-US" sz="3200" dirty="0">
                <a:solidFill>
                  <a:prstClr val="black"/>
                </a:solidFill>
                <a:effectLst>
                  <a:glow rad="101600">
                    <a:srgbClr val="1F497D">
                      <a:lumMod val="60000"/>
                      <a:lumOff val="40000"/>
                      <a:alpha val="40000"/>
                    </a:srgbClr>
                  </a:glow>
                </a:effectLst>
                <a:latin typeface="Corbel" pitchFamily="34" charset="0"/>
              </a:rPr>
              <a:t>framework</a:t>
            </a:r>
            <a:r>
              <a:rPr lang="en-US" sz="3200" dirty="0">
                <a:solidFill>
                  <a:prstClr val="black"/>
                </a:solidFill>
                <a:latin typeface="Corbel" pitchFamily="34" charset="0"/>
              </a:rPr>
              <a:t> for sites to use in establishing and implementing </a:t>
            </a:r>
            <a:r>
              <a:rPr lang="en-US" sz="320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orbel" pitchFamily="34" charset="0"/>
              </a:rPr>
              <a:t>standardized protocols </a:t>
            </a:r>
            <a:r>
              <a:rPr lang="en-US" sz="3200" dirty="0">
                <a:solidFill>
                  <a:prstClr val="black"/>
                </a:solidFill>
                <a:latin typeface="Corbel" pitchFamily="34" charset="0"/>
              </a:rPr>
              <a:t>directed at </a:t>
            </a:r>
            <a:r>
              <a:rPr lang="en-US" sz="3200" b="1" u="sng" dirty="0">
                <a:solidFill>
                  <a:prstClr val="black"/>
                </a:solidFill>
                <a:latin typeface="Corbel" pitchFamily="34" charset="0"/>
              </a:rPr>
              <a:t>optimizing patient recovery </a:t>
            </a:r>
            <a:r>
              <a:rPr lang="en-US" sz="3200" dirty="0">
                <a:solidFill>
                  <a:prstClr val="black"/>
                </a:solidFill>
                <a:latin typeface="Corbel" pitchFamily="34" charset="0"/>
              </a:rPr>
              <a:t>during the </a:t>
            </a:r>
            <a:r>
              <a:rPr lang="en-US" sz="3200" b="1" i="1" dirty="0">
                <a:solidFill>
                  <a:prstClr val="black"/>
                </a:solidFill>
                <a:latin typeface="Corbel" pitchFamily="34" charset="0"/>
              </a:rPr>
              <a:t>preoperative, intraoperative</a:t>
            </a:r>
            <a:r>
              <a:rPr lang="en-US" sz="3200" b="1" dirty="0">
                <a:solidFill>
                  <a:prstClr val="black"/>
                </a:solidFill>
                <a:latin typeface="Corbel" pitchFamily="34" charset="0"/>
              </a:rPr>
              <a:t> </a:t>
            </a:r>
            <a:r>
              <a:rPr lang="en-US" sz="3200" dirty="0">
                <a:solidFill>
                  <a:prstClr val="black"/>
                </a:solidFill>
                <a:latin typeface="Corbel" pitchFamily="34" charset="0"/>
              </a:rPr>
              <a:t>and </a:t>
            </a:r>
            <a:r>
              <a:rPr lang="en-US" sz="3200" b="1" i="1" dirty="0">
                <a:solidFill>
                  <a:prstClr val="black"/>
                </a:solidFill>
                <a:latin typeface="Corbel" pitchFamily="34" charset="0"/>
              </a:rPr>
              <a:t>postoperative periods of care</a:t>
            </a:r>
          </a:p>
          <a:p>
            <a:endParaRPr lang="en-US" sz="3200" b="1" dirty="0">
              <a:solidFill>
                <a:prstClr val="black"/>
              </a:solidFill>
              <a:latin typeface="Corbel" pitchFamily="34" charset="0"/>
            </a:endParaRPr>
          </a:p>
          <a:p>
            <a:endParaRPr lang="en-US" sz="3200" dirty="0">
              <a:solidFill>
                <a:prstClr val="black"/>
              </a:solidFill>
              <a:latin typeface="Corbel" pitchFamily="34" charset="0"/>
            </a:endParaRPr>
          </a:p>
        </p:txBody>
      </p:sp>
      <p:sp>
        <p:nvSpPr>
          <p:cNvPr id="3" name="TextBox 2"/>
          <p:cNvSpPr txBox="1"/>
          <p:nvPr/>
        </p:nvSpPr>
        <p:spPr>
          <a:xfrm>
            <a:off x="2209801" y="76200"/>
            <a:ext cx="6934200" cy="584775"/>
          </a:xfrm>
          <a:prstGeom prst="rect">
            <a:avLst/>
          </a:prstGeom>
          <a:noFill/>
        </p:spPr>
        <p:txBody>
          <a:bodyPr wrap="square" rtlCol="0">
            <a:spAutoFit/>
          </a:bodyPr>
          <a:lstStyle/>
          <a:p>
            <a:pPr algn="r"/>
            <a:r>
              <a:rPr lang="en-US" sz="3200" b="1" dirty="0">
                <a:solidFill>
                  <a:prstClr val="white"/>
                </a:solidFill>
                <a:latin typeface="Corbel" pitchFamily="34" charset="0"/>
              </a:rPr>
              <a:t>Enhanced Recovery Program</a:t>
            </a:r>
          </a:p>
        </p:txBody>
      </p:sp>
    </p:spTree>
    <p:extLst>
      <p:ext uri="{BB962C8B-B14F-4D97-AF65-F5344CB8AC3E}">
        <p14:creationId xmlns:p14="http://schemas.microsoft.com/office/powerpoint/2010/main" val="360727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55" y="76200"/>
            <a:ext cx="6781800" cy="584775"/>
          </a:xfrm>
          <a:prstGeom prst="rect">
            <a:avLst/>
          </a:prstGeom>
          <a:noFill/>
        </p:spPr>
        <p:txBody>
          <a:bodyPr wrap="square" rtlCol="0">
            <a:spAutoFit/>
          </a:bodyPr>
          <a:lstStyle/>
          <a:p>
            <a:pPr algn="r"/>
            <a:r>
              <a:rPr lang="en-US" sz="3200" dirty="0">
                <a:solidFill>
                  <a:schemeClr val="bg1"/>
                </a:solidFill>
              </a:rPr>
              <a:t>Benefits of Enhanced Recovery Program</a:t>
            </a:r>
          </a:p>
        </p:txBody>
      </p:sp>
      <p:graphicFrame>
        <p:nvGraphicFramePr>
          <p:cNvPr id="3" name="Table 2"/>
          <p:cNvGraphicFramePr>
            <a:graphicFrameLocks noGrp="1"/>
          </p:cNvGraphicFramePr>
          <p:nvPr>
            <p:extLst>
              <p:ext uri="{D42A27DB-BD31-4B8C-83A1-F6EECF244321}">
                <p14:modId xmlns:p14="http://schemas.microsoft.com/office/powerpoint/2010/main" val="2776048973"/>
              </p:ext>
            </p:extLst>
          </p:nvPr>
        </p:nvGraphicFramePr>
        <p:xfrm>
          <a:off x="-1" y="1422975"/>
          <a:ext cx="9144000" cy="479494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86825">
                <a:tc>
                  <a:txBody>
                    <a:bodyPr/>
                    <a:lstStyle/>
                    <a:p>
                      <a:pPr algn="ctr"/>
                      <a:r>
                        <a:rPr lang="en-US" sz="2800" dirty="0"/>
                        <a:t>Patient</a:t>
                      </a:r>
                      <a:r>
                        <a:rPr lang="en-US" sz="2800" baseline="0" dirty="0"/>
                        <a:t> Outcomes</a:t>
                      </a:r>
                      <a:endParaRPr lang="en-US" sz="28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a:r>
                        <a:rPr lang="en-US" sz="2800" dirty="0"/>
                        <a:t>Patient Experience</a:t>
                      </a:r>
                    </a:p>
                    <a:p>
                      <a:pPr algn="ctr"/>
                      <a:r>
                        <a:rPr lang="en-US" sz="1600" i="1" dirty="0"/>
                        <a:t>(As reported by ERP Patients)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66FF"/>
                    </a:solidFill>
                  </a:tcPr>
                </a:tc>
                <a:tc>
                  <a:txBody>
                    <a:bodyPr/>
                    <a:lstStyle/>
                    <a:p>
                      <a:pPr algn="ctr"/>
                      <a:r>
                        <a:rPr lang="en-US" sz="2800" i="1" dirty="0">
                          <a:solidFill>
                            <a:schemeClr val="bg1"/>
                          </a:solidFill>
                        </a:rPr>
                        <a:t>Your Hospital</a:t>
                      </a:r>
                      <a:r>
                        <a:rPr lang="en-US" sz="2800" i="1" baseline="0" dirty="0">
                          <a:solidFill>
                            <a:schemeClr val="bg1"/>
                          </a:solidFill>
                        </a:rPr>
                        <a:t> Here</a:t>
                      </a:r>
                      <a:endParaRPr lang="en-US" sz="2800" i="1" dirty="0">
                        <a:solidFill>
                          <a:schemeClr val="bg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0"/>
                  </a:ext>
                </a:extLst>
              </a:tr>
              <a:tr h="3727106">
                <a:tc>
                  <a:txBody>
                    <a:bodyPr/>
                    <a:lstStyle/>
                    <a:p>
                      <a:pPr marL="0" indent="0">
                        <a:buFont typeface="Wingdings" pitchFamily="2" charset="2"/>
                        <a:buNone/>
                      </a:pPr>
                      <a:r>
                        <a:rPr lang="en-US" sz="1700" b="1" dirty="0"/>
                        <a:t>Shortened length</a:t>
                      </a:r>
                      <a:r>
                        <a:rPr lang="en-US" sz="1700" b="1" baseline="0" dirty="0"/>
                        <a:t> of stays (LOS)</a:t>
                      </a:r>
                    </a:p>
                    <a:p>
                      <a:pPr marL="0" indent="0">
                        <a:buFont typeface="Wingdings" pitchFamily="2" charset="2"/>
                        <a:buNone/>
                      </a:pPr>
                      <a:endParaRPr lang="en-US" sz="1700" b="1" baseline="0" dirty="0"/>
                    </a:p>
                    <a:p>
                      <a:pPr marL="0" indent="0">
                        <a:buFont typeface="Wingdings" pitchFamily="2" charset="2"/>
                        <a:buNone/>
                      </a:pPr>
                      <a:r>
                        <a:rPr lang="en-US" sz="1700" b="1" baseline="0" dirty="0"/>
                        <a:t>NO increases in readmissions</a:t>
                      </a:r>
                    </a:p>
                    <a:p>
                      <a:pPr marL="0" indent="0">
                        <a:buFont typeface="Wingdings" pitchFamily="2" charset="2"/>
                        <a:buNone/>
                      </a:pPr>
                      <a:endParaRPr lang="en-US" sz="1700" b="1" baseline="0" dirty="0"/>
                    </a:p>
                    <a:p>
                      <a:pPr marL="0" indent="0">
                        <a:buFont typeface="Wingdings" pitchFamily="2" charset="2"/>
                        <a:buNone/>
                      </a:pPr>
                      <a:r>
                        <a:rPr lang="en-US" sz="1700" b="1" baseline="0" dirty="0"/>
                        <a:t>Accelerated return to normal activities</a:t>
                      </a:r>
                    </a:p>
                    <a:p>
                      <a:pPr marL="0" indent="0">
                        <a:buFont typeface="Wingdings" pitchFamily="2" charset="2"/>
                        <a:buNone/>
                      </a:pPr>
                      <a:endParaRPr lang="en-US" sz="1700" b="1" baseline="0" dirty="0"/>
                    </a:p>
                    <a:p>
                      <a:pPr marL="0" indent="0">
                        <a:buFont typeface="Wingdings" pitchFamily="2" charset="2"/>
                        <a:buNone/>
                      </a:pPr>
                      <a:r>
                        <a:rPr lang="en-US" sz="1700" b="1" baseline="0" dirty="0"/>
                        <a:t>Decreased morbidities</a:t>
                      </a:r>
                    </a:p>
                    <a:p>
                      <a:endParaRPr lang="en-US" baseline="0" dirty="0"/>
                    </a:p>
                    <a:p>
                      <a:endParaRPr lang="en-US" baseline="0" dirty="0"/>
                    </a:p>
                    <a:p>
                      <a:endParaRPr lang="en-US" baseline="0" dirty="0"/>
                    </a:p>
                    <a:p>
                      <a:pPr algn="ctr"/>
                      <a:endParaRPr lang="en-US" sz="1200" b="1" baseline="0" dirty="0">
                        <a:solidFill>
                          <a:srgbClr val="C00000"/>
                        </a:solidFill>
                      </a:endParaRPr>
                    </a:p>
                    <a:p>
                      <a:pPr algn="ctr"/>
                      <a:r>
                        <a:rPr lang="en-US" sz="2700" b="1" baseline="0" dirty="0">
                          <a:solidFill>
                            <a:srgbClr val="C00000"/>
                          </a:solidFill>
                          <a:effectLst>
                            <a:outerShdw blurRad="38100" dist="38100" dir="2700000" algn="tl">
                              <a:srgbClr val="000000">
                                <a:alpha val="43137"/>
                              </a:srgbClr>
                            </a:outerShdw>
                          </a:effectLst>
                        </a:rPr>
                        <a:t>Better Patient Outcomes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Font typeface="Arial" pitchFamily="34" charset="0"/>
                        <a:buNone/>
                      </a:pPr>
                      <a:r>
                        <a:rPr lang="en-US" sz="1700" b="1" baseline="0" dirty="0"/>
                        <a:t>They felt </a:t>
                      </a:r>
                      <a:r>
                        <a:rPr lang="en-US" sz="1700" b="1" i="1" baseline="0" dirty="0"/>
                        <a:t>better-prepared for surgery</a:t>
                      </a:r>
                    </a:p>
                    <a:p>
                      <a:pPr marL="0" indent="0">
                        <a:buFont typeface="Arial" pitchFamily="34" charset="0"/>
                        <a:buNone/>
                      </a:pPr>
                      <a:endParaRPr lang="en-US" sz="1000" b="1" baseline="0" dirty="0"/>
                    </a:p>
                    <a:p>
                      <a:pPr marL="0" indent="0">
                        <a:buFont typeface="Arial" pitchFamily="34" charset="0"/>
                        <a:buNone/>
                      </a:pPr>
                      <a:r>
                        <a:rPr lang="en-US" sz="1700" b="1" baseline="0" dirty="0"/>
                        <a:t>Their </a:t>
                      </a:r>
                      <a:r>
                        <a:rPr lang="en-US" sz="1700" b="1" i="1" baseline="0" dirty="0"/>
                        <a:t>anxiety was reduced </a:t>
                      </a:r>
                      <a:r>
                        <a:rPr lang="en-US" sz="1700" b="1" baseline="0" dirty="0"/>
                        <a:t>with better confidence in good outcomes</a:t>
                      </a:r>
                    </a:p>
                    <a:p>
                      <a:pPr marL="0" indent="0">
                        <a:buFont typeface="Arial" pitchFamily="34" charset="0"/>
                        <a:buNone/>
                      </a:pPr>
                      <a:endParaRPr lang="en-US" sz="1000" b="1" baseline="0" dirty="0"/>
                    </a:p>
                    <a:p>
                      <a:pPr marL="0" indent="0">
                        <a:buFont typeface="Arial" pitchFamily="34" charset="0"/>
                        <a:buNone/>
                      </a:pPr>
                      <a:r>
                        <a:rPr lang="en-US" sz="1700" b="1" baseline="0" dirty="0"/>
                        <a:t>The surgery and hospitalization </a:t>
                      </a:r>
                      <a:r>
                        <a:rPr lang="en-US" sz="1700" b="1" i="1" baseline="0" dirty="0"/>
                        <a:t>went according to plan</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ready for discharge</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likely to recommend</a:t>
                      </a:r>
                    </a:p>
                    <a:p>
                      <a:pPr marL="0" indent="0">
                        <a:buFont typeface="Wingdings" pitchFamily="2" charset="2"/>
                        <a:buNone/>
                      </a:pPr>
                      <a:endParaRPr lang="en-US" sz="1000" baseline="0" dirty="0"/>
                    </a:p>
                    <a:p>
                      <a:pPr marL="0" indent="0" algn="ctr">
                        <a:buFont typeface="Wingdings" pitchFamily="2" charset="2"/>
                        <a:buNone/>
                      </a:pPr>
                      <a:r>
                        <a:rPr lang="en-US" sz="2700" b="1" baseline="0" dirty="0">
                          <a:solidFill>
                            <a:srgbClr val="0066FF"/>
                          </a:solidFill>
                          <a:effectLst>
                            <a:outerShdw blurRad="38100" dist="38100" dir="2700000" algn="tl">
                              <a:srgbClr val="000000">
                                <a:alpha val="43137"/>
                              </a:srgbClr>
                            </a:outerShdw>
                          </a:effectLst>
                        </a:rPr>
                        <a:t>Better Patient Satisfaction</a:t>
                      </a:r>
                      <a:endParaRPr lang="en-US" sz="2700" b="1" dirty="0">
                        <a:solidFill>
                          <a:srgbClr val="0066FF"/>
                        </a:solidFill>
                        <a:effectLst>
                          <a:outerShdw blurRad="38100" dist="38100" dir="2700000" algn="tl">
                            <a:srgbClr val="000000">
                              <a:alpha val="43137"/>
                            </a:srgbClr>
                          </a:outerShdw>
                        </a:effectLs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Wingdings" pitchFamily="2" charset="2"/>
                        <a:buNone/>
                      </a:pPr>
                      <a:r>
                        <a:rPr lang="en-US" sz="1700" b="1" dirty="0"/>
                        <a:t>Improved patient outcomes</a:t>
                      </a:r>
                    </a:p>
                    <a:p>
                      <a:pPr marL="0" indent="0">
                        <a:buFont typeface="Wingdings" pitchFamily="2" charset="2"/>
                        <a:buNone/>
                      </a:pPr>
                      <a:endParaRPr lang="en-US" sz="1700" b="1" dirty="0"/>
                    </a:p>
                    <a:p>
                      <a:pPr marL="0" indent="0">
                        <a:buFont typeface="Wingdings" pitchFamily="2" charset="2"/>
                        <a:buNone/>
                      </a:pPr>
                      <a:r>
                        <a:rPr lang="en-US" sz="1700" b="1" dirty="0"/>
                        <a:t>Improved efficiency</a:t>
                      </a:r>
                      <a:r>
                        <a:rPr lang="en-US" sz="1700" b="1" baseline="0" dirty="0"/>
                        <a:t> on nursing workflow </a:t>
                      </a:r>
                      <a:r>
                        <a:rPr lang="en-US" sz="1700" b="1" i="1" baseline="0" dirty="0"/>
                        <a:t>(due to increased </a:t>
                      </a:r>
                      <a:r>
                        <a:rPr lang="en-US" sz="1700" b="1" i="1" baseline="0" dirty="0">
                          <a:solidFill>
                            <a:schemeClr val="tx1"/>
                          </a:solidFill>
                        </a:rPr>
                        <a:t>patient engagement</a:t>
                      </a:r>
                      <a:r>
                        <a:rPr lang="en-US" sz="1700" b="1" i="1" baseline="0" dirty="0"/>
                        <a:t>)</a:t>
                      </a:r>
                    </a:p>
                    <a:p>
                      <a:pPr marL="0" indent="0">
                        <a:buFont typeface="Wingdings" pitchFamily="2" charset="2"/>
                        <a:buNone/>
                      </a:pPr>
                      <a:endParaRPr lang="en-US" sz="1700" b="1" i="1" baseline="0" dirty="0"/>
                    </a:p>
                    <a:p>
                      <a:pPr marL="0" indent="0">
                        <a:buFont typeface="Wingdings" pitchFamily="2" charset="2"/>
                        <a:buNone/>
                      </a:pPr>
                      <a:r>
                        <a:rPr lang="en-US" sz="1700" b="1" baseline="0" dirty="0"/>
                        <a:t>Improved public reporting</a:t>
                      </a:r>
                    </a:p>
                    <a:p>
                      <a:pPr marL="0" indent="0">
                        <a:buFont typeface="Wingdings" pitchFamily="2" charset="2"/>
                        <a:buNone/>
                      </a:pPr>
                      <a:endParaRPr lang="en-US" sz="1700" b="1" baseline="0" dirty="0"/>
                    </a:p>
                    <a:p>
                      <a:pPr marL="0" indent="0">
                        <a:buFont typeface="Wingdings" pitchFamily="2" charset="2"/>
                        <a:buNone/>
                      </a:pPr>
                      <a:r>
                        <a:rPr lang="en-US" sz="1700" b="1" baseline="0" dirty="0"/>
                        <a:t>Increased reimbursement and shared savings</a:t>
                      </a:r>
                    </a:p>
                    <a:p>
                      <a:pPr marL="0" indent="0">
                        <a:buFont typeface="Wingdings" pitchFamily="2" charset="2"/>
                        <a:buNone/>
                      </a:pPr>
                      <a:endParaRPr lang="en-US" baseline="0" dirty="0"/>
                    </a:p>
                    <a:p>
                      <a:pPr marL="0" indent="0">
                        <a:buFont typeface="Wingdings" pitchFamily="2" charset="2"/>
                        <a:buNone/>
                      </a:pPr>
                      <a:endParaRPr lang="en-US" sz="1200" baseline="0" dirty="0"/>
                    </a:p>
                    <a:p>
                      <a:pPr marL="0" indent="0" algn="ctr">
                        <a:buFont typeface="Wingdings" pitchFamily="2" charset="2"/>
                        <a:buNone/>
                      </a:pPr>
                      <a:r>
                        <a:rPr lang="en-US" sz="2700" b="1" baseline="0" dirty="0">
                          <a:solidFill>
                            <a:srgbClr val="009900"/>
                          </a:solidFill>
                          <a:effectLst>
                            <a:outerShdw blurRad="38100" dist="38100" dir="2700000" algn="tl">
                              <a:srgbClr val="000000">
                                <a:alpha val="43137"/>
                              </a:srgbClr>
                            </a:outerShdw>
                          </a:effectLst>
                        </a:rPr>
                        <a:t>Cost Savings / Improved Reporting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441036" y="870527"/>
            <a:ext cx="81534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i="1" dirty="0">
                <a:ln>
                  <a:solidFill>
                    <a:schemeClr val="tx1"/>
                  </a:solidFill>
                </a:ln>
                <a:effectLst>
                  <a:outerShdw blurRad="38100" dist="38100" dir="2700000" algn="tl">
                    <a:srgbClr val="000000">
                      <a:alpha val="43137"/>
                    </a:srgbClr>
                  </a:outerShdw>
                </a:effectLst>
              </a:rPr>
              <a:t>Potential impact</a:t>
            </a:r>
            <a:r>
              <a:rPr lang="en-US" sz="3200" b="1" dirty="0">
                <a:ln>
                  <a:solidFill>
                    <a:schemeClr val="tx1"/>
                  </a:solidFill>
                </a:ln>
                <a:effectLst>
                  <a:outerShdw blurRad="38100" dist="38100" dir="2700000" algn="tl">
                    <a:srgbClr val="000000">
                      <a:alpha val="43137"/>
                    </a:srgbClr>
                  </a:outerShdw>
                </a:effectLst>
              </a:rPr>
              <a:t> </a:t>
            </a:r>
            <a:r>
              <a:rPr lang="en-US" sz="3200" b="1" i="1" dirty="0">
                <a:ln>
                  <a:solidFill>
                    <a:schemeClr val="tx1"/>
                  </a:solidFill>
                </a:ln>
                <a:effectLst>
                  <a:outerShdw blurRad="38100" dist="38100" dir="2700000" algn="tl">
                    <a:srgbClr val="000000">
                      <a:alpha val="43137"/>
                    </a:srgbClr>
                  </a:outerShdw>
                </a:effectLst>
              </a:rPr>
              <a:t>of</a:t>
            </a:r>
            <a:r>
              <a:rPr lang="en-US" sz="3200" b="1" dirty="0">
                <a:ln>
                  <a:solidFill>
                    <a:schemeClr val="tx1"/>
                  </a:solidFill>
                </a:ln>
                <a:effectLst>
                  <a:outerShdw blurRad="38100" dist="38100" dir="2700000" algn="tl">
                    <a:srgbClr val="000000">
                      <a:alpha val="43137"/>
                    </a:srgbClr>
                  </a:outerShdw>
                </a:effectLst>
              </a:rPr>
              <a:t> </a:t>
            </a:r>
            <a:r>
              <a:rPr lang="en-US" sz="3200" b="1" dirty="0">
                <a:ln>
                  <a:solidFill>
                    <a:schemeClr val="tx1"/>
                  </a:solidFill>
                </a:ln>
                <a:solidFill>
                  <a:srgbClr val="0066FF"/>
                </a:solidFill>
                <a:effectLst>
                  <a:outerShdw blurRad="38100" dist="38100" dir="2700000" algn="tl">
                    <a:srgbClr val="000000">
                      <a:alpha val="43137"/>
                    </a:srgbClr>
                  </a:outerShdw>
                </a:effectLst>
              </a:rPr>
              <a:t>ERP </a:t>
            </a:r>
            <a:r>
              <a:rPr lang="en-US" sz="3200" b="1" i="1" dirty="0">
                <a:ln>
                  <a:solidFill>
                    <a:schemeClr val="tx1"/>
                  </a:solidFill>
                </a:ln>
                <a:solidFill>
                  <a:schemeClr val="tx1"/>
                </a:solidFill>
                <a:effectLst>
                  <a:outerShdw blurRad="38100" dist="38100" dir="2700000" algn="tl">
                    <a:srgbClr val="000000">
                      <a:alpha val="43137"/>
                    </a:srgbClr>
                  </a:outerShdw>
                </a:effectLst>
              </a:rPr>
              <a:t>on</a:t>
            </a:r>
            <a:r>
              <a:rPr lang="en-US" sz="3200" b="1" i="1" dirty="0">
                <a:ln>
                  <a:solidFill>
                    <a:schemeClr val="tx1"/>
                  </a:solidFill>
                </a:ln>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6498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Essentials for Success</a:t>
            </a:r>
          </a:p>
        </p:txBody>
      </p:sp>
      <p:pic>
        <p:nvPicPr>
          <p:cNvPr id="2050" name="Picture 2" descr="Plant, Isolated, Human, Strawberry, S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43000"/>
            <a:ext cx="2690087" cy="1752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TextBox 3"/>
          <p:cNvSpPr txBox="1"/>
          <p:nvPr/>
        </p:nvSpPr>
        <p:spPr>
          <a:xfrm>
            <a:off x="5334000" y="4114800"/>
            <a:ext cx="3452087" cy="1569660"/>
          </a:xfrm>
          <a:prstGeom prst="rect">
            <a:avLst/>
          </a:prstGeom>
          <a:noFill/>
        </p:spPr>
        <p:txBody>
          <a:bodyPr wrap="square" rtlCol="0">
            <a:spAutoFit/>
          </a:bodyPr>
          <a:lstStyle/>
          <a:p>
            <a:r>
              <a:rPr lang="en-US" sz="3200" b="1" dirty="0">
                <a:ln>
                  <a:solidFill>
                    <a:srgbClr val="FFFF00"/>
                  </a:solidFill>
                </a:ln>
                <a:solidFill>
                  <a:srgbClr val="00B050"/>
                </a:solidFill>
              </a:rPr>
              <a:t>Cultivating </a:t>
            </a:r>
            <a:r>
              <a:rPr lang="en-US" sz="32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ERP</a:t>
            </a:r>
            <a:r>
              <a:rPr lang="en-US" sz="3200" b="1" dirty="0">
                <a:ln>
                  <a:solidFill>
                    <a:srgbClr val="FFFF00"/>
                  </a:solidFill>
                </a:ln>
                <a:solidFill>
                  <a:srgbClr val="00B050"/>
                </a:solidFill>
              </a:rPr>
              <a:t> at YOUR HOSPITAL’S NAME HERE</a:t>
            </a:r>
          </a:p>
        </p:txBody>
      </p:sp>
      <p:sp>
        <p:nvSpPr>
          <p:cNvPr id="5" name="TextBox 4"/>
          <p:cNvSpPr txBox="1"/>
          <p:nvPr/>
        </p:nvSpPr>
        <p:spPr>
          <a:xfrm>
            <a:off x="304800" y="981075"/>
            <a:ext cx="4724400" cy="5355312"/>
          </a:xfrm>
          <a:prstGeom prst="rect">
            <a:avLst/>
          </a:prstGeom>
          <a:solidFill>
            <a:srgbClr val="CCFF99"/>
          </a:solidFill>
          <a:ln w="28575">
            <a:solidFill>
              <a:srgbClr val="0070C0"/>
            </a:solidFill>
          </a:ln>
        </p:spPr>
        <p:txBody>
          <a:bodyPr wrap="square" rtlCol="0">
            <a:spAutoFit/>
          </a:bodyPr>
          <a:lstStyle/>
          <a:p>
            <a:r>
              <a:rPr lang="en-US" b="1" dirty="0">
                <a:solidFill>
                  <a:srgbClr val="00B050"/>
                </a:solidFill>
              </a:rPr>
              <a:t>Multidisciplinary Teamwork</a:t>
            </a:r>
          </a:p>
          <a:p>
            <a:pPr marL="742950" lvl="1" indent="-285750">
              <a:buClr>
                <a:srgbClr val="0070C0"/>
              </a:buClr>
              <a:buFont typeface="Wingdings" pitchFamily="2" charset="2"/>
              <a:buChar char="v"/>
            </a:pPr>
            <a:r>
              <a:rPr lang="en-US" b="1" i="1" dirty="0">
                <a:solidFill>
                  <a:srgbClr val="00B050"/>
                </a:solidFill>
              </a:rPr>
              <a:t>Planning</a:t>
            </a:r>
          </a:p>
          <a:p>
            <a:pPr marL="742950" lvl="1" indent="-285750">
              <a:buClr>
                <a:srgbClr val="0070C0"/>
              </a:buClr>
              <a:buFont typeface="Wingdings" pitchFamily="2" charset="2"/>
              <a:buChar char="v"/>
            </a:pPr>
            <a:r>
              <a:rPr lang="en-US" b="1" i="1" dirty="0">
                <a:solidFill>
                  <a:srgbClr val="00B050"/>
                </a:solidFill>
              </a:rPr>
              <a:t>Implementation through every phase</a:t>
            </a:r>
          </a:p>
          <a:p>
            <a:pPr marL="742950" lvl="1" indent="-285750">
              <a:buClr>
                <a:srgbClr val="0070C0"/>
              </a:buClr>
              <a:buFont typeface="Wingdings" pitchFamily="2" charset="2"/>
              <a:buChar char="v"/>
            </a:pPr>
            <a:r>
              <a:rPr lang="en-US" b="1" i="1" dirty="0">
                <a:solidFill>
                  <a:srgbClr val="00B050"/>
                </a:solidFill>
              </a:rPr>
              <a:t>Education</a:t>
            </a:r>
          </a:p>
          <a:p>
            <a:endParaRPr lang="en-US" b="1" dirty="0">
              <a:solidFill>
                <a:srgbClr val="00B050"/>
              </a:solidFill>
            </a:endParaRPr>
          </a:p>
          <a:p>
            <a:r>
              <a:rPr lang="en-US" b="1" dirty="0">
                <a:solidFill>
                  <a:srgbClr val="00B050"/>
                </a:solidFill>
              </a:rPr>
              <a:t>Engagement</a:t>
            </a:r>
          </a:p>
          <a:p>
            <a:pPr marL="742950" lvl="1" indent="-285750">
              <a:buClr>
                <a:srgbClr val="0070C0"/>
              </a:buClr>
              <a:buFont typeface="Wingdings" pitchFamily="2" charset="2"/>
              <a:buChar char="v"/>
            </a:pPr>
            <a:r>
              <a:rPr lang="en-US" b="1" i="1" dirty="0">
                <a:solidFill>
                  <a:srgbClr val="00B050"/>
                </a:solidFill>
              </a:rPr>
              <a:t>Leadership</a:t>
            </a:r>
          </a:p>
          <a:p>
            <a:pPr marL="742950" lvl="1" indent="-285750">
              <a:buClr>
                <a:srgbClr val="0070C0"/>
              </a:buClr>
              <a:buFont typeface="Wingdings" pitchFamily="2" charset="2"/>
              <a:buChar char="v"/>
            </a:pPr>
            <a:r>
              <a:rPr lang="en-US" b="1" i="1" dirty="0">
                <a:solidFill>
                  <a:srgbClr val="00B050"/>
                </a:solidFill>
              </a:rPr>
              <a:t>Health care providers</a:t>
            </a:r>
          </a:p>
          <a:p>
            <a:endParaRPr lang="en-US" b="1" dirty="0">
              <a:solidFill>
                <a:srgbClr val="00B050"/>
              </a:solidFill>
            </a:endParaRPr>
          </a:p>
          <a:p>
            <a:r>
              <a:rPr lang="en-US" b="1" dirty="0">
                <a:solidFill>
                  <a:srgbClr val="00B050"/>
                </a:solidFill>
              </a:rPr>
              <a:t>Development of customized ERP protocols and order sets</a:t>
            </a:r>
          </a:p>
          <a:p>
            <a:pPr marL="742950" lvl="1" indent="-285750">
              <a:buClr>
                <a:srgbClr val="0070C0"/>
              </a:buClr>
              <a:buFont typeface="Wingdings" pitchFamily="2" charset="2"/>
              <a:buChar char="v"/>
            </a:pPr>
            <a:r>
              <a:rPr lang="en-US" b="1" i="1" dirty="0">
                <a:solidFill>
                  <a:srgbClr val="00B050"/>
                </a:solidFill>
              </a:rPr>
              <a:t>Pre-surgical</a:t>
            </a:r>
          </a:p>
          <a:p>
            <a:pPr marL="742950" lvl="1" indent="-285750">
              <a:buClr>
                <a:srgbClr val="0070C0"/>
              </a:buClr>
              <a:buFont typeface="Wingdings" pitchFamily="2" charset="2"/>
              <a:buChar char="v"/>
            </a:pPr>
            <a:r>
              <a:rPr lang="en-US" b="1" i="1" dirty="0">
                <a:solidFill>
                  <a:srgbClr val="00B050"/>
                </a:solidFill>
              </a:rPr>
              <a:t>Intraoperative</a:t>
            </a:r>
          </a:p>
          <a:p>
            <a:pPr marL="742950" lvl="1" indent="-285750">
              <a:buClr>
                <a:srgbClr val="0070C0"/>
              </a:buClr>
              <a:buFont typeface="Wingdings" pitchFamily="2" charset="2"/>
              <a:buChar char="v"/>
            </a:pPr>
            <a:r>
              <a:rPr lang="en-US" b="1" i="1" dirty="0">
                <a:solidFill>
                  <a:srgbClr val="00B050"/>
                </a:solidFill>
              </a:rPr>
              <a:t>Post-surgical</a:t>
            </a:r>
          </a:p>
          <a:p>
            <a:endParaRPr lang="en-US" b="1" dirty="0">
              <a:solidFill>
                <a:srgbClr val="00B050"/>
              </a:solidFill>
            </a:endParaRPr>
          </a:p>
          <a:p>
            <a:r>
              <a:rPr lang="en-US" b="1" dirty="0">
                <a:solidFill>
                  <a:srgbClr val="00B050"/>
                </a:solidFill>
              </a:rPr>
              <a:t>Analysis</a:t>
            </a:r>
          </a:p>
          <a:p>
            <a:pPr marL="742950" lvl="1" indent="-285750">
              <a:buClr>
                <a:srgbClr val="0070C0"/>
              </a:buClr>
              <a:buFont typeface="Wingdings" pitchFamily="2" charset="2"/>
              <a:buChar char="v"/>
            </a:pPr>
            <a:r>
              <a:rPr lang="en-US" b="1" i="1" dirty="0">
                <a:solidFill>
                  <a:srgbClr val="00B050"/>
                </a:solidFill>
              </a:rPr>
              <a:t>ERP Compliance</a:t>
            </a:r>
          </a:p>
          <a:p>
            <a:pPr marL="742950" lvl="1" indent="-285750">
              <a:buClr>
                <a:srgbClr val="0070C0"/>
              </a:buClr>
              <a:buFont typeface="Wingdings" pitchFamily="2" charset="2"/>
              <a:buChar char="v"/>
            </a:pPr>
            <a:r>
              <a:rPr lang="en-US" b="1" i="1" dirty="0">
                <a:solidFill>
                  <a:srgbClr val="00B050"/>
                </a:solidFill>
              </a:rPr>
              <a:t>Outcomes</a:t>
            </a:r>
          </a:p>
          <a:p>
            <a:pPr marL="742950" lvl="1" indent="-285750">
              <a:buClr>
                <a:srgbClr val="0070C0"/>
              </a:buClr>
              <a:buFont typeface="Wingdings" pitchFamily="2" charset="2"/>
              <a:buChar char="v"/>
            </a:pPr>
            <a:r>
              <a:rPr lang="en-US" b="1" i="1" dirty="0">
                <a:solidFill>
                  <a:srgbClr val="00B050"/>
                </a:solidFill>
              </a:rPr>
              <a:t>Patient feedback</a:t>
            </a:r>
          </a:p>
        </p:txBody>
      </p:sp>
    </p:spTree>
    <p:extLst>
      <p:ext uri="{BB962C8B-B14F-4D97-AF65-F5344CB8AC3E}">
        <p14:creationId xmlns:p14="http://schemas.microsoft.com/office/powerpoint/2010/main" val="28071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burgund\AppData\Local\Microsoft\Windows\Temporary Internet Files\Content.Outlook\AP2293NG\Enhanced Recovery Program#5-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35" t="25636" r="12913" b="26476"/>
          <a:stretch/>
        </p:blipFill>
        <p:spPr bwMode="auto">
          <a:xfrm>
            <a:off x="7498323" y="1008965"/>
            <a:ext cx="518647" cy="33328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idx="4294967295"/>
          </p:nvPr>
        </p:nvSpPr>
        <p:spPr>
          <a:xfrm>
            <a:off x="914400" y="0"/>
            <a:ext cx="8229600" cy="685800"/>
          </a:xfrm>
        </p:spPr>
        <p:txBody>
          <a:bodyPr>
            <a:normAutofit/>
          </a:bodyPr>
          <a:lstStyle/>
          <a:p>
            <a:r>
              <a:rPr lang="en-US" sz="2800" dirty="0"/>
              <a:t>Impact of Nursing on ERP</a:t>
            </a:r>
          </a:p>
        </p:txBody>
      </p:sp>
      <p:grpSp>
        <p:nvGrpSpPr>
          <p:cNvPr id="16" name="Group 15"/>
          <p:cNvGrpSpPr/>
          <p:nvPr/>
        </p:nvGrpSpPr>
        <p:grpSpPr>
          <a:xfrm>
            <a:off x="283774" y="1924011"/>
            <a:ext cx="1828799" cy="2568893"/>
            <a:chOff x="4757255" y="1661160"/>
            <a:chExt cx="2579284" cy="4511040"/>
          </a:xfrm>
        </p:grpSpPr>
        <p:sp>
          <p:nvSpPr>
            <p:cNvPr id="17" name="Explosion 1 16"/>
            <p:cNvSpPr/>
            <p:nvPr/>
          </p:nvSpPr>
          <p:spPr>
            <a:xfrm>
              <a:off x="4953000" y="5029200"/>
              <a:ext cx="1851660" cy="533400"/>
            </a:xfrm>
            <a:prstGeom prst="irregularSeal1">
              <a:avLst/>
            </a:prstGeom>
            <a:solidFill>
              <a:srgbClr val="E5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18" name="Group 17"/>
            <p:cNvGrpSpPr/>
            <p:nvPr/>
          </p:nvGrpSpPr>
          <p:grpSpPr>
            <a:xfrm>
              <a:off x="4757255" y="1661160"/>
              <a:ext cx="1948345" cy="3984704"/>
              <a:chOff x="4757255" y="1661160"/>
              <a:chExt cx="1948345" cy="3984704"/>
            </a:xfrm>
          </p:grpSpPr>
          <p:sp>
            <p:nvSpPr>
              <p:cNvPr id="26" name="Oval 25"/>
              <p:cNvSpPr/>
              <p:nvPr/>
            </p:nvSpPr>
            <p:spPr>
              <a:xfrm>
                <a:off x="5463540" y="2567939"/>
                <a:ext cx="914400" cy="914401"/>
              </a:xfrm>
              <a:prstGeom prst="ellipse">
                <a:avLst/>
              </a:prstGeom>
              <a:solidFill>
                <a:srgbClr val="00B0F0"/>
              </a:solidFill>
              <a:ln w="3175">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baseline="30000" dirty="0">
                    <a:ln>
                      <a:solidFill>
                        <a:schemeClr val="tx1"/>
                      </a:solidFill>
                    </a:ln>
                    <a:solidFill>
                      <a:schemeClr val="tx1"/>
                    </a:solidFill>
                    <a:latin typeface="Arial"/>
                    <a:cs typeface="Arial"/>
                  </a:rPr>
                  <a:t>235</a:t>
                </a:r>
                <a:r>
                  <a:rPr lang="en-US" sz="1400" b="1" dirty="0">
                    <a:ln>
                      <a:solidFill>
                        <a:schemeClr val="tx1"/>
                      </a:solidFill>
                    </a:ln>
                    <a:solidFill>
                      <a:schemeClr val="tx1"/>
                    </a:solidFill>
                    <a:latin typeface="Arial" pitchFamily="34" charset="0"/>
                    <a:cs typeface="Arial" pitchFamily="34" charset="0"/>
                  </a:rPr>
                  <a:t>U</a:t>
                </a:r>
              </a:p>
            </p:txBody>
          </p:sp>
          <p:sp>
            <p:nvSpPr>
              <p:cNvPr id="27" name="Oval 26"/>
              <p:cNvSpPr/>
              <p:nvPr/>
            </p:nvSpPr>
            <p:spPr>
              <a:xfrm>
                <a:off x="5844540" y="234696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8" name="Rectangle 27"/>
              <p:cNvSpPr/>
              <p:nvPr/>
            </p:nvSpPr>
            <p:spPr>
              <a:xfrm>
                <a:off x="5882640" y="224028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9" name="Rectangle 28"/>
              <p:cNvSpPr/>
              <p:nvPr/>
            </p:nvSpPr>
            <p:spPr>
              <a:xfrm>
                <a:off x="5882640" y="214122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0" name="Rectangle 29"/>
              <p:cNvSpPr/>
              <p:nvPr/>
            </p:nvSpPr>
            <p:spPr>
              <a:xfrm>
                <a:off x="5882640" y="203454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1" name="Rectangle 30"/>
              <p:cNvSpPr/>
              <p:nvPr/>
            </p:nvSpPr>
            <p:spPr>
              <a:xfrm>
                <a:off x="5882640" y="192786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2" name="Rectangle 31"/>
              <p:cNvSpPr/>
              <p:nvPr/>
            </p:nvSpPr>
            <p:spPr>
              <a:xfrm>
                <a:off x="5882640" y="166116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3" name="Rectangle 32"/>
              <p:cNvSpPr/>
              <p:nvPr/>
            </p:nvSpPr>
            <p:spPr>
              <a:xfrm>
                <a:off x="5882640" y="1813560"/>
                <a:ext cx="76200" cy="762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4" name="Down Arrow 33"/>
              <p:cNvSpPr/>
              <p:nvPr/>
            </p:nvSpPr>
            <p:spPr>
              <a:xfrm>
                <a:off x="5678424" y="3558540"/>
                <a:ext cx="484632" cy="2286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5" name="Down Arrow 34"/>
              <p:cNvSpPr/>
              <p:nvPr/>
            </p:nvSpPr>
            <p:spPr>
              <a:xfrm>
                <a:off x="5678424" y="4838700"/>
                <a:ext cx="484632" cy="2286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6" name="Explosion 2 35"/>
              <p:cNvSpPr/>
              <p:nvPr/>
            </p:nvSpPr>
            <p:spPr>
              <a:xfrm>
                <a:off x="5196840" y="3703320"/>
                <a:ext cx="1508760" cy="1211580"/>
              </a:xfrm>
              <a:prstGeom prst="irregularSeal2">
                <a:avLst/>
              </a:prstGeom>
              <a:solidFill>
                <a:schemeClr val="accent4">
                  <a:lumMod val="60000"/>
                  <a:lumOff val="40000"/>
                </a:schemeClr>
              </a:solidFill>
              <a:ln w="3175">
                <a:solidFill>
                  <a:schemeClr val="tx1"/>
                </a:solidFill>
              </a:ln>
              <a:effectLst>
                <a:glow rad="101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baseline="30000" dirty="0">
                    <a:ln>
                      <a:solidFill>
                        <a:schemeClr val="tx1"/>
                      </a:solidFill>
                    </a:ln>
                    <a:solidFill>
                      <a:schemeClr val="tx1"/>
                    </a:solidFill>
                    <a:latin typeface="Arial"/>
                    <a:cs typeface="Arial"/>
                  </a:rPr>
                  <a:t>236</a:t>
                </a:r>
                <a:r>
                  <a:rPr lang="en-US" sz="1400" b="1" dirty="0">
                    <a:ln>
                      <a:solidFill>
                        <a:schemeClr val="tx1"/>
                      </a:solidFill>
                    </a:ln>
                    <a:solidFill>
                      <a:schemeClr val="tx1"/>
                    </a:solidFill>
                    <a:latin typeface="Arial" pitchFamily="34" charset="0"/>
                    <a:cs typeface="Arial" pitchFamily="34" charset="0"/>
                  </a:rPr>
                  <a:t>U</a:t>
                </a:r>
              </a:p>
            </p:txBody>
          </p:sp>
          <p:sp>
            <p:nvSpPr>
              <p:cNvPr id="37" name="8-Point Star 36"/>
              <p:cNvSpPr/>
              <p:nvPr/>
            </p:nvSpPr>
            <p:spPr>
              <a:xfrm>
                <a:off x="5291312" y="5105400"/>
                <a:ext cx="553228" cy="373380"/>
              </a:xfrm>
              <a:prstGeom prst="star8">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8" name="10-Point Star 37"/>
              <p:cNvSpPr/>
              <p:nvPr/>
            </p:nvSpPr>
            <p:spPr>
              <a:xfrm>
                <a:off x="6088380" y="4914900"/>
                <a:ext cx="556260" cy="457200"/>
              </a:xfrm>
              <a:prstGeom prst="star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39" name="TextBox 38"/>
              <p:cNvSpPr txBox="1"/>
              <p:nvPr/>
            </p:nvSpPr>
            <p:spPr>
              <a:xfrm>
                <a:off x="4757255" y="5105400"/>
                <a:ext cx="665136" cy="540464"/>
              </a:xfrm>
              <a:prstGeom prst="rect">
                <a:avLst/>
              </a:prstGeom>
              <a:noFill/>
            </p:spPr>
            <p:txBody>
              <a:bodyPr wrap="none" rtlCol="0">
                <a:spAutoFit/>
              </a:bodyPr>
              <a:lstStyle/>
              <a:p>
                <a:r>
                  <a:rPr lang="en-US" sz="1000" b="1" baseline="30000" dirty="0">
                    <a:ln>
                      <a:solidFill>
                        <a:schemeClr val="tx1"/>
                      </a:solidFill>
                    </a:ln>
                    <a:latin typeface="Calibri"/>
                    <a:cs typeface="Calibri"/>
                  </a:rPr>
                  <a:t>92</a:t>
                </a:r>
                <a:r>
                  <a:rPr lang="en-US" sz="1400" b="1" dirty="0">
                    <a:ln>
                      <a:solidFill>
                        <a:schemeClr val="tx1"/>
                      </a:solidFill>
                    </a:ln>
                    <a:latin typeface="Arial" pitchFamily="34" charset="0"/>
                    <a:cs typeface="Arial" pitchFamily="34" charset="0"/>
                  </a:rPr>
                  <a:t>Kr</a:t>
                </a:r>
              </a:p>
            </p:txBody>
          </p:sp>
        </p:grpSp>
        <p:sp>
          <p:nvSpPr>
            <p:cNvPr id="19" name="TextBox 18"/>
            <p:cNvSpPr txBox="1"/>
            <p:nvPr/>
          </p:nvSpPr>
          <p:spPr>
            <a:xfrm>
              <a:off x="6553200" y="4974222"/>
              <a:ext cx="783339" cy="540464"/>
            </a:xfrm>
            <a:prstGeom prst="rect">
              <a:avLst/>
            </a:prstGeom>
            <a:noFill/>
          </p:spPr>
          <p:txBody>
            <a:bodyPr wrap="square" rtlCol="0">
              <a:spAutoFit/>
            </a:bodyPr>
            <a:lstStyle/>
            <a:p>
              <a:r>
                <a:rPr lang="en-US" sz="1000" b="1" baseline="40000" dirty="0">
                  <a:ln>
                    <a:solidFill>
                      <a:schemeClr val="tx1"/>
                    </a:solidFill>
                  </a:ln>
                  <a:latin typeface="Arial" pitchFamily="34" charset="0"/>
                  <a:cs typeface="Arial" pitchFamily="34" charset="0"/>
                </a:rPr>
                <a:t>141</a:t>
              </a:r>
              <a:r>
                <a:rPr lang="en-US" sz="1400" b="1" dirty="0">
                  <a:ln>
                    <a:solidFill>
                      <a:schemeClr val="tx1"/>
                    </a:solidFill>
                  </a:ln>
                  <a:latin typeface="Arial" pitchFamily="34" charset="0"/>
                  <a:cs typeface="Arial" pitchFamily="34" charset="0"/>
                </a:rPr>
                <a:t>Ba</a:t>
              </a:r>
            </a:p>
          </p:txBody>
        </p:sp>
        <p:sp>
          <p:nvSpPr>
            <p:cNvPr id="20" name="Oval 19"/>
            <p:cNvSpPr/>
            <p:nvPr/>
          </p:nvSpPr>
          <p:spPr>
            <a:xfrm>
              <a:off x="5244071" y="589026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1" name="Oval 20"/>
            <p:cNvSpPr/>
            <p:nvPr/>
          </p:nvSpPr>
          <p:spPr>
            <a:xfrm>
              <a:off x="6088380" y="601980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2" name="Oval 21"/>
            <p:cNvSpPr/>
            <p:nvPr/>
          </p:nvSpPr>
          <p:spPr>
            <a:xfrm>
              <a:off x="6629400" y="5715000"/>
              <a:ext cx="152400" cy="1524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cxnSp>
          <p:nvCxnSpPr>
            <p:cNvPr id="23" name="Straight Arrow Connector 22"/>
            <p:cNvCxnSpPr/>
            <p:nvPr/>
          </p:nvCxnSpPr>
          <p:spPr>
            <a:xfrm flipH="1">
              <a:off x="5396471" y="5372100"/>
              <a:ext cx="448069" cy="4953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58840" y="5423538"/>
              <a:ext cx="151858" cy="5200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23610" y="5312777"/>
              <a:ext cx="529590" cy="4022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48" name="Group 2047"/>
          <p:cNvGrpSpPr/>
          <p:nvPr/>
        </p:nvGrpSpPr>
        <p:grpSpPr>
          <a:xfrm>
            <a:off x="2493645" y="2123143"/>
            <a:ext cx="1565910" cy="2087703"/>
            <a:chOff x="2438400" y="1285220"/>
            <a:chExt cx="1565910" cy="2087703"/>
          </a:xfrm>
        </p:grpSpPr>
        <p:pic>
          <p:nvPicPr>
            <p:cNvPr id="44" name="Picture 3" descr="C:\Users\lburgund\AppData\Local\Temp\doctor.png"/>
            <p:cNvPicPr>
              <a:picLocks noChangeAspect="1" noChangeArrowheads="1"/>
            </p:cNvPicPr>
            <p:nvPr/>
          </p:nvPicPr>
          <p:blipFill rotWithShape="1">
            <a:blip r:embed="rId4">
              <a:extLst>
                <a:ext uri="{28A0092B-C50C-407E-A947-70E740481C1C}">
                  <a14:useLocalDpi xmlns:a14="http://schemas.microsoft.com/office/drawing/2010/main" val="0"/>
                </a:ext>
              </a:extLst>
            </a:blip>
            <a:srcRect l="8125" r="11250"/>
            <a:stretch/>
          </p:blipFill>
          <p:spPr bwMode="auto">
            <a:xfrm>
              <a:off x="3021330" y="1285220"/>
              <a:ext cx="98298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lburgund\AppData\Local\Temp\doctor_assistant.png"/>
            <p:cNvPicPr>
              <a:picLocks noChangeAspect="1" noChangeArrowheads="1"/>
            </p:cNvPicPr>
            <p:nvPr/>
          </p:nvPicPr>
          <p:blipFill rotWithShape="1">
            <a:blip r:embed="rId5">
              <a:extLst>
                <a:ext uri="{28A0092B-C50C-407E-A947-70E740481C1C}">
                  <a14:useLocalDpi xmlns:a14="http://schemas.microsoft.com/office/drawing/2010/main" val="0"/>
                </a:ext>
              </a:extLst>
            </a:blip>
            <a:srcRect l="10001" r="11874"/>
            <a:stretch/>
          </p:blipFill>
          <p:spPr bwMode="auto">
            <a:xfrm>
              <a:off x="2438400" y="1865168"/>
              <a:ext cx="9525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lburgund\AppData\Local\Temp\nurse.png"/>
            <p:cNvPicPr>
              <a:picLocks noChangeAspect="1" noChangeArrowheads="1"/>
            </p:cNvPicPr>
            <p:nvPr/>
          </p:nvPicPr>
          <p:blipFill rotWithShape="1">
            <a:blip r:embed="rId6">
              <a:extLst>
                <a:ext uri="{28A0092B-C50C-407E-A947-70E740481C1C}">
                  <a14:useLocalDpi xmlns:a14="http://schemas.microsoft.com/office/drawing/2010/main" val="0"/>
                </a:ext>
              </a:extLst>
            </a:blip>
            <a:srcRect l="14375" r="15000"/>
            <a:stretch/>
          </p:blipFill>
          <p:spPr bwMode="auto">
            <a:xfrm>
              <a:off x="3028950" y="2153723"/>
              <a:ext cx="861060" cy="1219200"/>
            </a:xfrm>
            <a:prstGeom prst="rect">
              <a:avLst/>
            </a:prstGeom>
            <a:noFill/>
            <a:extLst>
              <a:ext uri="{909E8E84-426E-40DD-AFC4-6F175D3DCCD1}">
                <a14:hiddenFill xmlns:a14="http://schemas.microsoft.com/office/drawing/2010/main">
                  <a:solidFill>
                    <a:srgbClr val="FFFFFF"/>
                  </a:solidFill>
                </a14:hiddenFill>
              </a:ext>
            </a:extLst>
          </p:spPr>
        </p:pic>
      </p:grpSp>
      <p:sp>
        <p:nvSpPr>
          <p:cNvPr id="2049" name="Equal 2048"/>
          <p:cNvSpPr/>
          <p:nvPr/>
        </p:nvSpPr>
        <p:spPr>
          <a:xfrm>
            <a:off x="1824903" y="2894456"/>
            <a:ext cx="533400" cy="457200"/>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52" name="TextBox 2051"/>
          <p:cNvSpPr txBox="1"/>
          <p:nvPr/>
        </p:nvSpPr>
        <p:spPr>
          <a:xfrm>
            <a:off x="1514239" y="685800"/>
            <a:ext cx="6553200" cy="646331"/>
          </a:xfrm>
          <a:prstGeom prst="rect">
            <a:avLst/>
          </a:prstGeom>
          <a:noFill/>
          <a:ln>
            <a:noFill/>
          </a:ln>
        </p:spPr>
        <p:txBody>
          <a:bodyPr wrap="square" rtlCol="0">
            <a:spAutoFit/>
          </a:bodyPr>
          <a:lstStyle/>
          <a:p>
            <a:r>
              <a:rPr lang="en-US" b="1" dirty="0"/>
              <a:t>Nurses represent the “critical mass” required to sustain a powerful and effective Enhanced Recovery Program</a:t>
            </a:r>
          </a:p>
        </p:txBody>
      </p:sp>
      <p:graphicFrame>
        <p:nvGraphicFramePr>
          <p:cNvPr id="2054" name="Diagram 2053"/>
          <p:cNvGraphicFramePr/>
          <p:nvPr>
            <p:extLst>
              <p:ext uri="{D42A27DB-BD31-4B8C-83A1-F6EECF244321}">
                <p14:modId xmlns:p14="http://schemas.microsoft.com/office/powerpoint/2010/main" val="2802643287"/>
              </p:ext>
            </p:extLst>
          </p:nvPr>
        </p:nvGraphicFramePr>
        <p:xfrm>
          <a:off x="3736950" y="1097392"/>
          <a:ext cx="4964811" cy="3442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55" name="TextBox 2054"/>
          <p:cNvSpPr txBox="1"/>
          <p:nvPr/>
        </p:nvSpPr>
        <p:spPr>
          <a:xfrm>
            <a:off x="5638800" y="2438151"/>
            <a:ext cx="1084912" cy="646331"/>
          </a:xfrm>
          <a:prstGeom prst="rect">
            <a:avLst/>
          </a:prstGeom>
          <a:noFill/>
        </p:spPr>
        <p:txBody>
          <a:bodyPr wrap="none" rtlCol="0">
            <a:spAutoFit/>
          </a:bodyPr>
          <a:lstStyle/>
          <a:p>
            <a:pPr algn="ctr"/>
            <a:r>
              <a:rPr lang="en-US" b="1" dirty="0"/>
              <a:t>NURSING</a:t>
            </a:r>
          </a:p>
          <a:p>
            <a:pPr algn="ctr"/>
            <a:r>
              <a:rPr lang="en-US" b="1" dirty="0"/>
              <a:t>PROCESS</a:t>
            </a:r>
          </a:p>
        </p:txBody>
      </p:sp>
      <p:sp>
        <p:nvSpPr>
          <p:cNvPr id="2056" name="Down Arrow 2055"/>
          <p:cNvSpPr/>
          <p:nvPr/>
        </p:nvSpPr>
        <p:spPr>
          <a:xfrm>
            <a:off x="5562600" y="4350638"/>
            <a:ext cx="76200" cy="39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Down Arrow 53"/>
          <p:cNvSpPr/>
          <p:nvPr/>
        </p:nvSpPr>
        <p:spPr>
          <a:xfrm>
            <a:off x="6143156" y="4514268"/>
            <a:ext cx="76200" cy="39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wn Arrow 54"/>
          <p:cNvSpPr/>
          <p:nvPr/>
        </p:nvSpPr>
        <p:spPr>
          <a:xfrm>
            <a:off x="6723712" y="4350638"/>
            <a:ext cx="76200" cy="391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9" name="Group 2058"/>
          <p:cNvGrpSpPr/>
          <p:nvPr/>
        </p:nvGrpSpPr>
        <p:grpSpPr>
          <a:xfrm>
            <a:off x="5069952" y="4903672"/>
            <a:ext cx="2997487" cy="1356592"/>
            <a:chOff x="2110029" y="4847082"/>
            <a:chExt cx="2997487" cy="1356592"/>
          </a:xfrm>
        </p:grpSpPr>
        <p:sp>
          <p:nvSpPr>
            <p:cNvPr id="2057" name="TextBox 2056"/>
            <p:cNvSpPr txBox="1"/>
            <p:nvPr/>
          </p:nvSpPr>
          <p:spPr>
            <a:xfrm>
              <a:off x="2110029" y="5126456"/>
              <a:ext cx="2997487" cy="1077218"/>
            </a:xfrm>
            <a:prstGeom prst="rect">
              <a:avLst/>
            </a:prstGeom>
            <a:noFill/>
          </p:spPr>
          <p:txBody>
            <a:bodyPr wrap="none" rtlCol="0">
              <a:spAutoFit/>
            </a:bodyPr>
            <a:lstStyle/>
            <a:p>
              <a:r>
                <a:rPr lang="en-US" sz="1600" dirty="0"/>
                <a:t>Shared Decision Making</a:t>
              </a:r>
            </a:p>
            <a:p>
              <a:r>
                <a:rPr lang="en-US" sz="1600" dirty="0"/>
                <a:t>Sustained Motivation</a:t>
              </a:r>
            </a:p>
            <a:p>
              <a:r>
                <a:rPr lang="en-US" sz="1600" dirty="0"/>
                <a:t>Better Compliance with Initiatives</a:t>
              </a:r>
            </a:p>
            <a:p>
              <a:r>
                <a:rPr lang="en-US" sz="1600" dirty="0"/>
                <a:t>Recovery Goals Met</a:t>
              </a:r>
            </a:p>
          </p:txBody>
        </p:sp>
        <p:sp>
          <p:nvSpPr>
            <p:cNvPr id="2058" name="TextBox 2057"/>
            <p:cNvSpPr txBox="1"/>
            <p:nvPr/>
          </p:nvSpPr>
          <p:spPr>
            <a:xfrm>
              <a:off x="2110029" y="4847082"/>
              <a:ext cx="1885966" cy="369332"/>
            </a:xfrm>
            <a:prstGeom prst="rect">
              <a:avLst/>
            </a:prstGeom>
            <a:noFill/>
          </p:spPr>
          <p:txBody>
            <a:bodyPr wrap="none" rtlCol="0">
              <a:spAutoFit/>
            </a:bodyPr>
            <a:lstStyle/>
            <a:p>
              <a:pPr algn="ctr"/>
              <a:r>
                <a:rPr lang="en-US" b="1" dirty="0"/>
                <a:t>PATIENT RESULTS:</a:t>
              </a:r>
            </a:p>
          </p:txBody>
        </p:sp>
      </p:grpSp>
    </p:spTree>
    <p:extLst>
      <p:ext uri="{BB962C8B-B14F-4D97-AF65-F5344CB8AC3E}">
        <p14:creationId xmlns:p14="http://schemas.microsoft.com/office/powerpoint/2010/main" val="200342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83296" y="152400"/>
            <a:ext cx="6801678" cy="523220"/>
          </a:xfrm>
          <a:prstGeom prst="rect">
            <a:avLst/>
          </a:prstGeom>
          <a:noFill/>
        </p:spPr>
        <p:txBody>
          <a:bodyPr wrap="square" rtlCol="0">
            <a:spAutoFit/>
          </a:bodyPr>
          <a:lstStyle/>
          <a:p>
            <a:pPr algn="r"/>
            <a:r>
              <a:rPr lang="en-US" sz="2800" b="1" dirty="0">
                <a:solidFill>
                  <a:schemeClr val="bg1"/>
                </a:solidFill>
                <a:latin typeface="Corbel" pitchFamily="34" charset="0"/>
              </a:rPr>
              <a:t>Enhanced Recovery Program Elements</a:t>
            </a:r>
          </a:p>
        </p:txBody>
      </p:sp>
      <p:grpSp>
        <p:nvGrpSpPr>
          <p:cNvPr id="3" name="Group 2"/>
          <p:cNvGrpSpPr/>
          <p:nvPr/>
        </p:nvGrpSpPr>
        <p:grpSpPr>
          <a:xfrm>
            <a:off x="0" y="925033"/>
            <a:ext cx="9143999" cy="5390708"/>
            <a:chOff x="0" y="925033"/>
            <a:chExt cx="9143999" cy="5390708"/>
          </a:xfrm>
        </p:grpSpPr>
        <p:sp>
          <p:nvSpPr>
            <p:cNvPr id="5" name="Rounded Rectangle 4"/>
            <p:cNvSpPr/>
            <p:nvPr/>
          </p:nvSpPr>
          <p:spPr>
            <a:xfrm>
              <a:off x="685965" y="995788"/>
              <a:ext cx="1227893" cy="1170145"/>
            </a:xfrm>
            <a:prstGeom prst="roundRect">
              <a:avLst>
                <a:gd name="adj" fmla="val 10000"/>
              </a:avLst>
            </a:prstGeom>
          </p:spPr>
          <p:style>
            <a:lnRef idx="0">
              <a:schemeClr val="lt1">
                <a:hueOff val="0"/>
                <a:satOff val="0"/>
                <a:lumOff val="0"/>
                <a:alphaOff val="0"/>
              </a:schemeClr>
            </a:lnRef>
            <a:fillRef idx="1">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6" name="Freeform 5"/>
            <p:cNvSpPr/>
            <p:nvPr/>
          </p:nvSpPr>
          <p:spPr>
            <a:xfrm>
              <a:off x="0" y="1940593"/>
              <a:ext cx="2772519" cy="4375148"/>
            </a:xfrm>
            <a:custGeom>
              <a:avLst/>
              <a:gdLst>
                <a:gd name="connsiteX0" fmla="*/ 0 w 2687459"/>
                <a:gd name="connsiteY0" fmla="*/ 268746 h 4128152"/>
                <a:gd name="connsiteX1" fmla="*/ 268746 w 2687459"/>
                <a:gd name="connsiteY1" fmla="*/ 0 h 4128152"/>
                <a:gd name="connsiteX2" fmla="*/ 2418713 w 2687459"/>
                <a:gd name="connsiteY2" fmla="*/ 0 h 4128152"/>
                <a:gd name="connsiteX3" fmla="*/ 2687459 w 2687459"/>
                <a:gd name="connsiteY3" fmla="*/ 268746 h 4128152"/>
                <a:gd name="connsiteX4" fmla="*/ 2687459 w 2687459"/>
                <a:gd name="connsiteY4" fmla="*/ 3859406 h 4128152"/>
                <a:gd name="connsiteX5" fmla="*/ 2418713 w 2687459"/>
                <a:gd name="connsiteY5" fmla="*/ 4128152 h 4128152"/>
                <a:gd name="connsiteX6" fmla="*/ 268746 w 2687459"/>
                <a:gd name="connsiteY6" fmla="*/ 4128152 h 4128152"/>
                <a:gd name="connsiteX7" fmla="*/ 0 w 2687459"/>
                <a:gd name="connsiteY7" fmla="*/ 3859406 h 4128152"/>
                <a:gd name="connsiteX8" fmla="*/ 0 w 2687459"/>
                <a:gd name="connsiteY8" fmla="*/ 268746 h 412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59" h="4128152">
                  <a:moveTo>
                    <a:pt x="0" y="268746"/>
                  </a:moveTo>
                  <a:cubicBezTo>
                    <a:pt x="0" y="120322"/>
                    <a:pt x="120322" y="0"/>
                    <a:pt x="268746" y="0"/>
                  </a:cubicBezTo>
                  <a:lnTo>
                    <a:pt x="2418713" y="0"/>
                  </a:lnTo>
                  <a:cubicBezTo>
                    <a:pt x="2567137" y="0"/>
                    <a:pt x="2687459" y="120322"/>
                    <a:pt x="2687459" y="268746"/>
                  </a:cubicBezTo>
                  <a:lnTo>
                    <a:pt x="2687459" y="3859406"/>
                  </a:lnTo>
                  <a:cubicBezTo>
                    <a:pt x="2687459" y="4007830"/>
                    <a:pt x="2567137" y="4128152"/>
                    <a:pt x="2418713" y="4128152"/>
                  </a:cubicBezTo>
                  <a:lnTo>
                    <a:pt x="268746" y="4128152"/>
                  </a:lnTo>
                  <a:cubicBezTo>
                    <a:pt x="120322" y="4128152"/>
                    <a:pt x="0" y="4007830"/>
                    <a:pt x="0" y="3859406"/>
                  </a:cubicBezTo>
                  <a:lnTo>
                    <a:pt x="0" y="26874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2533" tIns="162533" rIns="162533" bIns="162533" numCol="1" spcCol="1270" anchor="ctr" anchorCtr="0">
              <a:noAutofit/>
            </a:bodyPr>
            <a:lstStyle/>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Preoperative Phase</a:t>
              </a:r>
              <a:endParaRPr lang="en-US" sz="1400" b="1" kern="1200" dirty="0">
                <a:solidFill>
                  <a:schemeClr val="bg1"/>
                </a:solidFill>
                <a:latin typeface="Corbel" pitchFamily="34" charset="0"/>
              </a:endParaRPr>
            </a:p>
            <a:p>
              <a:pPr lvl="0" algn="ctr" defTabSz="977900">
                <a:lnSpc>
                  <a:spcPct val="90000"/>
                </a:lnSpc>
                <a:spcBef>
                  <a:spcPct val="0"/>
                </a:spcBef>
                <a:spcAft>
                  <a:spcPct val="35000"/>
                </a:spcAft>
              </a:pPr>
              <a:r>
                <a:rPr lang="en-US" sz="1600" b="1" i="1" kern="1200" dirty="0">
                  <a:solidFill>
                    <a:schemeClr val="tx1"/>
                  </a:solidFill>
                  <a:latin typeface="Corbel" pitchFamily="34" charset="0"/>
                </a:rPr>
                <a:t>Presurgical counseling, education, conditioning, readiness and preparation</a:t>
              </a:r>
              <a:r>
                <a:rPr lang="en-US" sz="1600" b="1" kern="1200" dirty="0">
                  <a:solidFill>
                    <a:schemeClr val="tx1"/>
                  </a:solidFill>
                  <a:latin typeface="Corbel" pitchFamily="34" charset="0"/>
                </a:rPr>
                <a:t>.</a:t>
              </a:r>
            </a:p>
            <a:p>
              <a:pPr lvl="0" algn="l" defTabSz="977900">
                <a:lnSpc>
                  <a:spcPct val="90000"/>
                </a:lnSpc>
                <a:spcBef>
                  <a:spcPct val="0"/>
                </a:spcBef>
                <a:spcAft>
                  <a:spcPct val="35000"/>
                </a:spcAft>
              </a:pPr>
              <a:r>
                <a:rPr lang="en-US" sz="1400" b="1" kern="1200" dirty="0">
                  <a:latin typeface="Corbel" pitchFamily="34" charset="0"/>
                </a:rPr>
                <a:t>Explanation of hospitalization</a:t>
              </a:r>
            </a:p>
            <a:p>
              <a:pPr defTabSz="977900">
                <a:lnSpc>
                  <a:spcPct val="90000"/>
                </a:lnSpc>
                <a:spcBef>
                  <a:spcPct val="0"/>
                </a:spcBef>
                <a:spcAft>
                  <a:spcPct val="35000"/>
                </a:spcAft>
              </a:pPr>
              <a:r>
                <a:rPr lang="en-US" sz="1400" b="1" dirty="0">
                  <a:latin typeface="Corbel" pitchFamily="34" charset="0"/>
                </a:rPr>
                <a:t>Testing/ labs</a:t>
              </a:r>
            </a:p>
            <a:p>
              <a:pPr lvl="0" algn="l" defTabSz="977900">
                <a:lnSpc>
                  <a:spcPct val="90000"/>
                </a:lnSpc>
                <a:spcBef>
                  <a:spcPct val="0"/>
                </a:spcBef>
                <a:spcAft>
                  <a:spcPct val="35000"/>
                </a:spcAft>
              </a:pPr>
              <a:r>
                <a:rPr lang="en-US" sz="1400" b="1" kern="1200" dirty="0">
                  <a:latin typeface="Corbel" pitchFamily="34" charset="0"/>
                </a:rPr>
                <a:t>Nutritional assessment</a:t>
              </a:r>
            </a:p>
            <a:p>
              <a:pPr defTabSz="977900">
                <a:lnSpc>
                  <a:spcPct val="90000"/>
                </a:lnSpc>
                <a:spcBef>
                  <a:spcPct val="0"/>
                </a:spcBef>
                <a:spcAft>
                  <a:spcPct val="35000"/>
                </a:spcAft>
              </a:pPr>
              <a:r>
                <a:rPr lang="en-US" sz="1400" b="1" dirty="0">
                  <a:latin typeface="Corbel" pitchFamily="34" charset="0"/>
                </a:rPr>
                <a:t>PONV scoring</a:t>
              </a:r>
            </a:p>
            <a:p>
              <a:pPr defTabSz="977900">
                <a:lnSpc>
                  <a:spcPct val="90000"/>
                </a:lnSpc>
                <a:spcBef>
                  <a:spcPct val="0"/>
                </a:spcBef>
                <a:spcAft>
                  <a:spcPct val="35000"/>
                </a:spcAft>
              </a:pPr>
              <a:r>
                <a:rPr lang="en-US" sz="1400" b="1" dirty="0">
                  <a:latin typeface="Corbel" pitchFamily="34" charset="0"/>
                </a:rPr>
                <a:t>Exercise monitoring</a:t>
              </a:r>
            </a:p>
            <a:p>
              <a:pPr lvl="0" algn="l" defTabSz="977900">
                <a:lnSpc>
                  <a:spcPct val="90000"/>
                </a:lnSpc>
                <a:spcBef>
                  <a:spcPct val="0"/>
                </a:spcBef>
                <a:spcAft>
                  <a:spcPct val="35000"/>
                </a:spcAft>
              </a:pPr>
              <a:r>
                <a:rPr lang="en-US" sz="1400" b="1" kern="1200" dirty="0">
                  <a:latin typeface="Corbel" pitchFamily="34" charset="0"/>
                </a:rPr>
                <a:t>Mobilization targets</a:t>
              </a:r>
            </a:p>
            <a:p>
              <a:pPr lvl="0" algn="l" defTabSz="977900">
                <a:lnSpc>
                  <a:spcPct val="90000"/>
                </a:lnSpc>
                <a:spcBef>
                  <a:spcPct val="0"/>
                </a:spcBef>
                <a:spcAft>
                  <a:spcPct val="35000"/>
                </a:spcAft>
              </a:pPr>
              <a:r>
                <a:rPr lang="en-US" sz="1400" b="1" kern="1200" dirty="0">
                  <a:latin typeface="Corbel" pitchFamily="34" charset="0"/>
                </a:rPr>
                <a:t>Smoking cessation/’fast’</a:t>
              </a:r>
            </a:p>
            <a:p>
              <a:pPr lvl="0" algn="l" defTabSz="977900">
                <a:lnSpc>
                  <a:spcPct val="90000"/>
                </a:lnSpc>
                <a:spcBef>
                  <a:spcPct val="0"/>
                </a:spcBef>
                <a:spcAft>
                  <a:spcPct val="35000"/>
                </a:spcAft>
              </a:pPr>
              <a:r>
                <a:rPr lang="en-US" sz="1400" b="1" kern="1200" dirty="0">
                  <a:latin typeface="Corbel" pitchFamily="34" charset="0"/>
                </a:rPr>
                <a:t>Alcohol cessation</a:t>
              </a:r>
            </a:p>
            <a:p>
              <a:pPr lvl="0" algn="l" defTabSz="977900">
                <a:lnSpc>
                  <a:spcPct val="90000"/>
                </a:lnSpc>
                <a:spcBef>
                  <a:spcPct val="0"/>
                </a:spcBef>
                <a:spcAft>
                  <a:spcPct val="35000"/>
                </a:spcAft>
              </a:pPr>
              <a:r>
                <a:rPr lang="en-US" sz="1400" b="1" dirty="0">
                  <a:latin typeface="Corbel" pitchFamily="34" charset="0"/>
                </a:rPr>
                <a:t>F</a:t>
              </a:r>
              <a:r>
                <a:rPr lang="en-US" sz="1400" b="1" kern="1200" dirty="0">
                  <a:latin typeface="Corbel" pitchFamily="34" charset="0"/>
                </a:rPr>
                <a:t>luid management</a:t>
              </a:r>
            </a:p>
            <a:p>
              <a:pPr lvl="0" algn="l" defTabSz="977900">
                <a:lnSpc>
                  <a:spcPct val="90000"/>
                </a:lnSpc>
                <a:spcBef>
                  <a:spcPct val="0"/>
                </a:spcBef>
                <a:spcAft>
                  <a:spcPct val="35000"/>
                </a:spcAft>
              </a:pPr>
              <a:r>
                <a:rPr lang="en-US" sz="1400" b="1" dirty="0">
                  <a:latin typeface="Corbel" pitchFamily="34" charset="0"/>
                </a:rPr>
                <a:t>Pain management</a:t>
              </a:r>
              <a:endParaRPr lang="en-US" sz="1400" b="1" kern="1200" dirty="0">
                <a:latin typeface="Corbel" pitchFamily="34" charset="0"/>
              </a:endParaRPr>
            </a:p>
            <a:p>
              <a:pPr lvl="0" algn="ctr" defTabSz="977900">
                <a:lnSpc>
                  <a:spcPct val="90000"/>
                </a:lnSpc>
                <a:spcBef>
                  <a:spcPct val="0"/>
                </a:spcBef>
                <a:spcAft>
                  <a:spcPct val="35000"/>
                </a:spcAft>
              </a:pPr>
              <a:endParaRPr lang="en-US" sz="900" kern="1200" dirty="0"/>
            </a:p>
          </p:txBody>
        </p:sp>
        <p:sp>
          <p:nvSpPr>
            <p:cNvPr id="10" name="Freeform 9"/>
            <p:cNvSpPr/>
            <p:nvPr/>
          </p:nvSpPr>
          <p:spPr>
            <a:xfrm rot="21565592">
              <a:off x="2546268" y="1467530"/>
              <a:ext cx="632457" cy="195380"/>
            </a:xfrm>
            <a:custGeom>
              <a:avLst/>
              <a:gdLst>
                <a:gd name="connsiteX0" fmla="*/ 0 w 632457"/>
                <a:gd name="connsiteY0" fmla="*/ 39076 h 195380"/>
                <a:gd name="connsiteX1" fmla="*/ 534767 w 632457"/>
                <a:gd name="connsiteY1" fmla="*/ 39076 h 195380"/>
                <a:gd name="connsiteX2" fmla="*/ 534767 w 632457"/>
                <a:gd name="connsiteY2" fmla="*/ 0 h 195380"/>
                <a:gd name="connsiteX3" fmla="*/ 632457 w 632457"/>
                <a:gd name="connsiteY3" fmla="*/ 97690 h 195380"/>
                <a:gd name="connsiteX4" fmla="*/ 534767 w 632457"/>
                <a:gd name="connsiteY4" fmla="*/ 195380 h 195380"/>
                <a:gd name="connsiteX5" fmla="*/ 534767 w 632457"/>
                <a:gd name="connsiteY5" fmla="*/ 156304 h 195380"/>
                <a:gd name="connsiteX6" fmla="*/ 0 w 632457"/>
                <a:gd name="connsiteY6" fmla="*/ 156304 h 195380"/>
                <a:gd name="connsiteX7" fmla="*/ 0 w 632457"/>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457" h="195380">
                  <a:moveTo>
                    <a:pt x="0" y="39076"/>
                  </a:moveTo>
                  <a:lnTo>
                    <a:pt x="534767" y="39076"/>
                  </a:lnTo>
                  <a:lnTo>
                    <a:pt x="534767" y="0"/>
                  </a:lnTo>
                  <a:lnTo>
                    <a:pt x="632457" y="97690"/>
                  </a:lnTo>
                  <a:lnTo>
                    <a:pt x="534767" y="195380"/>
                  </a:lnTo>
                  <a:lnTo>
                    <a:pt x="534767" y="156304"/>
                  </a:lnTo>
                  <a:lnTo>
                    <a:pt x="0" y="156304"/>
                  </a:lnTo>
                  <a:lnTo>
                    <a:pt x="0" y="3907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2" name="Rounded Rectangle 11"/>
            <p:cNvSpPr/>
            <p:nvPr/>
          </p:nvSpPr>
          <p:spPr>
            <a:xfrm>
              <a:off x="3720789" y="925033"/>
              <a:ext cx="1404103" cy="1249139"/>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1962697"/>
                <a:satOff val="9881"/>
                <a:lumOff val="6361"/>
                <a:alphaOff val="0"/>
              </a:schemeClr>
            </a:fillRef>
            <a:effectRef idx="2">
              <a:scrgbClr r="0" g="0" b="0"/>
            </a:effectRef>
            <a:fontRef idx="minor">
              <a:schemeClr val="lt1">
                <a:hueOff val="0"/>
                <a:satOff val="0"/>
                <a:lumOff val="0"/>
                <a:alphaOff val="0"/>
              </a:schemeClr>
            </a:fontRef>
          </p:style>
        </p:sp>
        <p:sp>
          <p:nvSpPr>
            <p:cNvPr id="13" name="Freeform 12"/>
            <p:cNvSpPr/>
            <p:nvPr/>
          </p:nvSpPr>
          <p:spPr>
            <a:xfrm>
              <a:off x="3067688" y="1940593"/>
              <a:ext cx="2853562" cy="4375148"/>
            </a:xfrm>
            <a:custGeom>
              <a:avLst/>
              <a:gdLst>
                <a:gd name="connsiteX0" fmla="*/ 0 w 2853562"/>
                <a:gd name="connsiteY0" fmla="*/ 285356 h 4206601"/>
                <a:gd name="connsiteX1" fmla="*/ 285356 w 2853562"/>
                <a:gd name="connsiteY1" fmla="*/ 0 h 4206601"/>
                <a:gd name="connsiteX2" fmla="*/ 2568206 w 2853562"/>
                <a:gd name="connsiteY2" fmla="*/ 0 h 4206601"/>
                <a:gd name="connsiteX3" fmla="*/ 2853562 w 2853562"/>
                <a:gd name="connsiteY3" fmla="*/ 285356 h 4206601"/>
                <a:gd name="connsiteX4" fmla="*/ 2853562 w 2853562"/>
                <a:gd name="connsiteY4" fmla="*/ 3921245 h 4206601"/>
                <a:gd name="connsiteX5" fmla="*/ 2568206 w 2853562"/>
                <a:gd name="connsiteY5" fmla="*/ 4206601 h 4206601"/>
                <a:gd name="connsiteX6" fmla="*/ 285356 w 2853562"/>
                <a:gd name="connsiteY6" fmla="*/ 4206601 h 4206601"/>
                <a:gd name="connsiteX7" fmla="*/ 0 w 2853562"/>
                <a:gd name="connsiteY7" fmla="*/ 3921245 h 4206601"/>
                <a:gd name="connsiteX8" fmla="*/ 0 w 2853562"/>
                <a:gd name="connsiteY8" fmla="*/ 285356 h 420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562" h="4206601">
                  <a:moveTo>
                    <a:pt x="0" y="285356"/>
                  </a:moveTo>
                  <a:cubicBezTo>
                    <a:pt x="0" y="127758"/>
                    <a:pt x="127758" y="0"/>
                    <a:pt x="285356" y="0"/>
                  </a:cubicBezTo>
                  <a:lnTo>
                    <a:pt x="2568206" y="0"/>
                  </a:lnTo>
                  <a:cubicBezTo>
                    <a:pt x="2725804" y="0"/>
                    <a:pt x="2853562" y="127758"/>
                    <a:pt x="2853562" y="285356"/>
                  </a:cubicBezTo>
                  <a:lnTo>
                    <a:pt x="2853562" y="3921245"/>
                  </a:lnTo>
                  <a:cubicBezTo>
                    <a:pt x="2853562" y="4078843"/>
                    <a:pt x="2725804" y="4206601"/>
                    <a:pt x="2568206" y="4206601"/>
                  </a:cubicBezTo>
                  <a:lnTo>
                    <a:pt x="285356" y="4206601"/>
                  </a:lnTo>
                  <a:cubicBezTo>
                    <a:pt x="127758" y="4206601"/>
                    <a:pt x="0" y="4078843"/>
                    <a:pt x="0" y="3921245"/>
                  </a:cubicBezTo>
                  <a:lnTo>
                    <a:pt x="0" y="28535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167398" tIns="167398" rIns="167398" bIns="167398" numCol="1" spcCol="1270" anchor="ctr" anchorCtr="0">
              <a:noAutofit/>
            </a:bodyPr>
            <a:lstStyle/>
            <a:p>
              <a:pPr lvl="0" algn="l" defTabSz="977900">
                <a:lnSpc>
                  <a:spcPct val="90000"/>
                </a:lnSpc>
                <a:spcBef>
                  <a:spcPct val="0"/>
                </a:spcBef>
                <a:spcAft>
                  <a:spcPct val="35000"/>
                </a:spcAft>
              </a:pPr>
              <a:endParaRPr lang="en-US" sz="2200" b="1" kern="1200" dirty="0">
                <a:solidFill>
                  <a:schemeClr val="tx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Perioperative Phase</a:t>
              </a:r>
            </a:p>
            <a:p>
              <a:pPr lvl="0" algn="l" defTabSz="977900">
                <a:lnSpc>
                  <a:spcPct val="90000"/>
                </a:lnSpc>
                <a:spcBef>
                  <a:spcPct val="0"/>
                </a:spcBef>
                <a:spcAft>
                  <a:spcPct val="35000"/>
                </a:spcAft>
              </a:pPr>
              <a:r>
                <a:rPr lang="en-US" sz="1600" b="1" i="1" kern="1200" dirty="0">
                  <a:solidFill>
                    <a:schemeClr val="tx1"/>
                  </a:solidFill>
                  <a:latin typeface="Corbel" pitchFamily="34" charset="0"/>
                </a:rPr>
                <a:t>Intraoperative efficiency</a:t>
              </a:r>
            </a:p>
            <a:p>
              <a:pPr lvl="0" algn="l" defTabSz="977900">
                <a:lnSpc>
                  <a:spcPct val="90000"/>
                </a:lnSpc>
                <a:spcBef>
                  <a:spcPct val="0"/>
                </a:spcBef>
                <a:spcAft>
                  <a:spcPct val="35000"/>
                </a:spcAft>
              </a:pPr>
              <a:r>
                <a:rPr lang="en-US" sz="1400" b="1" dirty="0">
                  <a:solidFill>
                    <a:schemeClr val="bg1"/>
                  </a:solidFill>
                  <a:latin typeface="Corbel" pitchFamily="34" charset="0"/>
                </a:rPr>
                <a:t>M</a:t>
              </a:r>
              <a:r>
                <a:rPr lang="en-US" sz="1400" b="1" i="0" kern="1200" dirty="0">
                  <a:solidFill>
                    <a:schemeClr val="bg1"/>
                  </a:solidFill>
                  <a:latin typeface="Corbel" pitchFamily="34" charset="0"/>
                </a:rPr>
                <a:t>etabolic/fluid conditioning</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Prevention of postop ileus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Antiemetic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Mechanical bowel prep with oral</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antibiotics </a:t>
              </a:r>
              <a:r>
                <a:rPr lang="en-US" sz="1400" b="1" i="1" kern="1200" dirty="0">
                  <a:solidFill>
                    <a:schemeClr val="bg1"/>
                  </a:solidFill>
                  <a:latin typeface="Corbel" pitchFamily="34" charset="0"/>
                </a:rPr>
                <a:t>(colectomy cases)</a:t>
              </a:r>
            </a:p>
            <a:p>
              <a:pPr lvl="0" algn="l" defTabSz="977900">
                <a:lnSpc>
                  <a:spcPct val="90000"/>
                </a:lnSpc>
                <a:spcBef>
                  <a:spcPct val="0"/>
                </a:spcBef>
                <a:spcAft>
                  <a:spcPct val="35000"/>
                </a:spcAft>
              </a:pPr>
              <a:r>
                <a:rPr lang="en-US" sz="1400" b="1" dirty="0">
                  <a:solidFill>
                    <a:schemeClr val="bg1"/>
                  </a:solidFill>
                  <a:latin typeface="Corbel" pitchFamily="34" charset="0"/>
                </a:rPr>
                <a:t>F</a:t>
              </a:r>
              <a:r>
                <a:rPr lang="en-US" sz="1400" b="1" i="0" kern="1200" dirty="0">
                  <a:solidFill>
                    <a:schemeClr val="bg1"/>
                  </a:solidFill>
                  <a:latin typeface="Corbel" pitchFamily="34" charset="0"/>
                </a:rPr>
                <a:t>luid management</a:t>
              </a:r>
            </a:p>
            <a:p>
              <a:pPr lvl="0" algn="l" defTabSz="977900">
                <a:lnSpc>
                  <a:spcPct val="90000"/>
                </a:lnSpc>
                <a:spcBef>
                  <a:spcPct val="0"/>
                </a:spcBef>
                <a:spcAft>
                  <a:spcPct val="35000"/>
                </a:spcAft>
              </a:pPr>
              <a:r>
                <a:rPr lang="en-US" sz="1400" b="1" i="0" kern="1200" dirty="0">
                  <a:solidFill>
                    <a:schemeClr val="bg1"/>
                  </a:solidFill>
                  <a:latin typeface="Corbel" pitchFamily="34" charset="0"/>
                </a:rPr>
                <a:t>VTE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Antimicrobial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Skin prep</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Maintenance of normothermia</a:t>
              </a:r>
            </a:p>
            <a:p>
              <a:pPr lvl="0" algn="l" defTabSz="977900">
                <a:lnSpc>
                  <a:spcPct val="90000"/>
                </a:lnSpc>
                <a:spcBef>
                  <a:spcPct val="0"/>
                </a:spcBef>
                <a:spcAft>
                  <a:spcPct val="35000"/>
                </a:spcAft>
              </a:pPr>
              <a:r>
                <a:rPr lang="en-US" sz="1400" b="1" i="0" kern="1200" dirty="0">
                  <a:solidFill>
                    <a:schemeClr val="bg1"/>
                  </a:solidFill>
                  <a:latin typeface="Corbel" pitchFamily="34" charset="0"/>
                </a:rPr>
                <a:t>BP and glucose maintenance</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Pain management</a:t>
              </a:r>
            </a:p>
            <a:p>
              <a:pPr lvl="0" algn="l" defTabSz="977900">
                <a:lnSpc>
                  <a:spcPct val="90000"/>
                </a:lnSpc>
                <a:spcBef>
                  <a:spcPct val="0"/>
                </a:spcBef>
                <a:spcAft>
                  <a:spcPct val="35000"/>
                </a:spcAft>
              </a:pPr>
              <a:endParaRPr lang="en-US" sz="1600" b="1" i="1" kern="1200" dirty="0">
                <a:solidFill>
                  <a:schemeClr val="tx1"/>
                </a:solidFill>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p:txBody>
        </p:sp>
        <p:sp>
          <p:nvSpPr>
            <p:cNvPr id="14" name="Freeform 13"/>
            <p:cNvSpPr/>
            <p:nvPr/>
          </p:nvSpPr>
          <p:spPr>
            <a:xfrm rot="21592839">
              <a:off x="5725999" y="1448572"/>
              <a:ext cx="601108" cy="195380"/>
            </a:xfrm>
            <a:custGeom>
              <a:avLst/>
              <a:gdLst>
                <a:gd name="connsiteX0" fmla="*/ 0 w 601108"/>
                <a:gd name="connsiteY0" fmla="*/ 39076 h 195380"/>
                <a:gd name="connsiteX1" fmla="*/ 503418 w 601108"/>
                <a:gd name="connsiteY1" fmla="*/ 39076 h 195380"/>
                <a:gd name="connsiteX2" fmla="*/ 503418 w 601108"/>
                <a:gd name="connsiteY2" fmla="*/ 0 h 195380"/>
                <a:gd name="connsiteX3" fmla="*/ 601108 w 601108"/>
                <a:gd name="connsiteY3" fmla="*/ 97690 h 195380"/>
                <a:gd name="connsiteX4" fmla="*/ 503418 w 601108"/>
                <a:gd name="connsiteY4" fmla="*/ 195380 h 195380"/>
                <a:gd name="connsiteX5" fmla="*/ 503418 w 601108"/>
                <a:gd name="connsiteY5" fmla="*/ 156304 h 195380"/>
                <a:gd name="connsiteX6" fmla="*/ 0 w 601108"/>
                <a:gd name="connsiteY6" fmla="*/ 156304 h 195380"/>
                <a:gd name="connsiteX7" fmla="*/ 0 w 601108"/>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108" h="195380">
                  <a:moveTo>
                    <a:pt x="0" y="39076"/>
                  </a:moveTo>
                  <a:lnTo>
                    <a:pt x="503418" y="39076"/>
                  </a:lnTo>
                  <a:lnTo>
                    <a:pt x="503418" y="0"/>
                  </a:lnTo>
                  <a:lnTo>
                    <a:pt x="601108" y="97690"/>
                  </a:lnTo>
                  <a:lnTo>
                    <a:pt x="503418" y="195380"/>
                  </a:lnTo>
                  <a:lnTo>
                    <a:pt x="503418" y="156304"/>
                  </a:lnTo>
                  <a:lnTo>
                    <a:pt x="0" y="156304"/>
                  </a:lnTo>
                  <a:lnTo>
                    <a:pt x="0" y="39076"/>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5" name="Rounded Rectangle 14"/>
            <p:cNvSpPr/>
            <p:nvPr/>
          </p:nvSpPr>
          <p:spPr>
            <a:xfrm>
              <a:off x="6842341" y="925033"/>
              <a:ext cx="1578630" cy="1235772"/>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3925394"/>
                <a:satOff val="19763"/>
                <a:lumOff val="12722"/>
                <a:alphaOff val="0"/>
              </a:schemeClr>
            </a:fillRef>
            <a:effectRef idx="2">
              <a:scrgbClr r="0" g="0" b="0"/>
            </a:effectRef>
            <a:fontRef idx="minor">
              <a:schemeClr val="lt1">
                <a:hueOff val="0"/>
                <a:satOff val="0"/>
                <a:lumOff val="0"/>
                <a:alphaOff val="0"/>
              </a:schemeClr>
            </a:fontRef>
          </p:style>
        </p:sp>
        <p:sp>
          <p:nvSpPr>
            <p:cNvPr id="16" name="Freeform 15"/>
            <p:cNvSpPr/>
            <p:nvPr/>
          </p:nvSpPr>
          <p:spPr>
            <a:xfrm>
              <a:off x="6256343" y="1940593"/>
              <a:ext cx="2887656" cy="4375148"/>
            </a:xfrm>
            <a:custGeom>
              <a:avLst/>
              <a:gdLst>
                <a:gd name="connsiteX0" fmla="*/ 0 w 2887656"/>
                <a:gd name="connsiteY0" fmla="*/ 288766 h 4290084"/>
                <a:gd name="connsiteX1" fmla="*/ 288766 w 2887656"/>
                <a:gd name="connsiteY1" fmla="*/ 0 h 4290084"/>
                <a:gd name="connsiteX2" fmla="*/ 2598890 w 2887656"/>
                <a:gd name="connsiteY2" fmla="*/ 0 h 4290084"/>
                <a:gd name="connsiteX3" fmla="*/ 2887656 w 2887656"/>
                <a:gd name="connsiteY3" fmla="*/ 288766 h 4290084"/>
                <a:gd name="connsiteX4" fmla="*/ 2887656 w 2887656"/>
                <a:gd name="connsiteY4" fmla="*/ 4001318 h 4290084"/>
                <a:gd name="connsiteX5" fmla="*/ 2598890 w 2887656"/>
                <a:gd name="connsiteY5" fmla="*/ 4290084 h 4290084"/>
                <a:gd name="connsiteX6" fmla="*/ 288766 w 2887656"/>
                <a:gd name="connsiteY6" fmla="*/ 4290084 h 4290084"/>
                <a:gd name="connsiteX7" fmla="*/ 0 w 2887656"/>
                <a:gd name="connsiteY7" fmla="*/ 4001318 h 4290084"/>
                <a:gd name="connsiteX8" fmla="*/ 0 w 2887656"/>
                <a:gd name="connsiteY8" fmla="*/ 288766 h 429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656" h="4290084">
                  <a:moveTo>
                    <a:pt x="0" y="288766"/>
                  </a:moveTo>
                  <a:cubicBezTo>
                    <a:pt x="0" y="129285"/>
                    <a:pt x="129285" y="0"/>
                    <a:pt x="288766" y="0"/>
                  </a:cubicBezTo>
                  <a:lnTo>
                    <a:pt x="2598890" y="0"/>
                  </a:lnTo>
                  <a:cubicBezTo>
                    <a:pt x="2758371" y="0"/>
                    <a:pt x="2887656" y="129285"/>
                    <a:pt x="2887656" y="288766"/>
                  </a:cubicBezTo>
                  <a:lnTo>
                    <a:pt x="2887656" y="4001318"/>
                  </a:lnTo>
                  <a:cubicBezTo>
                    <a:pt x="2887656" y="4160799"/>
                    <a:pt x="2758371" y="4290084"/>
                    <a:pt x="2598890" y="4290084"/>
                  </a:cubicBezTo>
                  <a:lnTo>
                    <a:pt x="288766" y="4290084"/>
                  </a:lnTo>
                  <a:cubicBezTo>
                    <a:pt x="129285" y="4290084"/>
                    <a:pt x="0" y="4160799"/>
                    <a:pt x="0" y="4001318"/>
                  </a:cubicBezTo>
                  <a:lnTo>
                    <a:pt x="0" y="28876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68397" tIns="168397" rIns="168397" bIns="168397" numCol="1" spcCol="1270" anchor="ctr" anchorCtr="0">
              <a:noAutofit/>
            </a:bodyPr>
            <a:lstStyle/>
            <a:p>
              <a:pPr lvl="0" algn="l" defTabSz="977900">
                <a:lnSpc>
                  <a:spcPct val="90000"/>
                </a:lnSpc>
                <a:spcBef>
                  <a:spcPct val="0"/>
                </a:spcBef>
                <a:spcAft>
                  <a:spcPts val="42"/>
                </a:spcAft>
              </a:pPr>
              <a:endParaRPr lang="en-US" sz="2200" b="1" kern="1200" dirty="0">
                <a:solidFill>
                  <a:schemeClr val="bg1"/>
                </a:solidFill>
                <a:latin typeface="Corbel" pitchFamily="34" charset="0"/>
              </a:endParaRPr>
            </a:p>
            <a:p>
              <a:pPr lvl="0" algn="l" defTabSz="977900">
                <a:lnSpc>
                  <a:spcPct val="90000"/>
                </a:lnSpc>
                <a:spcBef>
                  <a:spcPct val="0"/>
                </a:spcBef>
                <a:spcAft>
                  <a:spcPts val="924"/>
                </a:spcAft>
              </a:pPr>
              <a:r>
                <a:rPr lang="en-US" sz="2200" b="1" kern="1200" dirty="0">
                  <a:solidFill>
                    <a:schemeClr val="bg1"/>
                  </a:solidFill>
                  <a:latin typeface="Corbel" pitchFamily="34" charset="0"/>
                </a:rPr>
                <a:t>Postoperative Phase</a:t>
              </a:r>
              <a:endParaRPr lang="en-US" sz="1800" b="1" kern="1200" dirty="0">
                <a:latin typeface="Corbel" pitchFamily="34" charset="0"/>
              </a:endParaRPr>
            </a:p>
            <a:p>
              <a:pPr lvl="0" algn="ctr" defTabSz="977900">
                <a:lnSpc>
                  <a:spcPct val="90000"/>
                </a:lnSpc>
                <a:spcBef>
                  <a:spcPct val="0"/>
                </a:spcBef>
                <a:spcAft>
                  <a:spcPts val="400"/>
                </a:spcAft>
              </a:pPr>
              <a:r>
                <a:rPr lang="en-US" sz="1600" b="1" i="1" kern="1200" dirty="0">
                  <a:solidFill>
                    <a:schemeClr val="tx1"/>
                  </a:solidFill>
                  <a:latin typeface="Corbel" pitchFamily="34" charset="0"/>
                </a:rPr>
                <a:t>Postoperative Interventions</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VTE prophylaxis</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Early mobilization</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Early oral feeding</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Antiemetic prophylaxis</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Early removal of urinary catheters</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Early removal of  nasogastric tubes and wound drains</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Glucose control</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dirty="0">
                  <a:solidFill>
                    <a:schemeClr val="bg1"/>
                  </a:solidFill>
                  <a:latin typeface="Corbel" pitchFamily="34" charset="0"/>
                </a:rPr>
                <a:t>Pain management</a:t>
              </a:r>
            </a:p>
            <a:p>
              <a:pPr marL="0" marR="0" lvl="0" indent="0" algn="l" defTabSz="914400" eaLnBrk="1" fontAlgn="auto" latinLnBrk="0" hangingPunct="1">
                <a:lnSpc>
                  <a:spcPct val="100000"/>
                </a:lnSpc>
                <a:spcBef>
                  <a:spcPts val="400"/>
                </a:spcBef>
                <a:spcAft>
                  <a:spcPts val="0"/>
                </a:spcAft>
                <a:buClrTx/>
                <a:buSzTx/>
                <a:buFontTx/>
                <a:buNone/>
                <a:tabLst/>
                <a:defRPr/>
              </a:pPr>
              <a:r>
                <a:rPr lang="en-US" sz="1400" b="1" i="0" kern="1200" dirty="0">
                  <a:solidFill>
                    <a:schemeClr val="bg1"/>
                  </a:solidFill>
                  <a:latin typeface="Corbel" pitchFamily="34" charset="0"/>
                </a:rPr>
                <a:t>Fluid management</a:t>
              </a:r>
            </a:p>
            <a:p>
              <a:pPr lvl="0" algn="l" defTabSz="977900">
                <a:lnSpc>
                  <a:spcPct val="100000"/>
                </a:lnSpc>
                <a:spcBef>
                  <a:spcPts val="400"/>
                </a:spcBef>
              </a:pPr>
              <a:endParaRPr lang="en-US" sz="1400" b="1" dirty="0">
                <a:latin typeface="Corbel" pitchFamily="34" charset="0"/>
              </a:endParaRPr>
            </a:p>
          </p:txBody>
        </p:sp>
      </p:grpSp>
      <p:pic>
        <p:nvPicPr>
          <p:cNvPr id="1031" name="Picture 7" descr="C:\USERS\LFASBIND\APPDATA\LOCAL\TEMP\wz236e\House_Icon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680" y="837120"/>
            <a:ext cx="1339701" cy="1339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FASBIND\APPDATA\LOCAL\TEMP\wz9aa0\Wear_Gloves_clip_art_mediu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9814" y="915740"/>
            <a:ext cx="1246051" cy="11824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C:\USERS\LFASBIND\APPDATA\LOCAL\TEMP\wze057\Hotel_Icon_Has_Gym.png"/>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4448" y="978306"/>
            <a:ext cx="1311426" cy="11999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6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ERP-Perioperative Initiatives Nursing Interventions</a:t>
            </a:r>
          </a:p>
        </p:txBody>
      </p:sp>
      <p:grpSp>
        <p:nvGrpSpPr>
          <p:cNvPr id="49" name="Group 48"/>
          <p:cNvGrpSpPr/>
          <p:nvPr/>
        </p:nvGrpSpPr>
        <p:grpSpPr>
          <a:xfrm>
            <a:off x="-57291" y="1699945"/>
            <a:ext cx="9077937" cy="2907340"/>
            <a:chOff x="30480" y="2093285"/>
            <a:chExt cx="9077937" cy="2907340"/>
          </a:xfrm>
        </p:grpSpPr>
        <p:grpSp>
          <p:nvGrpSpPr>
            <p:cNvPr id="18" name="Group 17"/>
            <p:cNvGrpSpPr/>
            <p:nvPr/>
          </p:nvGrpSpPr>
          <p:grpSpPr>
            <a:xfrm>
              <a:off x="1420129" y="2130060"/>
              <a:ext cx="1010765" cy="774677"/>
              <a:chOff x="1371600" y="2104395"/>
              <a:chExt cx="1283208" cy="797917"/>
            </a:xfrm>
          </p:grpSpPr>
          <p:sp>
            <p:nvSpPr>
              <p:cNvPr id="4" name="Right Arrow 3"/>
              <p:cNvSpPr/>
              <p:nvPr/>
            </p:nvSpPr>
            <p:spPr>
              <a:xfrm>
                <a:off x="1371600" y="21043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1524000" y="22639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676400" y="24176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30480" y="2196083"/>
              <a:ext cx="1464825" cy="646331"/>
            </a:xfrm>
            <a:prstGeom prst="rect">
              <a:avLst/>
            </a:prstGeom>
            <a:noFill/>
          </p:spPr>
          <p:txBody>
            <a:bodyPr wrap="none" rtlCol="0">
              <a:spAutoFit/>
            </a:bodyPr>
            <a:lstStyle/>
            <a:p>
              <a:r>
                <a:rPr lang="en-US" b="1" dirty="0"/>
                <a:t>Preoperative</a:t>
              </a:r>
              <a:r>
                <a:rPr lang="en-US" dirty="0"/>
                <a:t> </a:t>
              </a:r>
            </a:p>
            <a:p>
              <a:r>
                <a:rPr lang="en-US" b="1" dirty="0"/>
                <a:t>Optimization</a:t>
              </a:r>
            </a:p>
          </p:txBody>
        </p:sp>
        <p:sp>
          <p:nvSpPr>
            <p:cNvPr id="20" name="TextBox 19"/>
            <p:cNvSpPr txBox="1"/>
            <p:nvPr/>
          </p:nvSpPr>
          <p:spPr>
            <a:xfrm>
              <a:off x="2506138" y="2196083"/>
              <a:ext cx="1479122" cy="646331"/>
            </a:xfrm>
            <a:prstGeom prst="rect">
              <a:avLst/>
            </a:prstGeom>
            <a:noFill/>
          </p:spPr>
          <p:txBody>
            <a:bodyPr wrap="square" rtlCol="0">
              <a:spAutoFit/>
            </a:bodyPr>
            <a:lstStyle/>
            <a:p>
              <a:r>
                <a:rPr lang="en-US" b="1" dirty="0"/>
                <a:t>Perioperative </a:t>
              </a:r>
            </a:p>
            <a:p>
              <a:r>
                <a:rPr lang="en-US" b="1" dirty="0"/>
                <a:t>Initiatives</a:t>
              </a:r>
            </a:p>
          </p:txBody>
        </p:sp>
        <p:sp>
          <p:nvSpPr>
            <p:cNvPr id="21" name="TextBox 20"/>
            <p:cNvSpPr txBox="1"/>
            <p:nvPr/>
          </p:nvSpPr>
          <p:spPr>
            <a:xfrm>
              <a:off x="5001281" y="2191222"/>
              <a:ext cx="1503745" cy="646331"/>
            </a:xfrm>
            <a:prstGeom prst="rect">
              <a:avLst/>
            </a:prstGeom>
            <a:noFill/>
          </p:spPr>
          <p:txBody>
            <a:bodyPr wrap="none" rtlCol="0">
              <a:spAutoFit/>
            </a:bodyPr>
            <a:lstStyle/>
            <a:p>
              <a:r>
                <a:rPr lang="en-US" b="1" dirty="0">
                  <a:effectLst>
                    <a:glow rad="101600">
                      <a:srgbClr val="FFFF00">
                        <a:alpha val="60000"/>
                      </a:srgbClr>
                    </a:glow>
                  </a:effectLst>
                </a:rPr>
                <a:t>Postoperative</a:t>
              </a:r>
            </a:p>
            <a:p>
              <a:r>
                <a:rPr lang="en-US" b="1" dirty="0">
                  <a:effectLst>
                    <a:glow rad="101600">
                      <a:srgbClr val="FFFF00">
                        <a:alpha val="60000"/>
                      </a:srgbClr>
                    </a:glow>
                  </a:effectLst>
                </a:rPr>
                <a:t>Recovery</a:t>
              </a:r>
            </a:p>
          </p:txBody>
        </p:sp>
        <p:grpSp>
          <p:nvGrpSpPr>
            <p:cNvPr id="22" name="Group 21"/>
            <p:cNvGrpSpPr/>
            <p:nvPr/>
          </p:nvGrpSpPr>
          <p:grpSpPr>
            <a:xfrm>
              <a:off x="3962400" y="2158413"/>
              <a:ext cx="1130808" cy="914400"/>
              <a:chOff x="1371600" y="2057400"/>
              <a:chExt cx="1435608" cy="941832"/>
            </a:xfrm>
          </p:grpSpPr>
          <p:sp>
            <p:nvSpPr>
              <p:cNvPr id="23" name="Right Arrow 22"/>
              <p:cNvSpPr/>
              <p:nvPr/>
            </p:nvSpPr>
            <p:spPr>
              <a:xfrm>
                <a:off x="13716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a:off x="1524000" y="2209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a:off x="16764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Arrow 25"/>
              <p:cNvSpPr/>
              <p:nvPr/>
            </p:nvSpPr>
            <p:spPr>
              <a:xfrm>
                <a:off x="1828800" y="2514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6473864" y="2158413"/>
              <a:ext cx="1130808" cy="914400"/>
              <a:chOff x="1371600" y="2057400"/>
              <a:chExt cx="1435608" cy="941832"/>
            </a:xfrm>
          </p:grpSpPr>
          <p:sp>
            <p:nvSpPr>
              <p:cNvPr id="28" name="Right Arrow 27"/>
              <p:cNvSpPr/>
              <p:nvPr/>
            </p:nvSpPr>
            <p:spPr>
              <a:xfrm>
                <a:off x="1371600" y="2057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1524000" y="2209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1676400" y="2378744"/>
                <a:ext cx="978408"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a:off x="1828800" y="2514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7604672" y="2093285"/>
              <a:ext cx="1503745" cy="923330"/>
            </a:xfrm>
            <a:prstGeom prst="rect">
              <a:avLst/>
            </a:prstGeom>
            <a:noFill/>
          </p:spPr>
          <p:txBody>
            <a:bodyPr wrap="none" rtlCol="0">
              <a:spAutoFit/>
            </a:bodyPr>
            <a:lstStyle/>
            <a:p>
              <a:r>
                <a:rPr lang="en-US" b="1" dirty="0"/>
                <a:t>Extended</a:t>
              </a:r>
            </a:p>
            <a:p>
              <a:r>
                <a:rPr lang="en-US" b="1" dirty="0"/>
                <a:t>Postoperative</a:t>
              </a:r>
            </a:p>
            <a:p>
              <a:r>
                <a:rPr lang="en-US" b="1" dirty="0"/>
                <a:t>Recovery</a:t>
              </a:r>
            </a:p>
          </p:txBody>
        </p:sp>
        <p:grpSp>
          <p:nvGrpSpPr>
            <p:cNvPr id="37" name="Group 36"/>
            <p:cNvGrpSpPr/>
            <p:nvPr/>
          </p:nvGrpSpPr>
          <p:grpSpPr>
            <a:xfrm>
              <a:off x="228599" y="3276600"/>
              <a:ext cx="8848656" cy="484632"/>
              <a:chOff x="228599" y="3276600"/>
              <a:chExt cx="8848656" cy="484632"/>
            </a:xfrm>
          </p:grpSpPr>
          <p:sp>
            <p:nvSpPr>
              <p:cNvPr id="33" name="Pentagon 32"/>
              <p:cNvSpPr/>
              <p:nvPr/>
            </p:nvSpPr>
            <p:spPr>
              <a:xfrm>
                <a:off x="228599" y="3276600"/>
                <a:ext cx="1816955" cy="48463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p>
            </p:txBody>
          </p:sp>
          <p:sp>
            <p:nvSpPr>
              <p:cNvPr id="34" name="Chevron 33"/>
              <p:cNvSpPr/>
              <p:nvPr/>
            </p:nvSpPr>
            <p:spPr>
              <a:xfrm>
                <a:off x="1925510" y="3276600"/>
                <a:ext cx="4788441" cy="484632"/>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Hospital</a:t>
                </a:r>
              </a:p>
            </p:txBody>
          </p:sp>
          <p:sp>
            <p:nvSpPr>
              <p:cNvPr id="36" name="Chevron 35"/>
              <p:cNvSpPr/>
              <p:nvPr/>
            </p:nvSpPr>
            <p:spPr>
              <a:xfrm>
                <a:off x="6595559" y="3276600"/>
                <a:ext cx="2481696" cy="484632"/>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Home</a:t>
                </a:r>
              </a:p>
            </p:txBody>
          </p:sp>
        </p:grpSp>
        <p:cxnSp>
          <p:nvCxnSpPr>
            <p:cNvPr id="43" name="Straight Connector 42"/>
            <p:cNvCxnSpPr/>
            <p:nvPr/>
          </p:nvCxnSpPr>
          <p:spPr>
            <a:xfrm>
              <a:off x="4189110" y="3761232"/>
              <a:ext cx="0" cy="5059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833994" y="3761232"/>
              <a:ext cx="0" cy="50596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59472" y="4267200"/>
              <a:ext cx="21745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Up Arrow Callout 47"/>
            <p:cNvSpPr/>
            <p:nvPr/>
          </p:nvSpPr>
          <p:spPr>
            <a:xfrm>
              <a:off x="4189110" y="3808857"/>
              <a:ext cx="2644883" cy="1191768"/>
            </a:xfrm>
            <a:prstGeom prst="upArrowCallou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FOCUS on Nursing responsibilities </a:t>
              </a:r>
            </a:p>
            <a:p>
              <a:pPr algn="ctr"/>
              <a:r>
                <a:rPr lang="en-US" dirty="0"/>
                <a:t>for this time span</a:t>
              </a:r>
            </a:p>
          </p:txBody>
        </p:sp>
      </p:grpSp>
      <p:sp>
        <p:nvSpPr>
          <p:cNvPr id="55" name="Right Arrow 54"/>
          <p:cNvSpPr/>
          <p:nvPr/>
        </p:nvSpPr>
        <p:spPr>
          <a:xfrm>
            <a:off x="1689095" y="2207237"/>
            <a:ext cx="770678" cy="470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descr="C:\Users\lburgund\AppData\Local\Microsoft\Windows\Temporary Internet Files\Content.Outlook\AP2293NG\Enhanced Recovery Program#5-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35" t="25636" r="12913" b="26476"/>
          <a:stretch/>
        </p:blipFill>
        <p:spPr bwMode="auto">
          <a:xfrm>
            <a:off x="169403" y="2988238"/>
            <a:ext cx="439729" cy="27467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lburgund\AppData\Local\Microsoft\Windows\Temporary Internet Files\Content.Outlook\AP2293NG\Enhanced Recovery Program#5-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35" t="25636" r="12913" b="26476"/>
          <a:stretch/>
        </p:blipFill>
        <p:spPr bwMode="auto">
          <a:xfrm>
            <a:off x="3056735" y="2988238"/>
            <a:ext cx="439729" cy="27467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Users\lburgund\AppData\Local\Microsoft\Windows\Temporary Internet Files\Content.Outlook\AP2293NG\Enhanced Recovery Program#5-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35" t="25636" r="12913" b="26476"/>
          <a:stretch/>
        </p:blipFill>
        <p:spPr bwMode="auto">
          <a:xfrm>
            <a:off x="6891475" y="2985621"/>
            <a:ext cx="439729" cy="2746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451004" y="5109270"/>
            <a:ext cx="2263496" cy="894554"/>
            <a:chOff x="4715676" y="3322005"/>
            <a:chExt cx="2263496" cy="894554"/>
          </a:xfrm>
        </p:grpSpPr>
        <p:pic>
          <p:nvPicPr>
            <p:cNvPr id="38" name="Picture 3" descr="C:\Users\lburgund\AppData\Local\Temp\doctor.png"/>
            <p:cNvPicPr>
              <a:picLocks noChangeAspect="1" noChangeArrowheads="1"/>
            </p:cNvPicPr>
            <p:nvPr/>
          </p:nvPicPr>
          <p:blipFill rotWithShape="1">
            <a:blip r:embed="rId4">
              <a:extLst>
                <a:ext uri="{28A0092B-C50C-407E-A947-70E740481C1C}">
                  <a14:useLocalDpi xmlns:a14="http://schemas.microsoft.com/office/drawing/2010/main" val="0"/>
                </a:ext>
              </a:extLst>
            </a:blip>
            <a:srcRect l="8125" r="11250"/>
            <a:stretch/>
          </p:blipFill>
          <p:spPr bwMode="auto">
            <a:xfrm>
              <a:off x="5786071" y="3353389"/>
              <a:ext cx="664819" cy="849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lburgund\AppData\Local\Temp\nurse.png"/>
            <p:cNvPicPr>
              <a:picLocks noChangeAspect="1" noChangeArrowheads="1"/>
            </p:cNvPicPr>
            <p:nvPr/>
          </p:nvPicPr>
          <p:blipFill rotWithShape="1">
            <a:blip r:embed="rId5">
              <a:extLst>
                <a:ext uri="{28A0092B-C50C-407E-A947-70E740481C1C}">
                  <a14:useLocalDpi xmlns:a14="http://schemas.microsoft.com/office/drawing/2010/main" val="0"/>
                </a:ext>
              </a:extLst>
            </a:blip>
            <a:srcRect l="14375" r="15000"/>
            <a:stretch/>
          </p:blipFill>
          <p:spPr bwMode="auto">
            <a:xfrm>
              <a:off x="4715676" y="3322005"/>
              <a:ext cx="631779" cy="8945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lburgund\AppData\Local\Temp\doctor_assistant.png"/>
            <p:cNvPicPr>
              <a:picLocks noChangeAspect="1" noChangeArrowheads="1"/>
            </p:cNvPicPr>
            <p:nvPr/>
          </p:nvPicPr>
          <p:blipFill rotWithShape="1">
            <a:blip r:embed="rId6">
              <a:extLst>
                <a:ext uri="{28A0092B-C50C-407E-A947-70E740481C1C}">
                  <a14:useLocalDpi xmlns:a14="http://schemas.microsoft.com/office/drawing/2010/main" val="0"/>
                </a:ext>
              </a:extLst>
            </a:blip>
            <a:srcRect l="10001" r="11874"/>
            <a:stretch/>
          </p:blipFill>
          <p:spPr bwMode="auto">
            <a:xfrm>
              <a:off x="6325445" y="3371739"/>
              <a:ext cx="653727" cy="83677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lburgund\AppData\Local\Temp\doctor_assistant.png"/>
            <p:cNvPicPr>
              <a:picLocks noChangeAspect="1" noChangeArrowheads="1"/>
            </p:cNvPicPr>
            <p:nvPr/>
          </p:nvPicPr>
          <p:blipFill rotWithShape="1">
            <a:blip r:embed="rId6">
              <a:extLst>
                <a:ext uri="{28A0092B-C50C-407E-A947-70E740481C1C}">
                  <a14:useLocalDpi xmlns:a14="http://schemas.microsoft.com/office/drawing/2010/main" val="0"/>
                </a:ext>
              </a:extLst>
            </a:blip>
            <a:srcRect l="10001" r="11874"/>
            <a:stretch/>
          </p:blipFill>
          <p:spPr bwMode="auto">
            <a:xfrm>
              <a:off x="5259374" y="3366418"/>
              <a:ext cx="653727" cy="83677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C:\Users\brookssh\AppData\Local\Microsoft\Windows\Temporary Internet Files\Content.IE5\YXQAKGI2\MP90044217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172" y="3505200"/>
            <a:ext cx="2971292" cy="263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1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ERP and Post-Surgical Nursing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5431472"/>
              </p:ext>
            </p:extLst>
          </p:nvPr>
        </p:nvGraphicFramePr>
        <p:xfrm>
          <a:off x="2819400" y="1160026"/>
          <a:ext cx="7239001" cy="463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2590800"/>
            <a:ext cx="1595795" cy="151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143000"/>
            <a:ext cx="3512127" cy="4893647"/>
          </a:xfrm>
          <a:prstGeom prst="rect">
            <a:avLst/>
          </a:prstGeom>
          <a:noFill/>
          <a:ln>
            <a:noFill/>
          </a:ln>
        </p:spPr>
        <p:txBody>
          <a:bodyPr wrap="square" rtlCol="0">
            <a:spAutoFit/>
          </a:bodyPr>
          <a:lstStyle/>
          <a:p>
            <a:endParaRPr lang="en-US" sz="1200" b="1" dirty="0">
              <a:ln w="18000">
                <a:solidFill>
                  <a:srgbClr val="FF0000"/>
                </a:solidFill>
                <a:prstDash val="solid"/>
                <a:miter lim="800000"/>
              </a:ln>
              <a:solidFill>
                <a:srgbClr val="C00000"/>
              </a:solidFill>
              <a:effectLst>
                <a:outerShdw blurRad="25500" dist="23000" dir="7020000" algn="tl">
                  <a:srgbClr val="000000">
                    <a:alpha val="50000"/>
                  </a:srgbClr>
                </a:outerShdw>
              </a:effectLst>
            </a:endParaRPr>
          </a:p>
          <a:p>
            <a:r>
              <a:rPr lang="en-US" sz="3000" b="1" dirty="0">
                <a:ln w="18000">
                  <a:solidFill>
                    <a:srgbClr val="FF0000"/>
                  </a:solidFill>
                  <a:prstDash val="solid"/>
                  <a:miter lim="800000"/>
                </a:ln>
                <a:solidFill>
                  <a:srgbClr val="C00000"/>
                </a:solidFill>
                <a:effectLst>
                  <a:outerShdw blurRad="25500" dist="23000" dir="7020000" algn="tl">
                    <a:srgbClr val="000000">
                      <a:alpha val="50000"/>
                    </a:srgbClr>
                  </a:outerShdw>
                </a:effectLst>
              </a:rPr>
              <a:t>Post-Surgical Nursing </a:t>
            </a:r>
            <a:r>
              <a:rPr lang="en-US" sz="3000" i="1" dirty="0">
                <a:ln w="18000">
                  <a:solidFill>
                    <a:srgbClr val="0066FF"/>
                  </a:solidFill>
                  <a:prstDash val="solid"/>
                  <a:miter lim="800000"/>
                </a:ln>
                <a:solidFill>
                  <a:srgbClr val="0066FF"/>
                </a:solidFill>
              </a:rPr>
              <a:t>responsibilities</a:t>
            </a:r>
            <a:r>
              <a:rPr lang="en-US" sz="3000" b="1" dirty="0">
                <a:ln w="18000">
                  <a:solidFill>
                    <a:srgbClr val="0066FF"/>
                  </a:solidFill>
                  <a:prstDash val="solid"/>
                  <a:miter lim="800000"/>
                </a:ln>
                <a:solidFill>
                  <a:srgbClr val="0066FF"/>
                </a:solidFill>
                <a:effectLst>
                  <a:outerShdw blurRad="25500" dist="23000" dir="7020000" algn="tl">
                    <a:srgbClr val="000000">
                      <a:alpha val="50000"/>
                    </a:srgbClr>
                  </a:outerShdw>
                </a:effectLst>
              </a:rPr>
              <a:t> </a:t>
            </a:r>
            <a:r>
              <a:rPr lang="en-US" sz="3000" dirty="0"/>
              <a:t>involve </a:t>
            </a:r>
            <a:r>
              <a:rPr lang="en-US" sz="3000" b="1" i="1" dirty="0"/>
              <a:t>every</a:t>
            </a:r>
            <a:r>
              <a:rPr lang="en-US" sz="3000" dirty="0"/>
              <a:t> phase of the </a:t>
            </a:r>
            <a:r>
              <a:rPr lang="en-US" sz="3000" b="1" dirty="0">
                <a:solidFill>
                  <a:srgbClr val="009900"/>
                </a:solidFill>
                <a:effectLst>
                  <a:outerShdw blurRad="38100" dist="38100" dir="2700000" algn="tl">
                    <a:srgbClr val="000000">
                      <a:alpha val="43137"/>
                    </a:srgbClr>
                  </a:outerShdw>
                  <a:reflection blurRad="6350" stA="55000" endA="300" endPos="45500" dir="5400000" sy="-100000" algn="bl" rotWithShape="0"/>
                </a:effectLst>
              </a:rPr>
              <a:t>Enhanced Recovery Program</a:t>
            </a:r>
            <a:r>
              <a:rPr lang="en-US" sz="3000" dirty="0"/>
              <a:t>:</a:t>
            </a:r>
          </a:p>
          <a:p>
            <a:endParaRPr lang="en-US" sz="3000" dirty="0"/>
          </a:p>
          <a:p>
            <a:pPr marL="457200" indent="-457200">
              <a:buClr>
                <a:srgbClr val="0066FF"/>
              </a:buClr>
              <a:buFont typeface="Wingdings" pitchFamily="2" charset="2"/>
              <a:buChar char="ü"/>
            </a:pPr>
            <a:r>
              <a:rPr lang="en-US" sz="3000" b="1" i="1" dirty="0"/>
              <a:t>Pre-Surgical</a:t>
            </a:r>
          </a:p>
          <a:p>
            <a:pPr marL="457200" indent="-457200">
              <a:buClr>
                <a:srgbClr val="0066FF"/>
              </a:buClr>
              <a:buFont typeface="Wingdings" pitchFamily="2" charset="2"/>
              <a:buChar char="ü"/>
            </a:pPr>
            <a:r>
              <a:rPr lang="en-US" sz="3000" b="1" i="1" dirty="0"/>
              <a:t>Intraoperative</a:t>
            </a:r>
          </a:p>
          <a:p>
            <a:pPr marL="457200" indent="-457200">
              <a:buClr>
                <a:srgbClr val="0066FF"/>
              </a:buClr>
              <a:buFont typeface="Wingdings" pitchFamily="2" charset="2"/>
              <a:buChar char="ü"/>
            </a:pPr>
            <a:r>
              <a:rPr lang="en-US" sz="3000" b="1" i="1" dirty="0"/>
              <a:t>Post-Surgical</a:t>
            </a:r>
          </a:p>
          <a:p>
            <a:pPr>
              <a:buClr>
                <a:srgbClr val="0066FF"/>
              </a:buClr>
            </a:pPr>
            <a:endParaRPr lang="en-US" sz="3000" b="1" i="1" dirty="0"/>
          </a:p>
        </p:txBody>
      </p:sp>
    </p:spTree>
    <p:extLst>
      <p:ext uri="{BB962C8B-B14F-4D97-AF65-F5344CB8AC3E}">
        <p14:creationId xmlns:p14="http://schemas.microsoft.com/office/powerpoint/2010/main" val="2976342386"/>
      </p:ext>
    </p:extLst>
  </p:cSld>
  <p:clrMapOvr>
    <a:masterClrMapping/>
  </p:clrMapOvr>
</p:sld>
</file>

<file path=ppt/theme/theme1.xml><?xml version="1.0" encoding="utf-8"?>
<a:theme xmlns:a="http://schemas.openxmlformats.org/drawingml/2006/main" name="MS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S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MSQC Template</Template>
  <TotalTime>4393</TotalTime>
  <Words>6355</Words>
  <Application>Microsoft Macintosh PowerPoint</Application>
  <PresentationFormat>On-screen Show (4:3)</PresentationFormat>
  <Paragraphs>731</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MS PGothic</vt:lpstr>
      <vt:lpstr>Arial</vt:lpstr>
      <vt:lpstr>Calibri</vt:lpstr>
      <vt:lpstr>Corbel</vt:lpstr>
      <vt:lpstr>Courier New</vt:lpstr>
      <vt:lpstr>Wingdings</vt:lpstr>
      <vt:lpstr>MSQC Template</vt:lpstr>
      <vt:lpstr>1_MSQC Template</vt:lpstr>
      <vt:lpstr>PowerPoint Presentation</vt:lpstr>
      <vt:lpstr>Objectives</vt:lpstr>
      <vt:lpstr>PowerPoint Presentation</vt:lpstr>
      <vt:lpstr>PowerPoint Presentation</vt:lpstr>
      <vt:lpstr>Essentials for Success</vt:lpstr>
      <vt:lpstr>Impact of Nursing on ERP</vt:lpstr>
      <vt:lpstr>PowerPoint Presentation</vt:lpstr>
      <vt:lpstr>ERP-Perioperative Initiatives Nursing Interventions</vt:lpstr>
      <vt:lpstr>ERP and Post-Surgical Nursing</vt:lpstr>
      <vt:lpstr>ERP Nursing Responsibilities</vt:lpstr>
      <vt:lpstr>Postoperative Clinical Guidelines</vt:lpstr>
      <vt:lpstr>Patient Engagement</vt:lpstr>
      <vt:lpstr>Arrival to Inpatient Floor</vt:lpstr>
      <vt:lpstr>ERP Nursing Guidelines</vt:lpstr>
      <vt:lpstr>ERP Nursing Guidelines</vt:lpstr>
      <vt:lpstr>ERP Nursing Guidelines</vt:lpstr>
      <vt:lpstr>ERP Nursing Guidelines</vt:lpstr>
      <vt:lpstr>ERP Nursing Guidelines</vt:lpstr>
      <vt:lpstr>Contingency Planning</vt:lpstr>
      <vt:lpstr>Discharge Readiness</vt:lpstr>
      <vt:lpstr>Discharge from Hospital</vt:lpstr>
      <vt:lpstr>Implementation “Ideas”</vt:lpstr>
      <vt:lpstr>Summary</vt:lpstr>
      <vt:lpstr>Questions</vt:lpstr>
      <vt:lpstr>Questions</vt:lpstr>
      <vt:lpstr>PowerPoint Presentation</vt:lpstr>
    </vt:vector>
  </TitlesOfParts>
  <Company>University of Michigan Hospital and Health Systems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Keszler, Deborah</dc:creator>
  <cp:lastModifiedBy>Erin Charbeneau</cp:lastModifiedBy>
  <cp:revision>303</cp:revision>
  <cp:lastPrinted>2014-05-12T13:57:32Z</cp:lastPrinted>
  <dcterms:created xsi:type="dcterms:W3CDTF">2013-01-16T21:15:32Z</dcterms:created>
  <dcterms:modified xsi:type="dcterms:W3CDTF">2022-10-31T13:36:48Z</dcterms:modified>
</cp:coreProperties>
</file>