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Lst>
  <p:notesMasterIdLst>
    <p:notesMasterId r:id="rId25"/>
  </p:notesMasterIdLst>
  <p:sldIdLst>
    <p:sldId id="257" r:id="rId3"/>
    <p:sldId id="276" r:id="rId4"/>
    <p:sldId id="258" r:id="rId5"/>
    <p:sldId id="259" r:id="rId6"/>
    <p:sldId id="260" r:id="rId7"/>
    <p:sldId id="277" r:id="rId8"/>
    <p:sldId id="278" r:id="rId9"/>
    <p:sldId id="266" r:id="rId10"/>
    <p:sldId id="265" r:id="rId11"/>
    <p:sldId id="279" r:id="rId12"/>
    <p:sldId id="280" r:id="rId13"/>
    <p:sldId id="281" r:id="rId14"/>
    <p:sldId id="282" r:id="rId15"/>
    <p:sldId id="283" r:id="rId16"/>
    <p:sldId id="284" r:id="rId17"/>
    <p:sldId id="285" r:id="rId18"/>
    <p:sldId id="286" r:id="rId19"/>
    <p:sldId id="287" r:id="rId20"/>
    <p:sldId id="288" r:id="rId21"/>
    <p:sldId id="289" r:id="rId22"/>
    <p:sldId id="275" r:id="rId23"/>
    <p:sldId id="274" r:id="rId24"/>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3E8"/>
    <a:srgbClr val="8DD9E8"/>
    <a:srgbClr val="FFEB67"/>
    <a:srgbClr val="FF00FF"/>
    <a:srgbClr val="0080FF"/>
    <a:srgbClr val="FF66FF"/>
    <a:srgbClr val="FFCC66"/>
    <a:srgbClr val="99CCFF"/>
    <a:srgbClr val="66FF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68125" autoAdjust="0"/>
  </p:normalViewPr>
  <p:slideViewPr>
    <p:cSldViewPr snapToGrid="0" snapToObjects="1">
      <p:cViewPr varScale="1">
        <p:scale>
          <a:sx n="43" d="100"/>
          <a:sy n="43" d="100"/>
        </p:scale>
        <p:origin x="1960"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C4BDA-783F-4B6E-A75D-80633D0C2275}" type="doc">
      <dgm:prSet loTypeId="urn:microsoft.com/office/officeart/2008/layout/AlternatingHexagons" loCatId="list" qsTypeId="urn:microsoft.com/office/officeart/2005/8/quickstyle/3d7" qsCatId="3D" csTypeId="urn:microsoft.com/office/officeart/2005/8/colors/colorful4" csCatId="colorful" phldr="1"/>
      <dgm:spPr/>
      <dgm:t>
        <a:bodyPr/>
        <a:lstStyle/>
        <a:p>
          <a:endParaRPr lang="en-US"/>
        </a:p>
      </dgm:t>
    </dgm:pt>
    <dgm:pt modelId="{0B9F7B19-5FE4-4C13-B280-92965D44A174}">
      <dgm:prSet phldrT="[Text]" custT="1"/>
      <dgm:spPr/>
      <dgm:t>
        <a:bodyPr/>
        <a:lstStyle/>
        <a:p>
          <a:r>
            <a:rPr lang="en-US" sz="2300" b="1" dirty="0"/>
            <a:t>Decision Making</a:t>
          </a:r>
        </a:p>
      </dgm:t>
    </dgm:pt>
    <dgm:pt modelId="{BFDA41EE-7BB0-4DA8-A824-96BDD65BB6A2}" type="parTrans" cxnId="{2C2BFCE2-8B74-4DC4-92DA-F353189DFF24}">
      <dgm:prSet/>
      <dgm:spPr/>
      <dgm:t>
        <a:bodyPr/>
        <a:lstStyle/>
        <a:p>
          <a:endParaRPr lang="en-US"/>
        </a:p>
      </dgm:t>
    </dgm:pt>
    <dgm:pt modelId="{714565A9-9603-4054-8A6D-5B2C8B99C9DE}" type="sibTrans" cxnId="{2C2BFCE2-8B74-4DC4-92DA-F353189DFF24}">
      <dgm:prSet custT="1"/>
      <dgm:spPr/>
      <dgm:t>
        <a:bodyPr/>
        <a:lstStyle/>
        <a:p>
          <a:r>
            <a:rPr lang="en-US" sz="2300" b="1" dirty="0"/>
            <a:t>Health Literacy</a:t>
          </a:r>
        </a:p>
      </dgm:t>
    </dgm:pt>
    <dgm:pt modelId="{598B34C3-6BB9-494C-A2AA-DED0BCE2CF04}">
      <dgm:prSet phldrT="[Text]"/>
      <dgm:spPr/>
      <dgm:t>
        <a:bodyPr/>
        <a:lstStyle/>
        <a:p>
          <a:endParaRPr lang="en-US" dirty="0"/>
        </a:p>
      </dgm:t>
    </dgm:pt>
    <dgm:pt modelId="{5A26409F-EB0C-4175-B413-098844D9D415}" type="parTrans" cxnId="{4FD1C911-FB32-43B7-9F9B-87F431EE9B2A}">
      <dgm:prSet/>
      <dgm:spPr/>
      <dgm:t>
        <a:bodyPr/>
        <a:lstStyle/>
        <a:p>
          <a:endParaRPr lang="en-US"/>
        </a:p>
      </dgm:t>
    </dgm:pt>
    <dgm:pt modelId="{D3AB6F41-D584-45A0-9C43-F5964A110D86}" type="sibTrans" cxnId="{4FD1C911-FB32-43B7-9F9B-87F431EE9B2A}">
      <dgm:prSet/>
      <dgm:spPr/>
      <dgm:t>
        <a:bodyPr/>
        <a:lstStyle/>
        <a:p>
          <a:endParaRPr lang="en-US"/>
        </a:p>
      </dgm:t>
    </dgm:pt>
    <dgm:pt modelId="{A104D71E-A452-47EC-86CE-197DB22E3C5E}">
      <dgm:prSet phldrT="[Text]" custT="1"/>
      <dgm:spPr>
        <a:solidFill>
          <a:srgbClr val="C00000"/>
        </a:solidFill>
      </dgm:spPr>
      <dgm:t>
        <a:bodyPr/>
        <a:lstStyle/>
        <a:p>
          <a:r>
            <a:rPr lang="en-US" sz="2300" b="1" i="1" dirty="0">
              <a:solidFill>
                <a:srgbClr val="0000FF"/>
              </a:solidFill>
            </a:rPr>
            <a:t>Patient Centered</a:t>
          </a:r>
        </a:p>
      </dgm:t>
    </dgm:pt>
    <dgm:pt modelId="{2BD31BFF-0D9E-49C8-99FA-6804BFA5B180}" type="parTrans" cxnId="{60C5A99D-BC94-4A93-9286-A5655B0563EC}">
      <dgm:prSet/>
      <dgm:spPr/>
      <dgm:t>
        <a:bodyPr/>
        <a:lstStyle/>
        <a:p>
          <a:endParaRPr lang="en-US"/>
        </a:p>
      </dgm:t>
    </dgm:pt>
    <dgm:pt modelId="{3F27B8C8-0F01-471C-AC46-1024E6235788}" type="sibTrans" cxnId="{60C5A99D-BC94-4A93-9286-A5655B0563EC}">
      <dgm:prSet custT="1"/>
      <dgm:spPr/>
      <dgm:t>
        <a:bodyPr/>
        <a:lstStyle/>
        <a:p>
          <a:r>
            <a:rPr lang="en-US" sz="2300" b="1" dirty="0"/>
            <a:t>Self-Care</a:t>
          </a:r>
        </a:p>
      </dgm:t>
    </dgm:pt>
    <dgm:pt modelId="{A2BEB95B-BC0C-4B11-81E1-4B1AC887653A}">
      <dgm:prSet phldrT="[Text]" custT="1"/>
      <dgm:spPr/>
      <dgm:t>
        <a:bodyPr/>
        <a:lstStyle/>
        <a:p>
          <a:endParaRPr lang="en-US" sz="2200" i="1" dirty="0"/>
        </a:p>
      </dgm:t>
    </dgm:pt>
    <dgm:pt modelId="{13C6FF9B-5195-4B15-AC8B-1C7ECFA7EC59}" type="parTrans" cxnId="{138D71F1-0555-4837-ADE2-7B0E6257A2E6}">
      <dgm:prSet/>
      <dgm:spPr/>
      <dgm:t>
        <a:bodyPr/>
        <a:lstStyle/>
        <a:p>
          <a:endParaRPr lang="en-US"/>
        </a:p>
      </dgm:t>
    </dgm:pt>
    <dgm:pt modelId="{D25E6675-BA48-470B-A362-28866395F691}" type="sibTrans" cxnId="{138D71F1-0555-4837-ADE2-7B0E6257A2E6}">
      <dgm:prSet/>
      <dgm:spPr/>
      <dgm:t>
        <a:bodyPr/>
        <a:lstStyle/>
        <a:p>
          <a:endParaRPr lang="en-US"/>
        </a:p>
      </dgm:t>
    </dgm:pt>
    <dgm:pt modelId="{8CB2B103-CCB0-49ED-8A99-7CA979137D3C}">
      <dgm:prSet phldrT="[Text]" custT="1"/>
      <dgm:spPr/>
      <dgm:t>
        <a:bodyPr/>
        <a:lstStyle/>
        <a:p>
          <a:r>
            <a:rPr lang="en-US" sz="2300" b="1" dirty="0"/>
            <a:t>Self-Management</a:t>
          </a:r>
        </a:p>
      </dgm:t>
    </dgm:pt>
    <dgm:pt modelId="{097F74A0-38EA-4D8A-9B81-B41C52793EE1}" type="parTrans" cxnId="{136CFED4-2817-404E-9369-84DC33341A02}">
      <dgm:prSet/>
      <dgm:spPr/>
      <dgm:t>
        <a:bodyPr/>
        <a:lstStyle/>
        <a:p>
          <a:endParaRPr lang="en-US"/>
        </a:p>
      </dgm:t>
    </dgm:pt>
    <dgm:pt modelId="{D4ADE0A6-4AD0-4F77-B22C-2245D3DF9160}" type="sibTrans" cxnId="{136CFED4-2817-404E-9369-84DC33341A02}">
      <dgm:prSet custT="1"/>
      <dgm:spPr/>
      <dgm:t>
        <a:bodyPr/>
        <a:lstStyle/>
        <a:p>
          <a:r>
            <a:rPr lang="en-US" sz="2300" b="1" dirty="0"/>
            <a:t>Patient Safety</a:t>
          </a:r>
        </a:p>
      </dgm:t>
    </dgm:pt>
    <dgm:pt modelId="{5A004AB5-44B0-4C67-84D0-A93DB1EBEDFA}">
      <dgm:prSet phldrT="[Text]"/>
      <dgm:spPr/>
      <dgm:t>
        <a:bodyPr/>
        <a:lstStyle/>
        <a:p>
          <a:endParaRPr lang="en-US" dirty="0"/>
        </a:p>
      </dgm:t>
    </dgm:pt>
    <dgm:pt modelId="{4A9F4101-E6AA-41DF-8A37-D222484108E9}" type="parTrans" cxnId="{6F178A8D-6134-4236-BEF2-A1B40C8A082F}">
      <dgm:prSet/>
      <dgm:spPr/>
      <dgm:t>
        <a:bodyPr/>
        <a:lstStyle/>
        <a:p>
          <a:endParaRPr lang="en-US"/>
        </a:p>
      </dgm:t>
    </dgm:pt>
    <dgm:pt modelId="{C3DF5D65-49FD-4F8F-B209-EAE89420EBD3}" type="sibTrans" cxnId="{6F178A8D-6134-4236-BEF2-A1B40C8A082F}">
      <dgm:prSet/>
      <dgm:spPr/>
      <dgm:t>
        <a:bodyPr/>
        <a:lstStyle/>
        <a:p>
          <a:endParaRPr lang="en-US"/>
        </a:p>
      </dgm:t>
    </dgm:pt>
    <dgm:pt modelId="{643DE971-9CA8-4A1A-8CB6-C0D6FAB97D24}" type="pres">
      <dgm:prSet presAssocID="{8FFC4BDA-783F-4B6E-A75D-80633D0C2275}" presName="Name0" presStyleCnt="0">
        <dgm:presLayoutVars>
          <dgm:chMax/>
          <dgm:chPref/>
          <dgm:dir/>
          <dgm:animLvl val="lvl"/>
        </dgm:presLayoutVars>
      </dgm:prSet>
      <dgm:spPr/>
    </dgm:pt>
    <dgm:pt modelId="{183A027D-D644-4324-821E-3F0BC9DDE87C}" type="pres">
      <dgm:prSet presAssocID="{0B9F7B19-5FE4-4C13-B280-92965D44A174}" presName="composite" presStyleCnt="0"/>
      <dgm:spPr/>
    </dgm:pt>
    <dgm:pt modelId="{A32B29D8-36EC-4811-A1A0-3F8A79AC8523}" type="pres">
      <dgm:prSet presAssocID="{0B9F7B19-5FE4-4C13-B280-92965D44A174}" presName="Parent1" presStyleLbl="node1" presStyleIdx="0" presStyleCnt="6">
        <dgm:presLayoutVars>
          <dgm:chMax val="1"/>
          <dgm:chPref val="1"/>
          <dgm:bulletEnabled val="1"/>
        </dgm:presLayoutVars>
      </dgm:prSet>
      <dgm:spPr/>
    </dgm:pt>
    <dgm:pt modelId="{09553896-895C-4088-89A5-6CF7344F5B51}" type="pres">
      <dgm:prSet presAssocID="{0B9F7B19-5FE4-4C13-B280-92965D44A174}" presName="Childtext1" presStyleLbl="revTx" presStyleIdx="0" presStyleCnt="3">
        <dgm:presLayoutVars>
          <dgm:chMax val="0"/>
          <dgm:chPref val="0"/>
          <dgm:bulletEnabled val="1"/>
        </dgm:presLayoutVars>
      </dgm:prSet>
      <dgm:spPr/>
    </dgm:pt>
    <dgm:pt modelId="{88D819AE-9F3E-4CC5-B473-30D90DE5A883}" type="pres">
      <dgm:prSet presAssocID="{0B9F7B19-5FE4-4C13-B280-92965D44A174}" presName="BalanceSpacing" presStyleCnt="0"/>
      <dgm:spPr/>
    </dgm:pt>
    <dgm:pt modelId="{F0F6CCFE-DA23-4E22-B67D-42A3EDAC9AD6}" type="pres">
      <dgm:prSet presAssocID="{0B9F7B19-5FE4-4C13-B280-92965D44A174}" presName="BalanceSpacing1" presStyleCnt="0"/>
      <dgm:spPr/>
    </dgm:pt>
    <dgm:pt modelId="{31CFB066-96C6-4B9F-92D1-F23ABDB0D0E1}" type="pres">
      <dgm:prSet presAssocID="{714565A9-9603-4054-8A6D-5B2C8B99C9DE}" presName="Accent1Text" presStyleLbl="node1" presStyleIdx="1" presStyleCnt="6"/>
      <dgm:spPr/>
    </dgm:pt>
    <dgm:pt modelId="{3B109820-A416-46F4-A2F6-9B1DE49B3C90}" type="pres">
      <dgm:prSet presAssocID="{714565A9-9603-4054-8A6D-5B2C8B99C9DE}" presName="spaceBetweenRectangles" presStyleCnt="0"/>
      <dgm:spPr/>
    </dgm:pt>
    <dgm:pt modelId="{9F6CA758-2B85-4817-B3AF-56B0F1EFA351}" type="pres">
      <dgm:prSet presAssocID="{A104D71E-A452-47EC-86CE-197DB22E3C5E}" presName="composite" presStyleCnt="0"/>
      <dgm:spPr/>
    </dgm:pt>
    <dgm:pt modelId="{DA5B740D-5D7F-4767-BA58-506538AEA79D}" type="pres">
      <dgm:prSet presAssocID="{A104D71E-A452-47EC-86CE-197DB22E3C5E}" presName="Parent1" presStyleLbl="node1" presStyleIdx="2" presStyleCnt="6">
        <dgm:presLayoutVars>
          <dgm:chMax val="1"/>
          <dgm:chPref val="1"/>
          <dgm:bulletEnabled val="1"/>
        </dgm:presLayoutVars>
      </dgm:prSet>
      <dgm:spPr/>
    </dgm:pt>
    <dgm:pt modelId="{7B53FD79-5EE5-4150-ACD3-73FD6C7EE66C}" type="pres">
      <dgm:prSet presAssocID="{A104D71E-A452-47EC-86CE-197DB22E3C5E}" presName="Childtext1" presStyleLbl="revTx" presStyleIdx="1" presStyleCnt="3">
        <dgm:presLayoutVars>
          <dgm:chMax val="0"/>
          <dgm:chPref val="0"/>
          <dgm:bulletEnabled val="1"/>
        </dgm:presLayoutVars>
      </dgm:prSet>
      <dgm:spPr/>
    </dgm:pt>
    <dgm:pt modelId="{E176EEEB-A3C6-42E9-9DC7-F10A295E257A}" type="pres">
      <dgm:prSet presAssocID="{A104D71E-A452-47EC-86CE-197DB22E3C5E}" presName="BalanceSpacing" presStyleCnt="0"/>
      <dgm:spPr/>
    </dgm:pt>
    <dgm:pt modelId="{DF51BE8F-1A7B-4D7E-B11C-36CF1E2FAA77}" type="pres">
      <dgm:prSet presAssocID="{A104D71E-A452-47EC-86CE-197DB22E3C5E}" presName="BalanceSpacing1" presStyleCnt="0"/>
      <dgm:spPr/>
    </dgm:pt>
    <dgm:pt modelId="{549A0491-19CD-40A2-BF85-1E66B7CB2331}" type="pres">
      <dgm:prSet presAssocID="{3F27B8C8-0F01-471C-AC46-1024E6235788}" presName="Accent1Text" presStyleLbl="node1" presStyleIdx="3" presStyleCnt="6" custLinFactNeighborX="-1793" custLinFactNeighborY="2000"/>
      <dgm:spPr/>
    </dgm:pt>
    <dgm:pt modelId="{D8903B7B-AF5E-4152-B3F3-4F0B6D768CF2}" type="pres">
      <dgm:prSet presAssocID="{3F27B8C8-0F01-471C-AC46-1024E6235788}" presName="spaceBetweenRectangles" presStyleCnt="0"/>
      <dgm:spPr/>
    </dgm:pt>
    <dgm:pt modelId="{05774CBB-96CE-4897-AE6E-C36148FFD099}" type="pres">
      <dgm:prSet presAssocID="{8CB2B103-CCB0-49ED-8A99-7CA979137D3C}" presName="composite" presStyleCnt="0"/>
      <dgm:spPr/>
    </dgm:pt>
    <dgm:pt modelId="{DC0AE363-A119-4B30-9AE8-F99E628243BB}" type="pres">
      <dgm:prSet presAssocID="{8CB2B103-CCB0-49ED-8A99-7CA979137D3C}" presName="Parent1" presStyleLbl="node1" presStyleIdx="4" presStyleCnt="6">
        <dgm:presLayoutVars>
          <dgm:chMax val="1"/>
          <dgm:chPref val="1"/>
          <dgm:bulletEnabled val="1"/>
        </dgm:presLayoutVars>
      </dgm:prSet>
      <dgm:spPr/>
    </dgm:pt>
    <dgm:pt modelId="{86C32BBB-E52A-4740-8E9C-1141688EBCC9}" type="pres">
      <dgm:prSet presAssocID="{8CB2B103-CCB0-49ED-8A99-7CA979137D3C}" presName="Childtext1" presStyleLbl="revTx" presStyleIdx="2" presStyleCnt="3">
        <dgm:presLayoutVars>
          <dgm:chMax val="0"/>
          <dgm:chPref val="0"/>
          <dgm:bulletEnabled val="1"/>
        </dgm:presLayoutVars>
      </dgm:prSet>
      <dgm:spPr/>
    </dgm:pt>
    <dgm:pt modelId="{0E2D2171-2D66-4320-B866-C5E58BB9FD77}" type="pres">
      <dgm:prSet presAssocID="{8CB2B103-CCB0-49ED-8A99-7CA979137D3C}" presName="BalanceSpacing" presStyleCnt="0"/>
      <dgm:spPr/>
    </dgm:pt>
    <dgm:pt modelId="{FE9937E3-36C7-4E37-B7EC-D8845D9C1D03}" type="pres">
      <dgm:prSet presAssocID="{8CB2B103-CCB0-49ED-8A99-7CA979137D3C}" presName="BalanceSpacing1" presStyleCnt="0"/>
      <dgm:spPr/>
    </dgm:pt>
    <dgm:pt modelId="{F47B586B-467C-4E8B-9EC4-97AE751E0865}" type="pres">
      <dgm:prSet presAssocID="{D4ADE0A6-4AD0-4F77-B22C-2245D3DF9160}" presName="Accent1Text" presStyleLbl="node1" presStyleIdx="5" presStyleCnt="6"/>
      <dgm:spPr/>
    </dgm:pt>
  </dgm:ptLst>
  <dgm:cxnLst>
    <dgm:cxn modelId="{8B35460A-EAF4-BF41-A148-EA799C69790A}" type="presOf" srcId="{598B34C3-6BB9-494C-A2AA-DED0BCE2CF04}" destId="{09553896-895C-4088-89A5-6CF7344F5B51}" srcOrd="0" destOrd="0" presId="urn:microsoft.com/office/officeart/2008/layout/AlternatingHexagons"/>
    <dgm:cxn modelId="{4FD1C911-FB32-43B7-9F9B-87F431EE9B2A}" srcId="{0B9F7B19-5FE4-4C13-B280-92965D44A174}" destId="{598B34C3-6BB9-494C-A2AA-DED0BCE2CF04}" srcOrd="0" destOrd="0" parTransId="{5A26409F-EB0C-4175-B413-098844D9D415}" sibTransId="{D3AB6F41-D584-45A0-9C43-F5964A110D86}"/>
    <dgm:cxn modelId="{625CF76B-546D-7744-9727-68877F3B8B5D}" type="presOf" srcId="{D4ADE0A6-4AD0-4F77-B22C-2245D3DF9160}" destId="{F47B586B-467C-4E8B-9EC4-97AE751E0865}" srcOrd="0" destOrd="0" presId="urn:microsoft.com/office/officeart/2008/layout/AlternatingHexagons"/>
    <dgm:cxn modelId="{46C3E553-49A8-EE4D-AC9D-E76E1E045683}" type="presOf" srcId="{8FFC4BDA-783F-4B6E-A75D-80633D0C2275}" destId="{643DE971-9CA8-4A1A-8CB6-C0D6FAB97D24}" srcOrd="0" destOrd="0" presId="urn:microsoft.com/office/officeart/2008/layout/AlternatingHexagons"/>
    <dgm:cxn modelId="{14249158-DB4B-9040-9149-32D30D7B245B}" type="presOf" srcId="{8CB2B103-CCB0-49ED-8A99-7CA979137D3C}" destId="{DC0AE363-A119-4B30-9AE8-F99E628243BB}" srcOrd="0" destOrd="0" presId="urn:microsoft.com/office/officeart/2008/layout/AlternatingHexagons"/>
    <dgm:cxn modelId="{DB02587A-B5A2-7D48-A0A9-35B19769386C}" type="presOf" srcId="{0B9F7B19-5FE4-4C13-B280-92965D44A174}" destId="{A32B29D8-36EC-4811-A1A0-3F8A79AC8523}" srcOrd="0" destOrd="0" presId="urn:microsoft.com/office/officeart/2008/layout/AlternatingHexagons"/>
    <dgm:cxn modelId="{6F178A8D-6134-4236-BEF2-A1B40C8A082F}" srcId="{8CB2B103-CCB0-49ED-8A99-7CA979137D3C}" destId="{5A004AB5-44B0-4C67-84D0-A93DB1EBEDFA}" srcOrd="0" destOrd="0" parTransId="{4A9F4101-E6AA-41DF-8A37-D222484108E9}" sibTransId="{C3DF5D65-49FD-4F8F-B209-EAE89420EBD3}"/>
    <dgm:cxn modelId="{60C5A99D-BC94-4A93-9286-A5655B0563EC}" srcId="{8FFC4BDA-783F-4B6E-A75D-80633D0C2275}" destId="{A104D71E-A452-47EC-86CE-197DB22E3C5E}" srcOrd="1" destOrd="0" parTransId="{2BD31BFF-0D9E-49C8-99FA-6804BFA5B180}" sibTransId="{3F27B8C8-0F01-471C-AC46-1024E6235788}"/>
    <dgm:cxn modelId="{408813AA-453E-2742-B2D6-FD4B13B216F7}" type="presOf" srcId="{3F27B8C8-0F01-471C-AC46-1024E6235788}" destId="{549A0491-19CD-40A2-BF85-1E66B7CB2331}" srcOrd="0" destOrd="0" presId="urn:microsoft.com/office/officeart/2008/layout/AlternatingHexagons"/>
    <dgm:cxn modelId="{9C98EDAD-6915-DE44-903E-18FE7E7D63E2}" type="presOf" srcId="{A2BEB95B-BC0C-4B11-81E1-4B1AC887653A}" destId="{7B53FD79-5EE5-4150-ACD3-73FD6C7EE66C}" srcOrd="0" destOrd="0" presId="urn:microsoft.com/office/officeart/2008/layout/AlternatingHexagons"/>
    <dgm:cxn modelId="{E42D76CD-5B94-384C-95B8-BD2FC11AB970}" type="presOf" srcId="{714565A9-9603-4054-8A6D-5B2C8B99C9DE}" destId="{31CFB066-96C6-4B9F-92D1-F23ABDB0D0E1}" srcOrd="0" destOrd="0" presId="urn:microsoft.com/office/officeart/2008/layout/AlternatingHexagons"/>
    <dgm:cxn modelId="{136CFED4-2817-404E-9369-84DC33341A02}" srcId="{8FFC4BDA-783F-4B6E-A75D-80633D0C2275}" destId="{8CB2B103-CCB0-49ED-8A99-7CA979137D3C}" srcOrd="2" destOrd="0" parTransId="{097F74A0-38EA-4D8A-9B81-B41C52793EE1}" sibTransId="{D4ADE0A6-4AD0-4F77-B22C-2245D3DF9160}"/>
    <dgm:cxn modelId="{2C2BFCE2-8B74-4DC4-92DA-F353189DFF24}" srcId="{8FFC4BDA-783F-4B6E-A75D-80633D0C2275}" destId="{0B9F7B19-5FE4-4C13-B280-92965D44A174}" srcOrd="0" destOrd="0" parTransId="{BFDA41EE-7BB0-4DA8-A824-96BDD65BB6A2}" sibTransId="{714565A9-9603-4054-8A6D-5B2C8B99C9DE}"/>
    <dgm:cxn modelId="{64CF84EC-127D-1247-8DDC-F708044253A9}" type="presOf" srcId="{A104D71E-A452-47EC-86CE-197DB22E3C5E}" destId="{DA5B740D-5D7F-4767-BA58-506538AEA79D}" srcOrd="0" destOrd="0" presId="urn:microsoft.com/office/officeart/2008/layout/AlternatingHexagons"/>
    <dgm:cxn modelId="{138D71F1-0555-4837-ADE2-7B0E6257A2E6}" srcId="{A104D71E-A452-47EC-86CE-197DB22E3C5E}" destId="{A2BEB95B-BC0C-4B11-81E1-4B1AC887653A}" srcOrd="0" destOrd="0" parTransId="{13C6FF9B-5195-4B15-AC8B-1C7ECFA7EC59}" sibTransId="{D25E6675-BA48-470B-A362-28866395F691}"/>
    <dgm:cxn modelId="{B0BD6FF5-6025-BE47-9366-E77692CA6843}" type="presOf" srcId="{5A004AB5-44B0-4C67-84D0-A93DB1EBEDFA}" destId="{86C32BBB-E52A-4740-8E9C-1141688EBCC9}" srcOrd="0" destOrd="0" presId="urn:microsoft.com/office/officeart/2008/layout/AlternatingHexagons"/>
    <dgm:cxn modelId="{7699B139-8F65-5E49-AED6-C27884D2B1F8}" type="presParOf" srcId="{643DE971-9CA8-4A1A-8CB6-C0D6FAB97D24}" destId="{183A027D-D644-4324-821E-3F0BC9DDE87C}" srcOrd="0" destOrd="0" presId="urn:microsoft.com/office/officeart/2008/layout/AlternatingHexagons"/>
    <dgm:cxn modelId="{395151BE-600B-324E-A24C-D4FBC9D92BFA}" type="presParOf" srcId="{183A027D-D644-4324-821E-3F0BC9DDE87C}" destId="{A32B29D8-36EC-4811-A1A0-3F8A79AC8523}" srcOrd="0" destOrd="0" presId="urn:microsoft.com/office/officeart/2008/layout/AlternatingHexagons"/>
    <dgm:cxn modelId="{81C43F37-6681-104D-98E9-82F7567B27E7}" type="presParOf" srcId="{183A027D-D644-4324-821E-3F0BC9DDE87C}" destId="{09553896-895C-4088-89A5-6CF7344F5B51}" srcOrd="1" destOrd="0" presId="urn:microsoft.com/office/officeart/2008/layout/AlternatingHexagons"/>
    <dgm:cxn modelId="{76E2DB98-3459-B64D-B1C1-C50B4E986582}" type="presParOf" srcId="{183A027D-D644-4324-821E-3F0BC9DDE87C}" destId="{88D819AE-9F3E-4CC5-B473-30D90DE5A883}" srcOrd="2" destOrd="0" presId="urn:microsoft.com/office/officeart/2008/layout/AlternatingHexagons"/>
    <dgm:cxn modelId="{0BEB8DBF-2B79-A648-8489-04A29780EDFA}" type="presParOf" srcId="{183A027D-D644-4324-821E-3F0BC9DDE87C}" destId="{F0F6CCFE-DA23-4E22-B67D-42A3EDAC9AD6}" srcOrd="3" destOrd="0" presId="urn:microsoft.com/office/officeart/2008/layout/AlternatingHexagons"/>
    <dgm:cxn modelId="{8FF53249-5F01-4740-B1A2-EFBAF0A0628B}" type="presParOf" srcId="{183A027D-D644-4324-821E-3F0BC9DDE87C}" destId="{31CFB066-96C6-4B9F-92D1-F23ABDB0D0E1}" srcOrd="4" destOrd="0" presId="urn:microsoft.com/office/officeart/2008/layout/AlternatingHexagons"/>
    <dgm:cxn modelId="{AF8772E9-D75D-F447-AD28-10E341F1710A}" type="presParOf" srcId="{643DE971-9CA8-4A1A-8CB6-C0D6FAB97D24}" destId="{3B109820-A416-46F4-A2F6-9B1DE49B3C90}" srcOrd="1" destOrd="0" presId="urn:microsoft.com/office/officeart/2008/layout/AlternatingHexagons"/>
    <dgm:cxn modelId="{9F6A2356-846E-7344-8BF6-D8AD81A38787}" type="presParOf" srcId="{643DE971-9CA8-4A1A-8CB6-C0D6FAB97D24}" destId="{9F6CA758-2B85-4817-B3AF-56B0F1EFA351}" srcOrd="2" destOrd="0" presId="urn:microsoft.com/office/officeart/2008/layout/AlternatingHexagons"/>
    <dgm:cxn modelId="{E32FA976-3C7F-3C42-9A9C-E2BB4AFC94EB}" type="presParOf" srcId="{9F6CA758-2B85-4817-B3AF-56B0F1EFA351}" destId="{DA5B740D-5D7F-4767-BA58-506538AEA79D}" srcOrd="0" destOrd="0" presId="urn:microsoft.com/office/officeart/2008/layout/AlternatingHexagons"/>
    <dgm:cxn modelId="{671DF83D-7B44-0546-BC4A-EED0F5BFA3CD}" type="presParOf" srcId="{9F6CA758-2B85-4817-B3AF-56B0F1EFA351}" destId="{7B53FD79-5EE5-4150-ACD3-73FD6C7EE66C}" srcOrd="1" destOrd="0" presId="urn:microsoft.com/office/officeart/2008/layout/AlternatingHexagons"/>
    <dgm:cxn modelId="{173FB102-4D91-2A44-AC42-CAFF85BD97F7}" type="presParOf" srcId="{9F6CA758-2B85-4817-B3AF-56B0F1EFA351}" destId="{E176EEEB-A3C6-42E9-9DC7-F10A295E257A}" srcOrd="2" destOrd="0" presId="urn:microsoft.com/office/officeart/2008/layout/AlternatingHexagons"/>
    <dgm:cxn modelId="{EB751BA1-5D0A-F746-B048-535C1D228869}" type="presParOf" srcId="{9F6CA758-2B85-4817-B3AF-56B0F1EFA351}" destId="{DF51BE8F-1A7B-4D7E-B11C-36CF1E2FAA77}" srcOrd="3" destOrd="0" presId="urn:microsoft.com/office/officeart/2008/layout/AlternatingHexagons"/>
    <dgm:cxn modelId="{98D8AA14-251F-6640-B755-1A4BBC53ADC0}" type="presParOf" srcId="{9F6CA758-2B85-4817-B3AF-56B0F1EFA351}" destId="{549A0491-19CD-40A2-BF85-1E66B7CB2331}" srcOrd="4" destOrd="0" presId="urn:microsoft.com/office/officeart/2008/layout/AlternatingHexagons"/>
    <dgm:cxn modelId="{505F48CE-C7C1-784D-BF3F-4116DBB2934C}" type="presParOf" srcId="{643DE971-9CA8-4A1A-8CB6-C0D6FAB97D24}" destId="{D8903B7B-AF5E-4152-B3F3-4F0B6D768CF2}" srcOrd="3" destOrd="0" presId="urn:microsoft.com/office/officeart/2008/layout/AlternatingHexagons"/>
    <dgm:cxn modelId="{E06EF956-C410-5D4B-A3BC-E8F09A2B022B}" type="presParOf" srcId="{643DE971-9CA8-4A1A-8CB6-C0D6FAB97D24}" destId="{05774CBB-96CE-4897-AE6E-C36148FFD099}" srcOrd="4" destOrd="0" presId="urn:microsoft.com/office/officeart/2008/layout/AlternatingHexagons"/>
    <dgm:cxn modelId="{47084D48-3AFD-1343-AC14-BD112E31FF25}" type="presParOf" srcId="{05774CBB-96CE-4897-AE6E-C36148FFD099}" destId="{DC0AE363-A119-4B30-9AE8-F99E628243BB}" srcOrd="0" destOrd="0" presId="urn:microsoft.com/office/officeart/2008/layout/AlternatingHexagons"/>
    <dgm:cxn modelId="{5FDEFFA9-431F-0D46-BB4E-C26E56C95DC9}" type="presParOf" srcId="{05774CBB-96CE-4897-AE6E-C36148FFD099}" destId="{86C32BBB-E52A-4740-8E9C-1141688EBCC9}" srcOrd="1" destOrd="0" presId="urn:microsoft.com/office/officeart/2008/layout/AlternatingHexagons"/>
    <dgm:cxn modelId="{A3048990-258F-0F4E-9E6C-7F9050CF0F5D}" type="presParOf" srcId="{05774CBB-96CE-4897-AE6E-C36148FFD099}" destId="{0E2D2171-2D66-4320-B866-C5E58BB9FD77}" srcOrd="2" destOrd="0" presId="urn:microsoft.com/office/officeart/2008/layout/AlternatingHexagons"/>
    <dgm:cxn modelId="{9577B86A-3DB4-7A47-B238-E580B0655C90}" type="presParOf" srcId="{05774CBB-96CE-4897-AE6E-C36148FFD099}" destId="{FE9937E3-36C7-4E37-B7EC-D8845D9C1D03}" srcOrd="3" destOrd="0" presId="urn:microsoft.com/office/officeart/2008/layout/AlternatingHexagons"/>
    <dgm:cxn modelId="{A0AB32F6-F4DE-7F41-BB9F-A3E0FB7955F1}" type="presParOf" srcId="{05774CBB-96CE-4897-AE6E-C36148FFD099}" destId="{F47B586B-467C-4E8B-9EC4-97AE751E0865}"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custT="1"/>
      <dgm:spPr>
        <a:solidFill>
          <a:schemeClr val="accent3">
            <a:lumMod val="75000"/>
          </a:schemeClr>
        </a:solidFill>
        <a:ln>
          <a:noFill/>
        </a:ln>
      </dgm:spPr>
      <dgm:t>
        <a:bodyPr/>
        <a:lstStyle/>
        <a:p>
          <a:r>
            <a:rPr lang="en-US" sz="3200" b="1" dirty="0">
              <a:solidFill>
                <a:schemeClr val="bg1"/>
              </a:solidFill>
              <a:latin typeface="Corbel" pitchFamily="34" charset="0"/>
            </a:rPr>
            <a:t>Prevention of Postop Ileus </a:t>
          </a:r>
          <a:endParaRPr lang="en-US" sz="3200" b="1" dirty="0">
            <a:solidFill>
              <a:schemeClr val="bg1"/>
            </a:solidFill>
          </a:endParaRP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custT="1"/>
      <dgm:spPr>
        <a:solidFill>
          <a:srgbClr val="800000"/>
        </a:solidFill>
      </dgm:spPr>
      <dgm:t>
        <a:bodyPr/>
        <a:lstStyle/>
        <a:p>
          <a:r>
            <a:rPr lang="en-US" sz="2800" b="1" dirty="0">
              <a:solidFill>
                <a:schemeClr val="bg1"/>
              </a:solidFill>
              <a:latin typeface="Corbel" pitchFamily="34" charset="0"/>
            </a:rPr>
            <a:t>Stoma education</a:t>
          </a:r>
          <a:endParaRPr lang="en-US" sz="2800" b="1" dirty="0">
            <a:solidFill>
              <a:schemeClr val="bg1"/>
            </a:solidFill>
          </a:endParaRP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397F54A4-2CF3-A24B-BC3B-B23FBC482B44}">
      <dgm:prSet phldrT="[Text]" custT="1"/>
      <dgm:spPr>
        <a:effectLst>
          <a:glow rad="63500">
            <a:schemeClr val="accent3">
              <a:lumMod val="75000"/>
              <a:alpha val="40000"/>
            </a:schemeClr>
          </a:glow>
        </a:effectLst>
      </dgm:spPr>
      <dgm:t>
        <a:bodyPr anchor="ctr"/>
        <a:lstStyle/>
        <a:p>
          <a:pPr>
            <a:lnSpc>
              <a:spcPct val="90000"/>
            </a:lnSpc>
          </a:pPr>
          <a:r>
            <a:rPr lang="en-US" sz="2400" b="0" dirty="0">
              <a:solidFill>
                <a:schemeClr val="tx1"/>
              </a:solidFill>
              <a:latin typeface="Corbel" pitchFamily="34" charset="0"/>
            </a:rPr>
            <a:t>Return of bowel function</a:t>
          </a:r>
          <a:endParaRPr lang="en-US" sz="2400" b="0" i="0" dirty="0">
            <a:solidFill>
              <a:schemeClr val="tx1"/>
            </a:solidFill>
          </a:endParaRPr>
        </a:p>
      </dgm:t>
    </dgm:pt>
    <dgm:pt modelId="{5737E293-EB43-4F49-9086-60E8BB4EDD61}" type="parTrans" cxnId="{58D86ECC-AAA9-744B-877F-7528238A5C7C}">
      <dgm:prSet/>
      <dgm:spPr/>
      <dgm:t>
        <a:bodyPr/>
        <a:lstStyle/>
        <a:p>
          <a:endParaRPr lang="en-US"/>
        </a:p>
      </dgm:t>
    </dgm:pt>
    <dgm:pt modelId="{B89C9BCF-CFC6-3F4B-8FA5-A093A0196835}" type="sibTrans" cxnId="{58D86ECC-AAA9-744B-877F-7528238A5C7C}">
      <dgm:prSet/>
      <dgm:spPr/>
      <dgm:t>
        <a:bodyPr/>
        <a:lstStyle/>
        <a:p>
          <a:endParaRPr lang="en-US"/>
        </a:p>
      </dgm:t>
    </dgm:pt>
    <dgm:pt modelId="{C59B3B8C-EEBB-1B4B-925C-C6AB3D4AEB5D}">
      <dgm:prSet phldrT="[Text]" custT="1"/>
      <dgm:spPr>
        <a:solidFill>
          <a:schemeClr val="bg1">
            <a:lumMod val="85000"/>
            <a:alpha val="90000"/>
          </a:schemeClr>
        </a:solidFill>
        <a:effectLst>
          <a:glow rad="63500">
            <a:srgbClr val="800000">
              <a:alpha val="40000"/>
            </a:srgbClr>
          </a:glow>
        </a:effectLst>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Corbel" pitchFamily="34" charset="0"/>
            </a:rPr>
            <a:t>(for patients who are candidates)</a:t>
          </a:r>
          <a:endParaRPr lang="en-US" sz="2400" b="0" i="1" dirty="0">
            <a:solidFill>
              <a:srgbClr val="000000"/>
            </a:solidFill>
          </a:endParaRPr>
        </a:p>
      </dgm:t>
    </dgm:pt>
    <dgm:pt modelId="{97828427-1556-484F-9AAC-C3D710334612}" type="parTrans" cxnId="{E6089777-D54D-4045-971D-CF5A9B4A128D}">
      <dgm:prSet/>
      <dgm:spPr/>
      <dgm:t>
        <a:bodyPr/>
        <a:lstStyle/>
        <a:p>
          <a:endParaRPr lang="en-US"/>
        </a:p>
      </dgm:t>
    </dgm:pt>
    <dgm:pt modelId="{7D396106-CE68-1848-BB2A-3BCCDECD2FFE}" type="sibTrans" cxnId="{E6089777-D54D-4045-971D-CF5A9B4A128D}">
      <dgm:prSet/>
      <dgm:spPr/>
      <dgm:t>
        <a:bodyPr/>
        <a:lstStyle/>
        <a:p>
          <a:endParaRPr lang="en-US"/>
        </a:p>
      </dgm:t>
    </dgm:pt>
    <dgm:pt modelId="{CA08842B-73BC-FF47-A029-3D2B758B396D}">
      <dgm:prSet custT="1"/>
      <dgm:spPr>
        <a:effectLst>
          <a:glow rad="63500">
            <a:schemeClr val="accent3">
              <a:lumMod val="75000"/>
              <a:alpha val="40000"/>
            </a:schemeClr>
          </a:glow>
        </a:effectLst>
      </dgm:spPr>
      <dgm:t>
        <a:bodyPr/>
        <a:lstStyle/>
        <a:p>
          <a:endParaRPr lang="en-US" sz="2400" b="0" dirty="0">
            <a:solidFill>
              <a:schemeClr val="tx1"/>
            </a:solidFill>
            <a:latin typeface="Corbel" pitchFamily="34" charset="0"/>
          </a:endParaRPr>
        </a:p>
      </dgm:t>
    </dgm:pt>
    <dgm:pt modelId="{E0707A36-8E5E-5745-85FB-E737280EBB64}" type="parTrans" cxnId="{EE64DD02-9751-5541-8C48-108654B8ED30}">
      <dgm:prSet/>
      <dgm:spPr/>
      <dgm:t>
        <a:bodyPr/>
        <a:lstStyle/>
        <a:p>
          <a:endParaRPr lang="en-US"/>
        </a:p>
      </dgm:t>
    </dgm:pt>
    <dgm:pt modelId="{9BEB0500-B48F-4141-A059-F3486EBB8C6F}" type="sibTrans" cxnId="{EE64DD02-9751-5541-8C48-108654B8ED30}">
      <dgm:prSet/>
      <dgm:spPr/>
      <dgm:t>
        <a:bodyPr/>
        <a:lstStyle/>
        <a:p>
          <a:endParaRPr lang="en-US"/>
        </a:p>
      </dgm:t>
    </dgm:pt>
    <dgm:pt modelId="{F9C688D1-F595-214C-A7E6-492B99CE5773}">
      <dgm:prSet phldrT="[Text]" custT="1"/>
      <dgm:spPr>
        <a:effectLst>
          <a:glow rad="63500">
            <a:schemeClr val="accent3">
              <a:lumMod val="75000"/>
              <a:alpha val="40000"/>
            </a:schemeClr>
          </a:glow>
        </a:effectLst>
      </dgm:spPr>
      <dgm:t>
        <a:bodyPr anchor="ctr"/>
        <a:lstStyle/>
        <a:p>
          <a:pPr>
            <a:lnSpc>
              <a:spcPct val="90000"/>
            </a:lnSpc>
          </a:pPr>
          <a:endParaRPr lang="en-US" sz="2400" b="0" i="0" dirty="0">
            <a:solidFill>
              <a:schemeClr val="tx1"/>
            </a:solidFill>
          </a:endParaRPr>
        </a:p>
      </dgm:t>
    </dgm:pt>
    <dgm:pt modelId="{504DACFD-3406-894D-A512-34ECDF93F8BA}" type="parTrans" cxnId="{E1AF8511-2406-8444-A789-C81A830AF000}">
      <dgm:prSet/>
      <dgm:spPr/>
      <dgm:t>
        <a:bodyPr/>
        <a:lstStyle/>
        <a:p>
          <a:endParaRPr lang="en-US"/>
        </a:p>
      </dgm:t>
    </dgm:pt>
    <dgm:pt modelId="{4765D659-6FC6-B440-82CE-2ADF9BA591E4}" type="sibTrans" cxnId="{E1AF8511-2406-8444-A789-C81A830AF000}">
      <dgm:prSet/>
      <dgm:spPr/>
      <dgm:t>
        <a:bodyPr/>
        <a:lstStyle/>
        <a:p>
          <a:endParaRPr lang="en-US"/>
        </a:p>
      </dgm:t>
    </dgm:pt>
    <dgm:pt modelId="{E5C249E0-1D03-F348-81EE-DAB6FAB9C57D}">
      <dgm:prSet custT="1"/>
      <dgm:spPr>
        <a:effectLst>
          <a:glow>
            <a:schemeClr val="accent3">
              <a:lumMod val="75000"/>
            </a:schemeClr>
          </a:glow>
        </a:effectLst>
      </dgm:spPr>
      <dgm:t>
        <a:bodyPr/>
        <a:lstStyle/>
        <a:p>
          <a:endParaRPr lang="en-US" sz="2400" b="0" dirty="0">
            <a:solidFill>
              <a:schemeClr val="tx1"/>
            </a:solidFill>
            <a:latin typeface="Corbel" pitchFamily="34" charset="0"/>
          </a:endParaRPr>
        </a:p>
      </dgm:t>
    </dgm:pt>
    <dgm:pt modelId="{2E31F529-7C73-5C4C-9B5B-FDE310E3DF41}" type="parTrans" cxnId="{E888F4FC-2DB6-C24E-9A26-0601C3FE25B6}">
      <dgm:prSet/>
      <dgm:spPr/>
      <dgm:t>
        <a:bodyPr/>
        <a:lstStyle/>
        <a:p>
          <a:endParaRPr lang="en-US"/>
        </a:p>
      </dgm:t>
    </dgm:pt>
    <dgm:pt modelId="{997A8BDE-A7BB-4849-BA2D-14AB52D32F76}" type="sibTrans" cxnId="{E888F4FC-2DB6-C24E-9A26-0601C3FE25B6}">
      <dgm:prSet/>
      <dgm:spPr/>
      <dgm:t>
        <a:bodyPr/>
        <a:lstStyle/>
        <a:p>
          <a:endParaRPr lang="en-US"/>
        </a:p>
      </dgm:t>
    </dgm:pt>
    <dgm:pt modelId="{4E58F544-AEA7-704F-8EE8-5AD4C8C8EEEC}">
      <dgm:prSet phldrT="[Text]" custT="1"/>
      <dgm:spPr>
        <a:effectLst>
          <a:glow rad="63500">
            <a:schemeClr val="accent3">
              <a:lumMod val="75000"/>
              <a:alpha val="40000"/>
            </a:schemeClr>
          </a:glow>
        </a:effectLst>
      </dgm:spPr>
      <dgm:t>
        <a:bodyPr anchor="ctr"/>
        <a:lstStyle/>
        <a:p>
          <a:pPr>
            <a:lnSpc>
              <a:spcPct val="90000"/>
            </a:lnSpc>
          </a:pPr>
          <a:endParaRPr lang="en-US" sz="2400" b="0" i="0" dirty="0">
            <a:solidFill>
              <a:srgbClr val="000000"/>
            </a:solidFill>
          </a:endParaRPr>
        </a:p>
      </dgm:t>
    </dgm:pt>
    <dgm:pt modelId="{89A89048-2FCD-404E-A558-AB44728CE5D3}" type="parTrans" cxnId="{DF4F65E9-5D53-5B43-BED6-94435589FA5D}">
      <dgm:prSet/>
      <dgm:spPr/>
      <dgm:t>
        <a:bodyPr/>
        <a:lstStyle/>
        <a:p>
          <a:endParaRPr lang="en-US"/>
        </a:p>
      </dgm:t>
    </dgm:pt>
    <dgm:pt modelId="{22B4D270-5D4A-D44E-A38F-1698221F12E5}" type="sibTrans" cxnId="{DF4F65E9-5D53-5B43-BED6-94435589FA5D}">
      <dgm:prSet/>
      <dgm:spPr/>
      <dgm:t>
        <a:bodyPr/>
        <a:lstStyle/>
        <a:p>
          <a:endParaRPr lang="en-US"/>
        </a:p>
      </dgm:t>
    </dgm:pt>
    <dgm:pt modelId="{AB61DCE3-0453-194F-8C06-735AAF88174A}">
      <dgm:prSet custT="1"/>
      <dgm:spPr>
        <a:effectLst>
          <a:glow>
            <a:schemeClr val="accent3">
              <a:lumMod val="75000"/>
            </a:schemeClr>
          </a:glow>
        </a:effectLst>
      </dgm:spPr>
      <dgm:t>
        <a:bodyPr/>
        <a:lstStyle/>
        <a:p>
          <a:r>
            <a:rPr lang="en-US" sz="2400" b="0" dirty="0">
              <a:solidFill>
                <a:schemeClr val="tx1"/>
              </a:solidFill>
              <a:latin typeface="Corbel" pitchFamily="34" charset="0"/>
            </a:rPr>
            <a:t>Early removal of drains</a:t>
          </a:r>
        </a:p>
      </dgm:t>
    </dgm:pt>
    <dgm:pt modelId="{912A3F5D-2C17-1047-8DDE-281D52106200}" type="parTrans" cxnId="{CE98AB6B-5897-B84A-8D89-5927EDAF214E}">
      <dgm:prSet/>
      <dgm:spPr/>
      <dgm:t>
        <a:bodyPr/>
        <a:lstStyle/>
        <a:p>
          <a:endParaRPr lang="en-US"/>
        </a:p>
      </dgm:t>
    </dgm:pt>
    <dgm:pt modelId="{5BA0D063-F8F8-F243-8C0B-6708201E835E}" type="sibTrans" cxnId="{CE98AB6B-5897-B84A-8D89-5927EDAF214E}">
      <dgm:prSet/>
      <dgm:spPr/>
      <dgm:t>
        <a:bodyPr/>
        <a:lstStyle/>
        <a:p>
          <a:endParaRPr lang="en-US"/>
        </a:p>
      </dgm:t>
    </dgm:pt>
    <dgm:pt modelId="{BD9727C5-964F-244A-ABB5-C262D2525FA6}">
      <dgm:prSet phldrT="[Text]" custT="1"/>
      <dgm:spPr>
        <a:solidFill>
          <a:schemeClr val="bg1">
            <a:lumMod val="85000"/>
            <a:alpha val="90000"/>
          </a:schemeClr>
        </a:solidFill>
        <a:effectLst>
          <a:glow rad="63500">
            <a:srgbClr val="800000">
              <a:alpha val="40000"/>
            </a:srgbClr>
          </a:glow>
        </a:effectLst>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Rationale for a stoma</a:t>
          </a:r>
          <a:endParaRPr lang="en-US" sz="2400" b="0" i="1" dirty="0">
            <a:solidFill>
              <a:srgbClr val="000000"/>
            </a:solidFill>
          </a:endParaRPr>
        </a:p>
      </dgm:t>
    </dgm:pt>
    <dgm:pt modelId="{67E2F2FA-F905-E948-A89F-761D54CE88E5}" type="parTrans" cxnId="{C2F9BB5E-C684-5441-939F-D4974227C868}">
      <dgm:prSet/>
      <dgm:spPr/>
      <dgm:t>
        <a:bodyPr/>
        <a:lstStyle/>
        <a:p>
          <a:endParaRPr lang="en-US"/>
        </a:p>
      </dgm:t>
    </dgm:pt>
    <dgm:pt modelId="{1DD14B98-5DD4-CE48-B2E4-7D426057BF3B}" type="sibTrans" cxnId="{C2F9BB5E-C684-5441-939F-D4974227C868}">
      <dgm:prSet/>
      <dgm:spPr/>
      <dgm:t>
        <a:bodyPr/>
        <a:lstStyle/>
        <a:p>
          <a:endParaRPr lang="en-US"/>
        </a:p>
      </dgm:t>
    </dgm:pt>
    <dgm:pt modelId="{CAC3227C-6B70-2B47-86C7-1B0EBD03D791}">
      <dgm:prSet phldrT="[Text]" custT="1"/>
      <dgm:spPr>
        <a:solidFill>
          <a:schemeClr val="bg1">
            <a:lumMod val="85000"/>
            <a:alpha val="90000"/>
          </a:schemeClr>
        </a:solidFill>
        <a:effectLst>
          <a:glow rad="63500">
            <a:srgbClr val="800000">
              <a:alpha val="40000"/>
            </a:srgbClr>
          </a:glow>
        </a:effectLst>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Impacts of living with a stoma</a:t>
          </a:r>
          <a:endParaRPr lang="en-US" sz="2400" b="0" i="1" dirty="0">
            <a:solidFill>
              <a:srgbClr val="000000"/>
            </a:solidFill>
          </a:endParaRPr>
        </a:p>
      </dgm:t>
    </dgm:pt>
    <dgm:pt modelId="{C0BF5B27-85CD-DD42-BB1A-527B5656DBE3}" type="parTrans" cxnId="{5F93FF26-C8D7-8C42-8BD2-DCE41D8B61E0}">
      <dgm:prSet/>
      <dgm:spPr/>
      <dgm:t>
        <a:bodyPr/>
        <a:lstStyle/>
        <a:p>
          <a:endParaRPr lang="en-US"/>
        </a:p>
      </dgm:t>
    </dgm:pt>
    <dgm:pt modelId="{1C3A29C6-0C7F-5241-B770-05C5BC8A38D0}" type="sibTrans" cxnId="{5F93FF26-C8D7-8C42-8BD2-DCE41D8B61E0}">
      <dgm:prSet/>
      <dgm:spPr/>
      <dgm:t>
        <a:bodyPr/>
        <a:lstStyle/>
        <a:p>
          <a:endParaRPr lang="en-US"/>
        </a:p>
      </dgm:t>
    </dgm:pt>
    <dgm:pt modelId="{D20AC31F-DC3D-6240-A80D-F7D1CB024C76}">
      <dgm:prSet phldrT="[Text]" custT="1"/>
      <dgm:spPr>
        <a:solidFill>
          <a:schemeClr val="bg1">
            <a:lumMod val="85000"/>
            <a:alpha val="90000"/>
          </a:schemeClr>
        </a:solidFill>
        <a:effectLst>
          <a:glow rad="63500">
            <a:srgbClr val="800000">
              <a:alpha val="40000"/>
            </a:srgbClr>
          </a:glow>
        </a:effectLst>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Refer to an enterostoma nurse</a:t>
          </a:r>
        </a:p>
        <a:p>
          <a:pPr marL="228600" indent="0" defTabSz="1066800">
            <a:lnSpc>
              <a:spcPct val="90000"/>
            </a:lnSpc>
            <a:spcBef>
              <a:spcPct val="0"/>
            </a:spcBef>
            <a:spcAft>
              <a:spcPct val="15000"/>
            </a:spcAft>
            <a:buNone/>
          </a:pPr>
          <a:endParaRPr lang="en-US" sz="2400" b="0" i="1" dirty="0">
            <a:solidFill>
              <a:srgbClr val="000000"/>
            </a:solidFill>
          </a:endParaRPr>
        </a:p>
      </dgm:t>
    </dgm:pt>
    <dgm:pt modelId="{4730B6CC-ADC2-6C45-AC0D-42CDBE87B971}" type="parTrans" cxnId="{865EF85C-5DBA-A349-A1CC-AE80C6ADAA34}">
      <dgm:prSet/>
      <dgm:spPr/>
      <dgm:t>
        <a:bodyPr/>
        <a:lstStyle/>
        <a:p>
          <a:endParaRPr lang="en-US"/>
        </a:p>
      </dgm:t>
    </dgm:pt>
    <dgm:pt modelId="{73F41855-3628-6349-A988-38D0584B1EE3}" type="sibTrans" cxnId="{865EF85C-5DBA-A349-A1CC-AE80C6ADAA34}">
      <dgm:prSet/>
      <dgm:spPr/>
      <dgm:t>
        <a:bodyPr/>
        <a:lstStyle/>
        <a:p>
          <a:endParaRPr lang="en-US"/>
        </a:p>
      </dgm:t>
    </dgm:pt>
    <dgm:pt modelId="{43F33C46-034A-D440-8AB2-F1E3EE63EEE1}">
      <dgm:prSet custT="1"/>
      <dgm:spPr>
        <a:effectLst>
          <a:glow>
            <a:schemeClr val="accent3">
              <a:lumMod val="75000"/>
            </a:schemeClr>
          </a:glow>
        </a:effectLst>
      </dgm:spPr>
      <dgm:t>
        <a:bodyPr/>
        <a:lstStyle/>
        <a:p>
          <a:r>
            <a:rPr lang="en-US" sz="2400" b="0" dirty="0">
              <a:solidFill>
                <a:schemeClr val="tx1"/>
              </a:solidFill>
              <a:latin typeface="Corbel" pitchFamily="34" charset="0"/>
            </a:rPr>
            <a:t>Early feeding</a:t>
          </a:r>
        </a:p>
      </dgm:t>
    </dgm:pt>
    <dgm:pt modelId="{850A36FA-E066-AB42-B167-881F76599428}" type="parTrans" cxnId="{ECC24F83-6E7A-414E-926C-F4C9ED868DBA}">
      <dgm:prSet/>
      <dgm:spPr/>
      <dgm:t>
        <a:bodyPr/>
        <a:lstStyle/>
        <a:p>
          <a:endParaRPr lang="en-US"/>
        </a:p>
      </dgm:t>
    </dgm:pt>
    <dgm:pt modelId="{9096D91F-0BC3-4C4D-A441-B9A1B059BDA6}" type="sibTrans" cxnId="{ECC24F83-6E7A-414E-926C-F4C9ED868DBA}">
      <dgm:prSet/>
      <dgm:spPr/>
      <dgm:t>
        <a:bodyPr/>
        <a:lstStyle/>
        <a:p>
          <a:endParaRPr lang="en-US"/>
        </a:p>
      </dgm:t>
    </dgm:pt>
    <dgm:pt modelId="{BF5D87DA-6910-AE4C-AE87-28E07E490708}">
      <dgm:prSet custT="1"/>
      <dgm:spPr>
        <a:effectLst>
          <a:glow>
            <a:schemeClr val="accent3">
              <a:lumMod val="75000"/>
            </a:schemeClr>
          </a:glow>
        </a:effectLst>
      </dgm:spPr>
      <dgm:t>
        <a:bodyPr/>
        <a:lstStyle/>
        <a:p>
          <a:r>
            <a:rPr lang="en-US" sz="2400" b="0" dirty="0">
              <a:solidFill>
                <a:schemeClr val="tx1"/>
              </a:solidFill>
              <a:latin typeface="Corbel" pitchFamily="34" charset="0"/>
            </a:rPr>
            <a:t>Early ambulation</a:t>
          </a:r>
        </a:p>
      </dgm:t>
    </dgm:pt>
    <dgm:pt modelId="{AE6F0A99-D7A3-964D-B4DB-FAEE745C86A6}" type="parTrans" cxnId="{5637095B-54C3-654F-9062-5F323636B7D9}">
      <dgm:prSet/>
      <dgm:spPr/>
      <dgm:t>
        <a:bodyPr/>
        <a:lstStyle/>
        <a:p>
          <a:endParaRPr lang="en-US"/>
        </a:p>
      </dgm:t>
    </dgm:pt>
    <dgm:pt modelId="{B8A8CF4F-4A59-224D-93E6-81C7D3922A32}" type="sibTrans" cxnId="{5637095B-54C3-654F-9062-5F323636B7D9}">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73127" custScaleY="117585">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custScaleY="121650">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76161" custScaleY="120798">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134294" custLinFactNeighborX="-894" custLinFactNeighborY="7">
        <dgm:presLayoutVars>
          <dgm:bulletEnabled val="1"/>
        </dgm:presLayoutVars>
      </dgm:prSet>
      <dgm:spPr/>
    </dgm:pt>
  </dgm:ptLst>
  <dgm:cxnLst>
    <dgm:cxn modelId="{EE64DD02-9751-5541-8C48-108654B8ED30}" srcId="{09EE79D9-DEBE-4C0E-BBB8-968CE38E2C05}" destId="{CA08842B-73BC-FF47-A029-3D2B758B396D}" srcOrd="7" destOrd="0" parTransId="{E0707A36-8E5E-5745-85FB-E737280EBB64}" sibTransId="{9BEB0500-B48F-4141-A059-F3486EBB8C6F}"/>
    <dgm:cxn modelId="{5B90990B-A0F1-5143-AC30-3D2ABEF3B543}" type="presOf" srcId="{4E58F544-AEA7-704F-8EE8-5AD4C8C8EEEC}" destId="{CA3E418D-BC46-47F1-8CD2-61A3169A4499}" srcOrd="0" destOrd="1" presId="urn:microsoft.com/office/officeart/2005/8/layout/vList6"/>
    <dgm:cxn modelId="{0F92440C-82B8-414C-8805-AA7724D76E7A}" srcId="{158D919D-66C7-4CCC-8EF9-3EBD7D464015}" destId="{2EED2E87-7DD3-4288-A495-72DACA98A0DD}" srcOrd="1" destOrd="0" parTransId="{E3DB2A5A-D60C-4EDB-BD89-BF4ADDFB19C1}" sibTransId="{809D35C2-1A47-48E3-951E-4385AA95E504}"/>
    <dgm:cxn modelId="{E1AF8511-2406-8444-A789-C81A830AF000}" srcId="{09EE79D9-DEBE-4C0E-BBB8-968CE38E2C05}" destId="{F9C688D1-F595-214C-A7E6-492B99CE5773}" srcOrd="0" destOrd="0" parTransId="{504DACFD-3406-894D-A512-34ECDF93F8BA}" sibTransId="{4765D659-6FC6-B440-82CE-2ADF9BA591E4}"/>
    <dgm:cxn modelId="{387BC61E-515E-E446-A9B6-615B57C0D658}" type="presOf" srcId="{09EE79D9-DEBE-4C0E-BBB8-968CE38E2C05}" destId="{52305D29-F0D7-4341-89A0-AFB28976F324}" srcOrd="0" destOrd="0"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5F93FF26-C8D7-8C42-8BD2-DCE41D8B61E0}" srcId="{2EED2E87-7DD3-4288-A495-72DACA98A0DD}" destId="{CAC3227C-6B70-2B47-86C7-1B0EBD03D791}" srcOrd="2" destOrd="0" parTransId="{C0BF5B27-85CD-DD42-BB1A-527B5656DBE3}" sibTransId="{1C3A29C6-0C7F-5241-B770-05C5BC8A38D0}"/>
    <dgm:cxn modelId="{7DAF952F-B0F7-C347-AD72-96FCE946134A}" type="presOf" srcId="{43F33C46-034A-D440-8AB2-F1E3EE63EEE1}" destId="{CA3E418D-BC46-47F1-8CD2-61A3169A4499}" srcOrd="0" destOrd="4" presId="urn:microsoft.com/office/officeart/2005/8/layout/vList6"/>
    <dgm:cxn modelId="{3EB53C38-781B-F940-ADDF-828D3A3F1703}" type="presOf" srcId="{D20AC31F-DC3D-6240-A80D-F7D1CB024C76}" destId="{4BCF4DD1-15DC-4D6F-BC1C-AADF34324843}" srcOrd="0" destOrd="3" presId="urn:microsoft.com/office/officeart/2005/8/layout/vList6"/>
    <dgm:cxn modelId="{5637095B-54C3-654F-9062-5F323636B7D9}" srcId="{09EE79D9-DEBE-4C0E-BBB8-968CE38E2C05}" destId="{BF5D87DA-6910-AE4C-AE87-28E07E490708}" srcOrd="5" destOrd="0" parTransId="{AE6F0A99-D7A3-964D-B4DB-FAEE745C86A6}" sibTransId="{B8A8CF4F-4A59-224D-93E6-81C7D3922A32}"/>
    <dgm:cxn modelId="{865EF85C-5DBA-A349-A1CC-AE80C6ADAA34}" srcId="{2EED2E87-7DD3-4288-A495-72DACA98A0DD}" destId="{D20AC31F-DC3D-6240-A80D-F7D1CB024C76}" srcOrd="3" destOrd="0" parTransId="{4730B6CC-ADC2-6C45-AC0D-42CDBE87B971}" sibTransId="{73F41855-3628-6349-A988-38D0584B1EE3}"/>
    <dgm:cxn modelId="{D613915D-D1D0-8B4F-831F-D975A4C5C2F5}" type="presOf" srcId="{158D919D-66C7-4CCC-8EF9-3EBD7D464015}" destId="{4E2B23FD-1336-461A-B964-F8559BA5AE38}" srcOrd="0" destOrd="0" presId="urn:microsoft.com/office/officeart/2005/8/layout/vList6"/>
    <dgm:cxn modelId="{C2F9BB5E-C684-5441-939F-D4974227C868}" srcId="{2EED2E87-7DD3-4288-A495-72DACA98A0DD}" destId="{BD9727C5-964F-244A-ABB5-C262D2525FA6}" srcOrd="1" destOrd="0" parTransId="{67E2F2FA-F905-E948-A89F-761D54CE88E5}" sibTransId="{1DD14B98-5DD4-CE48-B2E4-7D426057BF3B}"/>
    <dgm:cxn modelId="{4DF2125F-4400-8B46-88E4-F34EFE532E8B}" type="presOf" srcId="{CAC3227C-6B70-2B47-86C7-1B0EBD03D791}" destId="{4BCF4DD1-15DC-4D6F-BC1C-AADF34324843}" srcOrd="0" destOrd="2" presId="urn:microsoft.com/office/officeart/2005/8/layout/vList6"/>
    <dgm:cxn modelId="{227B5069-3D04-CB46-8871-3A7B9AB06348}" type="presOf" srcId="{CA08842B-73BC-FF47-A029-3D2B758B396D}" destId="{CA3E418D-BC46-47F1-8CD2-61A3169A4499}" srcOrd="0" destOrd="7" presId="urn:microsoft.com/office/officeart/2005/8/layout/vList6"/>
    <dgm:cxn modelId="{CE98AB6B-5897-B84A-8D89-5927EDAF214E}" srcId="{09EE79D9-DEBE-4C0E-BBB8-968CE38E2C05}" destId="{AB61DCE3-0453-194F-8C06-735AAF88174A}" srcOrd="3" destOrd="0" parTransId="{912A3F5D-2C17-1047-8DDE-281D52106200}" sibTransId="{5BA0D063-F8F8-F243-8C0B-6708201E835E}"/>
    <dgm:cxn modelId="{9661E450-9BA0-B44B-9EF3-3FEF72EA658F}" type="presOf" srcId="{E5C249E0-1D03-F348-81EE-DAB6FAB9C57D}" destId="{CA3E418D-BC46-47F1-8CD2-61A3169A4499}" srcOrd="0" destOrd="6" presId="urn:microsoft.com/office/officeart/2005/8/layout/vList6"/>
    <dgm:cxn modelId="{E6089777-D54D-4045-971D-CF5A9B4A128D}" srcId="{2EED2E87-7DD3-4288-A495-72DACA98A0DD}" destId="{C59B3B8C-EEBB-1B4B-925C-C6AB3D4AEB5D}" srcOrd="0" destOrd="0" parTransId="{97828427-1556-484F-9AAC-C3D710334612}" sibTransId="{7D396106-CE68-1848-BB2A-3BCCDECD2FFE}"/>
    <dgm:cxn modelId="{24F3BE7C-95B5-AE4C-831F-593BCEB0EF9A}" type="presOf" srcId="{2EED2E87-7DD3-4288-A495-72DACA98A0DD}" destId="{CC6344C9-77F2-4928-A07B-A9C7E4AA7FA2}" srcOrd="0" destOrd="0" presId="urn:microsoft.com/office/officeart/2005/8/layout/vList6"/>
    <dgm:cxn modelId="{ECC24F83-6E7A-414E-926C-F4C9ED868DBA}" srcId="{09EE79D9-DEBE-4C0E-BBB8-968CE38E2C05}" destId="{43F33C46-034A-D440-8AB2-F1E3EE63EEE1}" srcOrd="4" destOrd="0" parTransId="{850A36FA-E066-AB42-B167-881F76599428}" sibTransId="{9096D91F-0BC3-4C4D-A441-B9A1B059BDA6}"/>
    <dgm:cxn modelId="{6AEB6E86-E78E-F44F-96C0-2E75199B54E4}" type="presOf" srcId="{BF5D87DA-6910-AE4C-AE87-28E07E490708}" destId="{CA3E418D-BC46-47F1-8CD2-61A3169A4499}" srcOrd="0" destOrd="5" presId="urn:microsoft.com/office/officeart/2005/8/layout/vList6"/>
    <dgm:cxn modelId="{28088D8D-4048-ED4F-944C-C2983F100F45}" type="presOf" srcId="{397F54A4-2CF3-A24B-BC3B-B23FBC482B44}" destId="{CA3E418D-BC46-47F1-8CD2-61A3169A4499}" srcOrd="0" destOrd="2" presId="urn:microsoft.com/office/officeart/2005/8/layout/vList6"/>
    <dgm:cxn modelId="{A9B78D99-53D4-074C-A219-80B1AC573064}" type="presOf" srcId="{C59B3B8C-EEBB-1B4B-925C-C6AB3D4AEB5D}" destId="{4BCF4DD1-15DC-4D6F-BC1C-AADF34324843}" srcOrd="0" destOrd="0" presId="urn:microsoft.com/office/officeart/2005/8/layout/vList6"/>
    <dgm:cxn modelId="{420BB69F-FF53-F944-9327-EF9B4C3B6750}" type="presOf" srcId="{F9C688D1-F595-214C-A7E6-492B99CE5773}" destId="{CA3E418D-BC46-47F1-8CD2-61A3169A4499}" srcOrd="0" destOrd="0" presId="urn:microsoft.com/office/officeart/2005/8/layout/vList6"/>
    <dgm:cxn modelId="{9FA5EEAE-2FFB-2C42-A162-C2D8E64631D8}" type="presOf" srcId="{BD9727C5-964F-244A-ABB5-C262D2525FA6}" destId="{4BCF4DD1-15DC-4D6F-BC1C-AADF34324843}" srcOrd="0" destOrd="1" presId="urn:microsoft.com/office/officeart/2005/8/layout/vList6"/>
    <dgm:cxn modelId="{0E18EDB4-46B9-3246-B693-80F8CD58E03B}" type="presOf" srcId="{AB61DCE3-0453-194F-8C06-735AAF88174A}" destId="{CA3E418D-BC46-47F1-8CD2-61A3169A4499}" srcOrd="0" destOrd="3" presId="urn:microsoft.com/office/officeart/2005/8/layout/vList6"/>
    <dgm:cxn modelId="{58D86ECC-AAA9-744B-877F-7528238A5C7C}" srcId="{09EE79D9-DEBE-4C0E-BBB8-968CE38E2C05}" destId="{397F54A4-2CF3-A24B-BC3B-B23FBC482B44}" srcOrd="2" destOrd="0" parTransId="{5737E293-EB43-4F49-9086-60E8BB4EDD61}" sibTransId="{B89C9BCF-CFC6-3F4B-8FA5-A093A0196835}"/>
    <dgm:cxn modelId="{DF4F65E9-5D53-5B43-BED6-94435589FA5D}" srcId="{09EE79D9-DEBE-4C0E-BBB8-968CE38E2C05}" destId="{4E58F544-AEA7-704F-8EE8-5AD4C8C8EEEC}" srcOrd="1" destOrd="0" parTransId="{89A89048-2FCD-404E-A558-AB44728CE5D3}" sibTransId="{22B4D270-5D4A-D44E-A38F-1698221F12E5}"/>
    <dgm:cxn modelId="{E888F4FC-2DB6-C24E-9A26-0601C3FE25B6}" srcId="{09EE79D9-DEBE-4C0E-BBB8-968CE38E2C05}" destId="{E5C249E0-1D03-F348-81EE-DAB6FAB9C57D}" srcOrd="6" destOrd="0" parTransId="{2E31F529-7C73-5C4C-9B5B-FDE310E3DF41}" sibTransId="{997A8BDE-A7BB-4849-BA2D-14AB52D32F76}"/>
    <dgm:cxn modelId="{6618563D-4641-3343-9457-78A6F0B26130}" type="presParOf" srcId="{4E2B23FD-1336-461A-B964-F8559BA5AE38}" destId="{5F6B14D7-46DC-431F-842C-374E0767887E}" srcOrd="0" destOrd="0" presId="urn:microsoft.com/office/officeart/2005/8/layout/vList6"/>
    <dgm:cxn modelId="{51DD9997-1AD5-5343-98BE-34054051613B}" type="presParOf" srcId="{5F6B14D7-46DC-431F-842C-374E0767887E}" destId="{52305D29-F0D7-4341-89A0-AFB28976F324}" srcOrd="0" destOrd="0" presId="urn:microsoft.com/office/officeart/2005/8/layout/vList6"/>
    <dgm:cxn modelId="{0D5DB883-7940-2940-B3E2-FFECFC0F9E0D}" type="presParOf" srcId="{5F6B14D7-46DC-431F-842C-374E0767887E}" destId="{CA3E418D-BC46-47F1-8CD2-61A3169A4499}" srcOrd="1" destOrd="0" presId="urn:microsoft.com/office/officeart/2005/8/layout/vList6"/>
    <dgm:cxn modelId="{4A0419CA-F5DF-2144-BF9A-60BCCDB3C9FF}" type="presParOf" srcId="{4E2B23FD-1336-461A-B964-F8559BA5AE38}" destId="{E9F0983C-AD2D-4E3D-A487-FB4D578112E6}" srcOrd="1" destOrd="0" presId="urn:microsoft.com/office/officeart/2005/8/layout/vList6"/>
    <dgm:cxn modelId="{A3335F0F-72CF-9E4F-A3C9-A3B4616EC022}" type="presParOf" srcId="{4E2B23FD-1336-461A-B964-F8559BA5AE38}" destId="{ED28F91B-BA15-41DC-A269-B2DA9D469A42}" srcOrd="2" destOrd="0" presId="urn:microsoft.com/office/officeart/2005/8/layout/vList6"/>
    <dgm:cxn modelId="{0916C9F7-2E63-C147-A078-A84412E5A92B}" type="presParOf" srcId="{ED28F91B-BA15-41DC-A269-B2DA9D469A42}" destId="{CC6344C9-77F2-4928-A07B-A9C7E4AA7FA2}" srcOrd="0" destOrd="0" presId="urn:microsoft.com/office/officeart/2005/8/layout/vList6"/>
    <dgm:cxn modelId="{F75B441F-FDAA-DE4E-B7B6-13927DF74D50}" type="presParOf" srcId="{ED28F91B-BA15-41DC-A269-B2DA9D469A42}" destId="{4BCF4DD1-15DC-4D6F-BC1C-AADF34324843}" srcOrd="1" destOrd="0" presId="urn:microsoft.com/office/officeart/2005/8/layout/vList6"/>
  </dgm:cxnLst>
  <dgm:bg>
    <a:noFill/>
    <a:effectLst>
      <a:glow rad="101600">
        <a:schemeClr val="accent3">
          <a:lumMod val="75000"/>
          <a:alpha val="75000"/>
        </a:schemeClr>
      </a:glo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D801B0-E221-49A3-AE16-FDAC94AFB82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BD94738-D726-4755-B0FB-DA25E2FDAF05}">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en-US" sz="3600" b="1" i="1" dirty="0"/>
        </a:p>
        <a:p>
          <a:pPr marL="0" marR="0" indent="0" algn="ctr" defTabSz="914400" eaLnBrk="1" fontAlgn="auto" latinLnBrk="0" hangingPunct="1">
            <a:lnSpc>
              <a:spcPct val="100000"/>
            </a:lnSpc>
            <a:spcBef>
              <a:spcPts val="0"/>
            </a:spcBef>
            <a:spcAft>
              <a:spcPts val="0"/>
            </a:spcAft>
            <a:buClrTx/>
            <a:buSzTx/>
            <a:buFontTx/>
            <a:buNone/>
            <a:tabLst/>
            <a:defRPr/>
          </a:pPr>
          <a:r>
            <a:rPr lang="en-US" sz="3600" b="1" i="1" dirty="0"/>
            <a:t>Patient education…</a:t>
          </a:r>
        </a:p>
        <a:p>
          <a:pPr algn="ctr" defTabSz="1955800">
            <a:lnSpc>
              <a:spcPct val="90000"/>
            </a:lnSpc>
            <a:spcBef>
              <a:spcPct val="0"/>
            </a:spcBef>
            <a:spcAft>
              <a:spcPct val="35000"/>
            </a:spcAft>
          </a:pPr>
          <a:endParaRPr lang="en-US" sz="3600" i="1" dirty="0"/>
        </a:p>
      </dgm:t>
    </dgm:pt>
    <dgm:pt modelId="{38D4A734-FB63-4F8B-9206-5BE772A815C5}" type="parTrans" cxnId="{7608BADB-56AC-4C81-B4AC-21A98E77C53D}">
      <dgm:prSet/>
      <dgm:spPr/>
      <dgm:t>
        <a:bodyPr/>
        <a:lstStyle/>
        <a:p>
          <a:endParaRPr lang="en-US"/>
        </a:p>
      </dgm:t>
    </dgm:pt>
    <dgm:pt modelId="{15E37B6F-7373-4ACB-A0E5-5AB7DBDAA4D6}" type="sibTrans" cxnId="{7608BADB-56AC-4C81-B4AC-21A98E77C53D}">
      <dgm:prSet/>
      <dgm:spPr/>
      <dgm:t>
        <a:bodyPr/>
        <a:lstStyle/>
        <a:p>
          <a:endParaRPr lang="en-US"/>
        </a:p>
      </dgm:t>
    </dgm:pt>
    <dgm:pt modelId="{E3ECB24F-5302-422A-90C7-1385985B22F9}">
      <dgm:prSet phldrT="[Text]" custT="1"/>
      <dgm:spPr>
        <a:solidFill>
          <a:srgbClr val="00B0F0"/>
        </a:solidFill>
        <a:ln>
          <a:solidFill>
            <a:schemeClr val="tx1"/>
          </a:solidFill>
        </a:ln>
      </dgm:spPr>
      <dgm:t>
        <a:bodyPr/>
        <a:lstStyle/>
        <a:p>
          <a:pPr algn="l"/>
          <a:r>
            <a:rPr lang="en-US" sz="2000" dirty="0">
              <a:solidFill>
                <a:schemeClr val="tx1"/>
              </a:solidFill>
            </a:rPr>
            <a:t>..reduces needless suffering that results from lack of preparation (Kruzik, 2009).</a:t>
          </a:r>
        </a:p>
      </dgm:t>
    </dgm:pt>
    <dgm:pt modelId="{B863F379-D9B2-4F17-8597-9990A71D7D44}" type="parTrans" cxnId="{D58BA1AC-9168-44C0-AFF5-E3D5A0C4D289}">
      <dgm:prSet/>
      <dgm:spPr/>
      <dgm:t>
        <a:bodyPr/>
        <a:lstStyle/>
        <a:p>
          <a:endParaRPr lang="en-US"/>
        </a:p>
      </dgm:t>
    </dgm:pt>
    <dgm:pt modelId="{2E588CE5-309F-471A-B99F-15F8283EFCFD}" type="sibTrans" cxnId="{D58BA1AC-9168-44C0-AFF5-E3D5A0C4D289}">
      <dgm:prSet/>
      <dgm:spPr/>
      <dgm:t>
        <a:bodyPr/>
        <a:lstStyle/>
        <a:p>
          <a:endParaRPr lang="en-US"/>
        </a:p>
      </dgm:t>
    </dgm:pt>
    <dgm:pt modelId="{AEDEF169-4F45-4B5D-9393-8AF21C351E8F}">
      <dgm:prSet phldrT="[Text]" custT="1"/>
      <dgm:spPr>
        <a:solidFill>
          <a:srgbClr val="8888D8"/>
        </a:solidFill>
        <a:ln>
          <a:solidFill>
            <a:schemeClr val="tx1"/>
          </a:solidFill>
        </a:ln>
      </dgm:spPr>
      <dgm:t>
        <a:bodyPr/>
        <a:lstStyle/>
        <a:p>
          <a:pPr algn="l"/>
          <a:r>
            <a:rPr lang="en-US" sz="2000" kern="1200" dirty="0">
              <a:solidFill>
                <a:schemeClr val="tx1"/>
              </a:solidFill>
              <a:effectLst/>
              <a:latin typeface="Verdana"/>
              <a:ea typeface="Times New Roman"/>
              <a:cs typeface="Times New Roman"/>
            </a:rPr>
            <a:t>..d</a:t>
          </a:r>
          <a:r>
            <a:rPr lang="en-US" sz="2000" kern="1200" dirty="0">
              <a:solidFill>
                <a:schemeClr val="tx1"/>
              </a:solidFill>
            </a:rPr>
            <a:t>ecreases fear and anxiety (Kiyohara et al., 2004), increases patient satisfaction (Lee et al., 2005), and improves pain (Egbert, 1964). </a:t>
          </a:r>
          <a:r>
            <a:rPr lang="en-US" sz="2000" kern="1200" dirty="0">
              <a:solidFill>
                <a:schemeClr val="tx1"/>
              </a:solidFill>
              <a:effectLst/>
              <a:latin typeface="Verdana"/>
              <a:ea typeface="Times New Roman"/>
              <a:cs typeface="Times New Roman"/>
            </a:rPr>
            <a:t> </a:t>
          </a:r>
          <a:endParaRPr lang="en-US" sz="2000" dirty="0">
            <a:solidFill>
              <a:schemeClr val="tx1"/>
            </a:solidFill>
          </a:endParaRPr>
        </a:p>
      </dgm:t>
    </dgm:pt>
    <dgm:pt modelId="{3FCEAF5A-94D2-4C37-9E90-3B8728EFDF22}" type="parTrans" cxnId="{4E359560-C310-4B61-9F64-11F73D105F9E}">
      <dgm:prSet/>
      <dgm:spPr/>
      <dgm:t>
        <a:bodyPr/>
        <a:lstStyle/>
        <a:p>
          <a:endParaRPr lang="en-US"/>
        </a:p>
      </dgm:t>
    </dgm:pt>
    <dgm:pt modelId="{FE2CA534-E9BD-4BB0-9912-F22FAF856637}" type="sibTrans" cxnId="{4E359560-C310-4B61-9F64-11F73D105F9E}">
      <dgm:prSet/>
      <dgm:spPr/>
      <dgm:t>
        <a:bodyPr/>
        <a:lstStyle/>
        <a:p>
          <a:endParaRPr lang="en-US"/>
        </a:p>
      </dgm:t>
    </dgm:pt>
    <dgm:pt modelId="{DDD6B2A9-28BC-40F1-89C3-5C6187BA3536}">
      <dgm:prSet phldrT="[Text]" custT="1"/>
      <dgm:spPr>
        <a:solidFill>
          <a:srgbClr val="FF99FF"/>
        </a:solidFill>
        <a:ln>
          <a:solidFill>
            <a:schemeClr val="tx1"/>
          </a:solidFill>
        </a:ln>
      </dgm:spPr>
      <dgm:t>
        <a:bodyPr/>
        <a:lstStyle/>
        <a:p>
          <a:pPr algn="l"/>
          <a:r>
            <a:rPr lang="en-US" sz="2000" dirty="0">
              <a:solidFill>
                <a:schemeClr val="tx1"/>
              </a:solidFill>
            </a:rPr>
            <a:t>..may also improve wound healing and recovery after laparoscopic surgery (Kahokehr et al., 2012; Broadbent et al., 2012).</a:t>
          </a:r>
        </a:p>
        <a:p>
          <a:pPr algn="l"/>
          <a:r>
            <a:rPr lang="en-US" sz="2000" dirty="0">
              <a:solidFill>
                <a:schemeClr val="tx1"/>
              </a:solidFill>
            </a:rPr>
            <a:t>   </a:t>
          </a:r>
        </a:p>
      </dgm:t>
    </dgm:pt>
    <dgm:pt modelId="{EFEABFFC-3142-4D07-9F80-96437879997B}" type="parTrans" cxnId="{122F037F-63E6-4707-B1E7-9F44072FED98}">
      <dgm:prSet/>
      <dgm:spPr/>
      <dgm:t>
        <a:bodyPr/>
        <a:lstStyle/>
        <a:p>
          <a:endParaRPr lang="en-US"/>
        </a:p>
      </dgm:t>
    </dgm:pt>
    <dgm:pt modelId="{3EBF6273-B6B4-454C-B8D3-88B6728CA623}" type="sibTrans" cxnId="{122F037F-63E6-4707-B1E7-9F44072FED98}">
      <dgm:prSet/>
      <dgm:spPr/>
      <dgm:t>
        <a:bodyPr/>
        <a:lstStyle/>
        <a:p>
          <a:endParaRPr lang="en-US"/>
        </a:p>
      </dgm:t>
    </dgm:pt>
    <dgm:pt modelId="{59AA73DD-BABE-4D04-A62E-3174F6636926}">
      <dgm:prSet phldrT="[Text]" phldr="1"/>
      <dgm:spPr/>
      <dgm:t>
        <a:bodyPr/>
        <a:lstStyle/>
        <a:p>
          <a:endParaRPr lang="en-US"/>
        </a:p>
      </dgm:t>
    </dgm:pt>
    <dgm:pt modelId="{881BA74E-7CE6-4D56-8B47-0CC6C4328BAF}" type="parTrans" cxnId="{BC39A7CB-8199-4900-A0A4-385746E5A68F}">
      <dgm:prSet/>
      <dgm:spPr/>
      <dgm:t>
        <a:bodyPr/>
        <a:lstStyle/>
        <a:p>
          <a:endParaRPr lang="en-US"/>
        </a:p>
      </dgm:t>
    </dgm:pt>
    <dgm:pt modelId="{2AD41E61-20A3-4F08-9F90-DCF8CC28E28D}" type="sibTrans" cxnId="{BC39A7CB-8199-4900-A0A4-385746E5A68F}">
      <dgm:prSet/>
      <dgm:spPr/>
      <dgm:t>
        <a:bodyPr/>
        <a:lstStyle/>
        <a:p>
          <a:endParaRPr lang="en-US"/>
        </a:p>
      </dgm:t>
    </dgm:pt>
    <dgm:pt modelId="{529BE13A-DD87-41D9-A511-93367406B7A7}">
      <dgm:prSet custT="1"/>
      <dgm:spPr>
        <a:solidFill>
          <a:schemeClr val="accent5">
            <a:lumMod val="50000"/>
          </a:schemeClr>
        </a:solidFill>
        <a:ln>
          <a:solidFill>
            <a:schemeClr val="tx1"/>
          </a:solidFill>
        </a:ln>
      </dgm:spPr>
      <dgm:t>
        <a:bodyPr/>
        <a:lstStyle/>
        <a:p>
          <a:pPr algn="l"/>
          <a:r>
            <a:rPr lang="en-US" sz="2000" b="0" dirty="0">
              <a:solidFill>
                <a:schemeClr val="tx1"/>
              </a:solidFill>
            </a:rPr>
            <a:t>..is necessary for patient adherence (Smith et al., 2014).</a:t>
          </a:r>
        </a:p>
        <a:p>
          <a:pPr algn="l"/>
          <a:endParaRPr lang="en-US" sz="2000" b="0" dirty="0">
            <a:solidFill>
              <a:schemeClr val="tx1"/>
            </a:solidFill>
          </a:endParaRPr>
        </a:p>
        <a:p>
          <a:pPr algn="l"/>
          <a:endParaRPr lang="en-US" sz="2000" b="0" dirty="0">
            <a:solidFill>
              <a:schemeClr val="tx1"/>
            </a:solidFill>
          </a:endParaRPr>
        </a:p>
      </dgm:t>
    </dgm:pt>
    <dgm:pt modelId="{2E8D4F4F-D864-419C-B764-F0AC93707785}" type="parTrans" cxnId="{A8A4A6DE-D3CA-4F50-8D19-3D367EB7A4E3}">
      <dgm:prSet/>
      <dgm:spPr/>
      <dgm:t>
        <a:bodyPr/>
        <a:lstStyle/>
        <a:p>
          <a:endParaRPr lang="en-US"/>
        </a:p>
      </dgm:t>
    </dgm:pt>
    <dgm:pt modelId="{1C9BCFF8-41BF-4EB4-8F5A-774F8825B434}" type="sibTrans" cxnId="{A8A4A6DE-D3CA-4F50-8D19-3D367EB7A4E3}">
      <dgm:prSet/>
      <dgm:spPr/>
      <dgm:t>
        <a:bodyPr/>
        <a:lstStyle/>
        <a:p>
          <a:endParaRPr lang="en-US"/>
        </a:p>
      </dgm:t>
    </dgm:pt>
    <dgm:pt modelId="{6FC0E6F7-9A50-4F2D-B898-5708ED271D1F}" type="pres">
      <dgm:prSet presAssocID="{DCD801B0-E221-49A3-AE16-FDAC94AFB825}" presName="diagram" presStyleCnt="0">
        <dgm:presLayoutVars>
          <dgm:chMax val="1"/>
          <dgm:dir/>
          <dgm:animLvl val="ctr"/>
          <dgm:resizeHandles val="exact"/>
        </dgm:presLayoutVars>
      </dgm:prSet>
      <dgm:spPr/>
    </dgm:pt>
    <dgm:pt modelId="{18F12C3C-7DE2-41A6-A49D-CE4756078E41}" type="pres">
      <dgm:prSet presAssocID="{DCD801B0-E221-49A3-AE16-FDAC94AFB825}" presName="matrix" presStyleCnt="0"/>
      <dgm:spPr/>
    </dgm:pt>
    <dgm:pt modelId="{0D00145E-E2D1-4162-9660-99FF376D0327}" type="pres">
      <dgm:prSet presAssocID="{DCD801B0-E221-49A3-AE16-FDAC94AFB825}" presName="tile1" presStyleLbl="node1" presStyleIdx="0" presStyleCnt="4" custLinFactNeighborX="-1395"/>
      <dgm:spPr/>
    </dgm:pt>
    <dgm:pt modelId="{EF74F7C2-45AD-45EC-9000-F5D809CC2B47}" type="pres">
      <dgm:prSet presAssocID="{DCD801B0-E221-49A3-AE16-FDAC94AFB825}" presName="tile1text" presStyleLbl="node1" presStyleIdx="0" presStyleCnt="4">
        <dgm:presLayoutVars>
          <dgm:chMax val="0"/>
          <dgm:chPref val="0"/>
          <dgm:bulletEnabled val="1"/>
        </dgm:presLayoutVars>
      </dgm:prSet>
      <dgm:spPr/>
    </dgm:pt>
    <dgm:pt modelId="{61156ACB-C612-41C4-A106-955B5FEB602A}" type="pres">
      <dgm:prSet presAssocID="{DCD801B0-E221-49A3-AE16-FDAC94AFB825}" presName="tile2" presStyleLbl="node1" presStyleIdx="1" presStyleCnt="4"/>
      <dgm:spPr/>
    </dgm:pt>
    <dgm:pt modelId="{C9AA6996-B61D-48EA-B76E-543B15D0E5E8}" type="pres">
      <dgm:prSet presAssocID="{DCD801B0-E221-49A3-AE16-FDAC94AFB825}" presName="tile2text" presStyleLbl="node1" presStyleIdx="1" presStyleCnt="4">
        <dgm:presLayoutVars>
          <dgm:chMax val="0"/>
          <dgm:chPref val="0"/>
          <dgm:bulletEnabled val="1"/>
        </dgm:presLayoutVars>
      </dgm:prSet>
      <dgm:spPr/>
    </dgm:pt>
    <dgm:pt modelId="{43C9C129-4F2D-432F-AAA5-29DB60371E6F}" type="pres">
      <dgm:prSet presAssocID="{DCD801B0-E221-49A3-AE16-FDAC94AFB825}" presName="tile3" presStyleLbl="node1" presStyleIdx="2" presStyleCnt="4"/>
      <dgm:spPr/>
    </dgm:pt>
    <dgm:pt modelId="{1CE0C681-B310-462A-AA3B-AE1C964EE8F5}" type="pres">
      <dgm:prSet presAssocID="{DCD801B0-E221-49A3-AE16-FDAC94AFB825}" presName="tile3text" presStyleLbl="node1" presStyleIdx="2" presStyleCnt="4">
        <dgm:presLayoutVars>
          <dgm:chMax val="0"/>
          <dgm:chPref val="0"/>
          <dgm:bulletEnabled val="1"/>
        </dgm:presLayoutVars>
      </dgm:prSet>
      <dgm:spPr/>
    </dgm:pt>
    <dgm:pt modelId="{0FC84A3F-B375-4030-A188-C27C6A9DE019}" type="pres">
      <dgm:prSet presAssocID="{DCD801B0-E221-49A3-AE16-FDAC94AFB825}" presName="tile4" presStyleLbl="node1" presStyleIdx="3" presStyleCnt="4"/>
      <dgm:spPr/>
    </dgm:pt>
    <dgm:pt modelId="{1E95F266-CD6E-4DA1-ABC0-4E3929991F86}" type="pres">
      <dgm:prSet presAssocID="{DCD801B0-E221-49A3-AE16-FDAC94AFB825}" presName="tile4text" presStyleLbl="node1" presStyleIdx="3" presStyleCnt="4">
        <dgm:presLayoutVars>
          <dgm:chMax val="0"/>
          <dgm:chPref val="0"/>
          <dgm:bulletEnabled val="1"/>
        </dgm:presLayoutVars>
      </dgm:prSet>
      <dgm:spPr/>
    </dgm:pt>
    <dgm:pt modelId="{5F105A1D-44F6-4D18-9B46-92784C14A53A}" type="pres">
      <dgm:prSet presAssocID="{DCD801B0-E221-49A3-AE16-FDAC94AFB825}" presName="centerTile" presStyleLbl="fgShp" presStyleIdx="0" presStyleCnt="1" custScaleX="131496" custScaleY="104712" custLinFactNeighborX="-1416" custLinFactNeighborY="-3856">
        <dgm:presLayoutVars>
          <dgm:chMax val="0"/>
          <dgm:chPref val="0"/>
        </dgm:presLayoutVars>
      </dgm:prSet>
      <dgm:spPr/>
    </dgm:pt>
  </dgm:ptLst>
  <dgm:cxnLst>
    <dgm:cxn modelId="{02F7400B-1657-4EC1-A233-43615C947603}" type="presOf" srcId="{E3ECB24F-5302-422A-90C7-1385985B22F9}" destId="{0D00145E-E2D1-4162-9660-99FF376D0327}" srcOrd="0" destOrd="0" presId="urn:microsoft.com/office/officeart/2005/8/layout/matrix1"/>
    <dgm:cxn modelId="{39D52815-959E-4C19-96D4-75DFF5864290}" type="presOf" srcId="{2BD94738-D726-4755-B0FB-DA25E2FDAF05}" destId="{5F105A1D-44F6-4D18-9B46-92784C14A53A}" srcOrd="0" destOrd="0" presId="urn:microsoft.com/office/officeart/2005/8/layout/matrix1"/>
    <dgm:cxn modelId="{8279D925-A35B-4A98-A82E-90C9249E4904}" type="presOf" srcId="{AEDEF169-4F45-4B5D-9393-8AF21C351E8F}" destId="{C9AA6996-B61D-48EA-B76E-543B15D0E5E8}" srcOrd="1" destOrd="0" presId="urn:microsoft.com/office/officeart/2005/8/layout/matrix1"/>
    <dgm:cxn modelId="{8B12DF28-B0EF-4073-8ACE-05FF009AABB4}" type="presOf" srcId="{529BE13A-DD87-41D9-A511-93367406B7A7}" destId="{0FC84A3F-B375-4030-A188-C27C6A9DE019}" srcOrd="0" destOrd="0" presId="urn:microsoft.com/office/officeart/2005/8/layout/matrix1"/>
    <dgm:cxn modelId="{B2662731-9729-482B-A321-F1D7835A5C85}" type="presOf" srcId="{AEDEF169-4F45-4B5D-9393-8AF21C351E8F}" destId="{61156ACB-C612-41C4-A106-955B5FEB602A}" srcOrd="0" destOrd="0" presId="urn:microsoft.com/office/officeart/2005/8/layout/matrix1"/>
    <dgm:cxn modelId="{4E359560-C310-4B61-9F64-11F73D105F9E}" srcId="{2BD94738-D726-4755-B0FB-DA25E2FDAF05}" destId="{AEDEF169-4F45-4B5D-9393-8AF21C351E8F}" srcOrd="1" destOrd="0" parTransId="{3FCEAF5A-94D2-4C37-9E90-3B8728EFDF22}" sibTransId="{FE2CA534-E9BD-4BB0-9912-F22FAF856637}"/>
    <dgm:cxn modelId="{EF39E550-033F-4439-8BD3-45EB5E981EA1}" type="presOf" srcId="{DCD801B0-E221-49A3-AE16-FDAC94AFB825}" destId="{6FC0E6F7-9A50-4F2D-B898-5708ED271D1F}" srcOrd="0" destOrd="0" presId="urn:microsoft.com/office/officeart/2005/8/layout/matrix1"/>
    <dgm:cxn modelId="{122F037F-63E6-4707-B1E7-9F44072FED98}" srcId="{2BD94738-D726-4755-B0FB-DA25E2FDAF05}" destId="{DDD6B2A9-28BC-40F1-89C3-5C6187BA3536}" srcOrd="2" destOrd="0" parTransId="{EFEABFFC-3142-4D07-9F80-96437879997B}" sibTransId="{3EBF6273-B6B4-454C-B8D3-88B6728CA623}"/>
    <dgm:cxn modelId="{B6E99F8F-0482-47A1-8D42-E2C54CCA2A29}" type="presOf" srcId="{DDD6B2A9-28BC-40F1-89C3-5C6187BA3536}" destId="{43C9C129-4F2D-432F-AAA5-29DB60371E6F}" srcOrd="0" destOrd="0" presId="urn:microsoft.com/office/officeart/2005/8/layout/matrix1"/>
    <dgm:cxn modelId="{296B689B-44D0-4BE9-8514-1E1535FC5AE4}" type="presOf" srcId="{529BE13A-DD87-41D9-A511-93367406B7A7}" destId="{1E95F266-CD6E-4DA1-ABC0-4E3929991F86}" srcOrd="1" destOrd="0" presId="urn:microsoft.com/office/officeart/2005/8/layout/matrix1"/>
    <dgm:cxn modelId="{D58BA1AC-9168-44C0-AFF5-E3D5A0C4D289}" srcId="{2BD94738-D726-4755-B0FB-DA25E2FDAF05}" destId="{E3ECB24F-5302-422A-90C7-1385985B22F9}" srcOrd="0" destOrd="0" parTransId="{B863F379-D9B2-4F17-8597-9990A71D7D44}" sibTransId="{2E588CE5-309F-471A-B99F-15F8283EFCFD}"/>
    <dgm:cxn modelId="{8A75DEC4-F6B7-4507-9DB2-6E0AD9625430}" type="presOf" srcId="{DDD6B2A9-28BC-40F1-89C3-5C6187BA3536}" destId="{1CE0C681-B310-462A-AA3B-AE1C964EE8F5}" srcOrd="1" destOrd="0" presId="urn:microsoft.com/office/officeart/2005/8/layout/matrix1"/>
    <dgm:cxn modelId="{BC39A7CB-8199-4900-A0A4-385746E5A68F}" srcId="{2BD94738-D726-4755-B0FB-DA25E2FDAF05}" destId="{59AA73DD-BABE-4D04-A62E-3174F6636926}" srcOrd="4" destOrd="0" parTransId="{881BA74E-7CE6-4D56-8B47-0CC6C4328BAF}" sibTransId="{2AD41E61-20A3-4F08-9F90-DCF8CC28E28D}"/>
    <dgm:cxn modelId="{7608BADB-56AC-4C81-B4AC-21A98E77C53D}" srcId="{DCD801B0-E221-49A3-AE16-FDAC94AFB825}" destId="{2BD94738-D726-4755-B0FB-DA25E2FDAF05}" srcOrd="0" destOrd="0" parTransId="{38D4A734-FB63-4F8B-9206-5BE772A815C5}" sibTransId="{15E37B6F-7373-4ACB-A0E5-5AB7DBDAA4D6}"/>
    <dgm:cxn modelId="{A8A4A6DE-D3CA-4F50-8D19-3D367EB7A4E3}" srcId="{2BD94738-D726-4755-B0FB-DA25E2FDAF05}" destId="{529BE13A-DD87-41D9-A511-93367406B7A7}" srcOrd="3" destOrd="0" parTransId="{2E8D4F4F-D864-419C-B764-F0AC93707785}" sibTransId="{1C9BCFF8-41BF-4EB4-8F5A-774F8825B434}"/>
    <dgm:cxn modelId="{715A1EF7-D261-4C41-948D-6F8226B0E111}" type="presOf" srcId="{E3ECB24F-5302-422A-90C7-1385985B22F9}" destId="{EF74F7C2-45AD-45EC-9000-F5D809CC2B47}" srcOrd="1" destOrd="0" presId="urn:microsoft.com/office/officeart/2005/8/layout/matrix1"/>
    <dgm:cxn modelId="{94F671FF-29ED-4709-902B-F18A8D93C23B}" type="presParOf" srcId="{6FC0E6F7-9A50-4F2D-B898-5708ED271D1F}" destId="{18F12C3C-7DE2-41A6-A49D-CE4756078E41}" srcOrd="0" destOrd="0" presId="urn:microsoft.com/office/officeart/2005/8/layout/matrix1"/>
    <dgm:cxn modelId="{ACE20085-CA3A-4C75-A429-CECFDE647F2A}" type="presParOf" srcId="{18F12C3C-7DE2-41A6-A49D-CE4756078E41}" destId="{0D00145E-E2D1-4162-9660-99FF376D0327}" srcOrd="0" destOrd="0" presId="urn:microsoft.com/office/officeart/2005/8/layout/matrix1"/>
    <dgm:cxn modelId="{E76099FC-BBDC-4EAE-B7A4-EE84CBBBC4F0}" type="presParOf" srcId="{18F12C3C-7DE2-41A6-A49D-CE4756078E41}" destId="{EF74F7C2-45AD-45EC-9000-F5D809CC2B47}" srcOrd="1" destOrd="0" presId="urn:microsoft.com/office/officeart/2005/8/layout/matrix1"/>
    <dgm:cxn modelId="{89D3A4BD-607C-4038-960F-152985F3E6DE}" type="presParOf" srcId="{18F12C3C-7DE2-41A6-A49D-CE4756078E41}" destId="{61156ACB-C612-41C4-A106-955B5FEB602A}" srcOrd="2" destOrd="0" presId="urn:microsoft.com/office/officeart/2005/8/layout/matrix1"/>
    <dgm:cxn modelId="{A58769E4-F30D-443E-BAFC-CE0B2F03F61A}" type="presParOf" srcId="{18F12C3C-7DE2-41A6-A49D-CE4756078E41}" destId="{C9AA6996-B61D-48EA-B76E-543B15D0E5E8}" srcOrd="3" destOrd="0" presId="urn:microsoft.com/office/officeart/2005/8/layout/matrix1"/>
    <dgm:cxn modelId="{4562FE05-3962-4BE9-A8FF-7734F86737A3}" type="presParOf" srcId="{18F12C3C-7DE2-41A6-A49D-CE4756078E41}" destId="{43C9C129-4F2D-432F-AAA5-29DB60371E6F}" srcOrd="4" destOrd="0" presId="urn:microsoft.com/office/officeart/2005/8/layout/matrix1"/>
    <dgm:cxn modelId="{72ED5899-A71E-4685-BD94-C76FE557E761}" type="presParOf" srcId="{18F12C3C-7DE2-41A6-A49D-CE4756078E41}" destId="{1CE0C681-B310-462A-AA3B-AE1C964EE8F5}" srcOrd="5" destOrd="0" presId="urn:microsoft.com/office/officeart/2005/8/layout/matrix1"/>
    <dgm:cxn modelId="{074CC55B-E8C0-42C7-86CB-D01D886626FC}" type="presParOf" srcId="{18F12C3C-7DE2-41A6-A49D-CE4756078E41}" destId="{0FC84A3F-B375-4030-A188-C27C6A9DE019}" srcOrd="6" destOrd="0" presId="urn:microsoft.com/office/officeart/2005/8/layout/matrix1"/>
    <dgm:cxn modelId="{B2B5133E-3EDA-4EA9-8895-63C2A6A6BCFD}" type="presParOf" srcId="{18F12C3C-7DE2-41A6-A49D-CE4756078E41}" destId="{1E95F266-CD6E-4DA1-ABC0-4E3929991F86}" srcOrd="7" destOrd="0" presId="urn:microsoft.com/office/officeart/2005/8/layout/matrix1"/>
    <dgm:cxn modelId="{1AB890F8-F76F-4CFE-B5E6-792203F1F9BB}" type="presParOf" srcId="{6FC0E6F7-9A50-4F2D-B898-5708ED271D1F}" destId="{5F105A1D-44F6-4D18-9B46-92784C14A53A}" srcOrd="1" destOrd="0" presId="urn:microsoft.com/office/officeart/2005/8/layout/matrix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custT="1"/>
      <dgm:spPr>
        <a:solidFill>
          <a:schemeClr val="tx2">
            <a:lumMod val="60000"/>
            <a:lumOff val="40000"/>
          </a:schemeClr>
        </a:solidFill>
        <a:ln>
          <a:noFill/>
        </a:ln>
      </dgm:spPr>
      <dgm:t>
        <a:bodyPr/>
        <a:lstStyle/>
        <a:p>
          <a:r>
            <a:rPr lang="en-US" sz="2800" b="1" dirty="0">
              <a:solidFill>
                <a:schemeClr val="bg1"/>
              </a:solidFill>
              <a:latin typeface="Corbel" pitchFamily="34" charset="0"/>
            </a:rPr>
            <a:t>Explanation of hospitalization</a:t>
          </a:r>
          <a:endParaRPr lang="en-US" sz="2800" b="1" dirty="0">
            <a:solidFill>
              <a:schemeClr val="bg1"/>
            </a:solidFill>
          </a:endParaRP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D4E79FDD-0DE9-459E-A39D-8B3990D2A00F}">
      <dgm:prSet phldrT="[Text]" custT="1"/>
      <dgm:spPr>
        <a:ln>
          <a:noFill/>
        </a:ln>
        <a:effectLst>
          <a:glow rad="63500">
            <a:schemeClr val="accent5">
              <a:satMod val="175000"/>
              <a:alpha val="40000"/>
            </a:schemeClr>
          </a:glow>
        </a:effectLst>
      </dgm:spPr>
      <dgm:t>
        <a:bodyPr/>
        <a:lstStyle/>
        <a:p>
          <a:r>
            <a:rPr lang="en-US" sz="2000" b="1" dirty="0">
              <a:latin typeface="Corbel" pitchFamily="34" charset="0"/>
            </a:rPr>
            <a:t>Schedule date and time of surgery</a:t>
          </a:r>
          <a:endParaRPr lang="en-US" sz="2000" i="0" dirty="0"/>
        </a:p>
      </dgm:t>
    </dgm:pt>
    <dgm:pt modelId="{06C275D0-9FB4-4A0A-90EB-DEB46699C097}" type="parTrans" cxnId="{0493F33E-8F69-4D91-85BB-678EFE4A884E}">
      <dgm:prSet/>
      <dgm:spPr/>
      <dgm:t>
        <a:bodyPr/>
        <a:lstStyle/>
        <a:p>
          <a:endParaRPr lang="en-US"/>
        </a:p>
      </dgm:t>
    </dgm:pt>
    <dgm:pt modelId="{79AB0A07-F89C-46C7-B8C3-F0A562CB115C}" type="sibTrans" cxnId="{0493F33E-8F69-4D91-85BB-678EFE4A884E}">
      <dgm:prSet/>
      <dgm:spPr/>
      <dgm:t>
        <a:bodyPr/>
        <a:lstStyle/>
        <a:p>
          <a:endParaRPr lang="en-US"/>
        </a:p>
      </dgm:t>
    </dgm:pt>
    <dgm:pt modelId="{317A88E2-FCC2-4A40-80CB-033F2E57EC44}">
      <dgm:prSet custT="1"/>
      <dgm:spPr>
        <a:ln>
          <a:noFill/>
        </a:ln>
        <a:effectLst>
          <a:glow rad="63500">
            <a:schemeClr val="accent5">
              <a:satMod val="175000"/>
              <a:alpha val="40000"/>
            </a:schemeClr>
          </a:glow>
        </a:effectLst>
      </dgm:spPr>
      <dgm:t>
        <a:bodyPr/>
        <a:lstStyle/>
        <a:p>
          <a:r>
            <a:rPr lang="en-US" sz="2000" b="1" dirty="0">
              <a:latin typeface="Corbel" pitchFamily="34" charset="0"/>
            </a:rPr>
            <a:t>Explain the procedure to be performed (patient to  receive Pre-op teaching tool)</a:t>
          </a:r>
        </a:p>
      </dgm:t>
    </dgm:pt>
    <dgm:pt modelId="{930A84CB-53B9-C042-9356-96933A0C0859}" type="parTrans" cxnId="{7E2B3A43-E771-AF43-892E-CC11817CB4D4}">
      <dgm:prSet/>
      <dgm:spPr/>
      <dgm:t>
        <a:bodyPr/>
        <a:lstStyle/>
        <a:p>
          <a:endParaRPr lang="en-US"/>
        </a:p>
      </dgm:t>
    </dgm:pt>
    <dgm:pt modelId="{2A4D58E3-AC0C-A342-9F0E-925700091535}" type="sibTrans" cxnId="{7E2B3A43-E771-AF43-892E-CC11817CB4D4}">
      <dgm:prSet/>
      <dgm:spPr/>
      <dgm:t>
        <a:bodyPr/>
        <a:lstStyle/>
        <a:p>
          <a:endParaRPr lang="en-US"/>
        </a:p>
      </dgm:t>
    </dgm:pt>
    <dgm:pt modelId="{3F509082-DA03-BA49-99B5-543D1F6AAE2A}">
      <dgm:prSet custT="1"/>
      <dgm:spPr>
        <a:ln>
          <a:noFill/>
        </a:ln>
        <a:effectLst>
          <a:glow rad="63500">
            <a:schemeClr val="accent5">
              <a:satMod val="175000"/>
              <a:alpha val="40000"/>
            </a:schemeClr>
          </a:glow>
        </a:effectLst>
      </dgm:spPr>
      <dgm:t>
        <a:bodyPr/>
        <a:lstStyle/>
        <a:p>
          <a:r>
            <a:rPr lang="en-US" sz="2000" b="1" dirty="0">
              <a:latin typeface="Corbel" pitchFamily="34" charset="0"/>
            </a:rPr>
            <a:t>Schedule Preadmission testing</a:t>
          </a:r>
        </a:p>
      </dgm:t>
    </dgm:pt>
    <dgm:pt modelId="{139C7AB7-4D35-0545-AA74-D89AAC0F5369}" type="parTrans" cxnId="{18BF63EC-EB1A-DC4B-8526-87423C16E1F5}">
      <dgm:prSet/>
      <dgm:spPr/>
      <dgm:t>
        <a:bodyPr/>
        <a:lstStyle/>
        <a:p>
          <a:endParaRPr lang="en-US"/>
        </a:p>
      </dgm:t>
    </dgm:pt>
    <dgm:pt modelId="{2903A8AA-DF96-214F-ABDE-11C8060070FA}" type="sibTrans" cxnId="{18BF63EC-EB1A-DC4B-8526-87423C16E1F5}">
      <dgm:prSet/>
      <dgm:spPr/>
      <dgm:t>
        <a:bodyPr/>
        <a:lstStyle/>
        <a:p>
          <a:endParaRPr lang="en-US"/>
        </a:p>
      </dgm:t>
    </dgm:pt>
    <dgm:pt modelId="{F16D2FCA-022F-4D41-9734-74E778200469}">
      <dgm:prSet custT="1"/>
      <dgm:spPr>
        <a:ln>
          <a:noFill/>
        </a:ln>
        <a:effectLst>
          <a:glow rad="63500">
            <a:schemeClr val="accent5">
              <a:satMod val="175000"/>
              <a:alpha val="40000"/>
            </a:schemeClr>
          </a:glow>
        </a:effectLst>
      </dgm:spPr>
      <dgm:t>
        <a:bodyPr/>
        <a:lstStyle/>
        <a:p>
          <a:r>
            <a:rPr lang="en-US" sz="2000" b="1" dirty="0">
              <a:latin typeface="Corbel" pitchFamily="34" charset="0"/>
            </a:rPr>
            <a:t>Review patient’s H&amp;P to determine risk assessment</a:t>
          </a:r>
        </a:p>
      </dgm:t>
    </dgm:pt>
    <dgm:pt modelId="{CDDED138-12AD-314E-AA84-41180B7E4C95}" type="parTrans" cxnId="{2D05E6B3-9C7C-F044-B09D-C8A606C498A8}">
      <dgm:prSet/>
      <dgm:spPr/>
      <dgm:t>
        <a:bodyPr/>
        <a:lstStyle/>
        <a:p>
          <a:endParaRPr lang="en-US"/>
        </a:p>
      </dgm:t>
    </dgm:pt>
    <dgm:pt modelId="{F60E7CD8-8DFA-084C-B691-BB63D7CE2441}" type="sibTrans" cxnId="{2D05E6B3-9C7C-F044-B09D-C8A606C498A8}">
      <dgm:prSet/>
      <dgm:spPr/>
      <dgm:t>
        <a:bodyPr/>
        <a:lstStyle/>
        <a:p>
          <a:endParaRPr lang="en-US"/>
        </a:p>
      </dgm:t>
    </dgm:pt>
    <dgm:pt modelId="{48286BAC-512A-CE4E-BBEA-16BF24C2F505}">
      <dgm:prSet custT="1"/>
      <dgm:spPr>
        <a:ln>
          <a:noFill/>
        </a:ln>
        <a:effectLst>
          <a:glow rad="63500">
            <a:schemeClr val="accent5">
              <a:satMod val="175000"/>
              <a:alpha val="40000"/>
            </a:schemeClr>
          </a:glow>
        </a:effectLst>
      </dgm:spPr>
      <dgm:t>
        <a:bodyPr/>
        <a:lstStyle/>
        <a:p>
          <a:r>
            <a:rPr lang="en-US" sz="2000" b="1" dirty="0">
              <a:latin typeface="Corbel" pitchFamily="34" charset="0"/>
            </a:rPr>
            <a:t>Assess for barriers</a:t>
          </a:r>
        </a:p>
      </dgm:t>
    </dgm:pt>
    <dgm:pt modelId="{811961B1-4AC7-AA49-8F86-8DD5639A8C9B}" type="parTrans" cxnId="{539AD556-037D-2B45-A4CB-046F10A07268}">
      <dgm:prSet/>
      <dgm:spPr/>
      <dgm:t>
        <a:bodyPr/>
        <a:lstStyle/>
        <a:p>
          <a:endParaRPr lang="en-US"/>
        </a:p>
      </dgm:t>
    </dgm:pt>
    <dgm:pt modelId="{DC13C307-934D-164A-BA87-BC66566C995A}" type="sibTrans" cxnId="{539AD556-037D-2B45-A4CB-046F10A07268}">
      <dgm:prSet/>
      <dgm:spPr/>
      <dgm:t>
        <a:bodyPr/>
        <a:lstStyle/>
        <a:p>
          <a:endParaRPr lang="en-US"/>
        </a:p>
      </dgm:t>
    </dgm:pt>
    <dgm:pt modelId="{07BE25D1-B865-3A44-90A0-044ED02EC1ED}">
      <dgm:prSet phldrT="[Text]" custT="1"/>
      <dgm:spPr>
        <a:ln>
          <a:noFill/>
        </a:ln>
        <a:effectLst>
          <a:glow rad="63500">
            <a:schemeClr val="accent5">
              <a:satMod val="175000"/>
              <a:alpha val="40000"/>
            </a:schemeClr>
          </a:glow>
        </a:effectLst>
      </dgm:spPr>
      <dgm:t>
        <a:bodyPr/>
        <a:lstStyle/>
        <a:p>
          <a:endParaRPr lang="en-US" sz="2000" i="0" dirty="0"/>
        </a:p>
      </dgm:t>
    </dgm:pt>
    <dgm:pt modelId="{078DA2E7-C703-FD4D-AF2F-EF2FC8604497}" type="parTrans" cxnId="{702D9A3A-636A-8D4B-AD1A-01CD2AA5DCF8}">
      <dgm:prSet/>
      <dgm:spPr/>
      <dgm:t>
        <a:bodyPr/>
        <a:lstStyle/>
        <a:p>
          <a:endParaRPr lang="en-US"/>
        </a:p>
      </dgm:t>
    </dgm:pt>
    <dgm:pt modelId="{83B79084-DA6C-9E49-9256-B14919C770A7}" type="sibTrans" cxnId="{702D9A3A-636A-8D4B-AD1A-01CD2AA5DCF8}">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1" custScaleX="99288" custScaleY="97991">
        <dgm:presLayoutVars>
          <dgm:bulletEnabled val="1"/>
        </dgm:presLayoutVars>
      </dgm:prSet>
      <dgm:spPr/>
    </dgm:pt>
    <dgm:pt modelId="{CA3E418D-BC46-47F1-8CD2-61A3169A4499}" type="pres">
      <dgm:prSet presAssocID="{09EE79D9-DEBE-4C0E-BBB8-968CE38E2C05}" presName="childShp" presStyleLbl="bgAccFollowNode1" presStyleIdx="0" presStyleCnt="1" custScaleX="127564">
        <dgm:presLayoutVars>
          <dgm:bulletEnabled val="1"/>
        </dgm:presLayoutVars>
      </dgm:prSet>
      <dgm:spPr/>
    </dgm:pt>
  </dgm:ptLst>
  <dgm:cxnLst>
    <dgm:cxn modelId="{A2B69317-83E9-E84C-9FDA-AB189AB0D452}" type="presOf" srcId="{07BE25D1-B865-3A44-90A0-044ED02EC1ED}" destId="{CA3E418D-BC46-47F1-8CD2-61A3169A4499}" srcOrd="0" destOrd="0"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D7D5AF24-37C0-5048-BD22-2437CBD7BAB0}" type="presOf" srcId="{09EE79D9-DEBE-4C0E-BBB8-968CE38E2C05}" destId="{52305D29-F0D7-4341-89A0-AFB28976F324}" srcOrd="0" destOrd="0" presId="urn:microsoft.com/office/officeart/2005/8/layout/vList6"/>
    <dgm:cxn modelId="{72E8863A-C94A-5D4D-9165-ABBD2B817DAB}" type="presOf" srcId="{3F509082-DA03-BA49-99B5-543D1F6AAE2A}" destId="{CA3E418D-BC46-47F1-8CD2-61A3169A4499}" srcOrd="0" destOrd="3" presId="urn:microsoft.com/office/officeart/2005/8/layout/vList6"/>
    <dgm:cxn modelId="{702D9A3A-636A-8D4B-AD1A-01CD2AA5DCF8}" srcId="{09EE79D9-DEBE-4C0E-BBB8-968CE38E2C05}" destId="{07BE25D1-B865-3A44-90A0-044ED02EC1ED}" srcOrd="0" destOrd="0" parTransId="{078DA2E7-C703-FD4D-AF2F-EF2FC8604497}" sibTransId="{83B79084-DA6C-9E49-9256-B14919C770A7}"/>
    <dgm:cxn modelId="{0493F33E-8F69-4D91-85BB-678EFE4A884E}" srcId="{09EE79D9-DEBE-4C0E-BBB8-968CE38E2C05}" destId="{D4E79FDD-0DE9-459E-A39D-8B3990D2A00F}" srcOrd="1" destOrd="0" parTransId="{06C275D0-9FB4-4A0A-90EB-DEB46699C097}" sibTransId="{79AB0A07-F89C-46C7-B8C3-F0A562CB115C}"/>
    <dgm:cxn modelId="{332C4160-FD40-3541-B5E9-6DD9D4BD78AE}" type="presOf" srcId="{48286BAC-512A-CE4E-BBEA-16BF24C2F505}" destId="{CA3E418D-BC46-47F1-8CD2-61A3169A4499}" srcOrd="0" destOrd="5" presId="urn:microsoft.com/office/officeart/2005/8/layout/vList6"/>
    <dgm:cxn modelId="{7E2B3A43-E771-AF43-892E-CC11817CB4D4}" srcId="{09EE79D9-DEBE-4C0E-BBB8-968CE38E2C05}" destId="{317A88E2-FCC2-4A40-80CB-033F2E57EC44}" srcOrd="2" destOrd="0" parTransId="{930A84CB-53B9-C042-9356-96933A0C0859}" sibTransId="{2A4D58E3-AC0C-A342-9F0E-925700091535}"/>
    <dgm:cxn modelId="{539AD556-037D-2B45-A4CB-046F10A07268}" srcId="{09EE79D9-DEBE-4C0E-BBB8-968CE38E2C05}" destId="{48286BAC-512A-CE4E-BBEA-16BF24C2F505}" srcOrd="5" destOrd="0" parTransId="{811961B1-4AC7-AA49-8F86-8DD5639A8C9B}" sibTransId="{DC13C307-934D-164A-BA87-BC66566C995A}"/>
    <dgm:cxn modelId="{2D05E6B3-9C7C-F044-B09D-C8A606C498A8}" srcId="{09EE79D9-DEBE-4C0E-BBB8-968CE38E2C05}" destId="{F16D2FCA-022F-4D41-9734-74E778200469}" srcOrd="4" destOrd="0" parTransId="{CDDED138-12AD-314E-AA84-41180B7E4C95}" sibTransId="{F60E7CD8-8DFA-084C-B691-BB63D7CE2441}"/>
    <dgm:cxn modelId="{712DADBF-1C9A-2441-8BFD-35D4056C2158}" type="presOf" srcId="{F16D2FCA-022F-4D41-9734-74E778200469}" destId="{CA3E418D-BC46-47F1-8CD2-61A3169A4499}" srcOrd="0" destOrd="4" presId="urn:microsoft.com/office/officeart/2005/8/layout/vList6"/>
    <dgm:cxn modelId="{B03178DD-1067-2B4D-B1B6-2B0956DE9D8B}" type="presOf" srcId="{D4E79FDD-0DE9-459E-A39D-8B3990D2A00F}" destId="{CA3E418D-BC46-47F1-8CD2-61A3169A4499}" srcOrd="0" destOrd="1" presId="urn:microsoft.com/office/officeart/2005/8/layout/vList6"/>
    <dgm:cxn modelId="{DCE6A2E3-BA27-0043-B99B-194B59717D21}" type="presOf" srcId="{158D919D-66C7-4CCC-8EF9-3EBD7D464015}" destId="{4E2B23FD-1336-461A-B964-F8559BA5AE38}" srcOrd="0" destOrd="0" presId="urn:microsoft.com/office/officeart/2005/8/layout/vList6"/>
    <dgm:cxn modelId="{C9CBEBE7-13CD-2C4A-BBCE-F2D813CF5CF5}" type="presOf" srcId="{317A88E2-FCC2-4A40-80CB-033F2E57EC44}" destId="{CA3E418D-BC46-47F1-8CD2-61A3169A4499}" srcOrd="0" destOrd="2" presId="urn:microsoft.com/office/officeart/2005/8/layout/vList6"/>
    <dgm:cxn modelId="{18BF63EC-EB1A-DC4B-8526-87423C16E1F5}" srcId="{09EE79D9-DEBE-4C0E-BBB8-968CE38E2C05}" destId="{3F509082-DA03-BA49-99B5-543D1F6AAE2A}" srcOrd="3" destOrd="0" parTransId="{139C7AB7-4D35-0545-AA74-D89AAC0F5369}" sibTransId="{2903A8AA-DF96-214F-ABDE-11C8060070FA}"/>
    <dgm:cxn modelId="{CDC6C1DD-C4EE-5048-978D-04902AD527A8}" type="presParOf" srcId="{4E2B23FD-1336-461A-B964-F8559BA5AE38}" destId="{5F6B14D7-46DC-431F-842C-374E0767887E}" srcOrd="0" destOrd="0" presId="urn:microsoft.com/office/officeart/2005/8/layout/vList6"/>
    <dgm:cxn modelId="{2BBA79BD-564C-0446-87EA-D384573F7E04}" type="presParOf" srcId="{5F6B14D7-46DC-431F-842C-374E0767887E}" destId="{52305D29-F0D7-4341-89A0-AFB28976F324}" srcOrd="0" destOrd="0" presId="urn:microsoft.com/office/officeart/2005/8/layout/vList6"/>
    <dgm:cxn modelId="{602E60F5-E00D-054A-97B3-9E566535E251}" type="presParOf" srcId="{5F6B14D7-46DC-431F-842C-374E0767887E}" destId="{CA3E418D-BC46-47F1-8CD2-61A3169A4499}" srcOrd="1" destOrd="0" presId="urn:microsoft.com/office/officeart/2005/8/layout/vList6"/>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dgm:spPr>
        <a:solidFill>
          <a:srgbClr val="9933FF"/>
        </a:solidFill>
        <a:ln>
          <a:noFill/>
        </a:ln>
      </dgm:spPr>
      <dgm:t>
        <a:bodyPr/>
        <a:lstStyle/>
        <a:p>
          <a:r>
            <a:rPr lang="en-US" b="1" dirty="0">
              <a:solidFill>
                <a:schemeClr val="bg1"/>
              </a:solidFill>
            </a:rPr>
            <a:t>Testing/ Labs</a:t>
          </a: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dgm:spPr>
        <a:solidFill>
          <a:schemeClr val="accent6">
            <a:lumMod val="75000"/>
          </a:schemeClr>
        </a:solidFill>
      </dgm:spPr>
      <dgm:t>
        <a:bodyPr/>
        <a:lstStyle/>
        <a:p>
          <a:r>
            <a:rPr lang="en-US" b="1" dirty="0">
              <a:solidFill>
                <a:schemeClr val="bg1"/>
              </a:solidFill>
            </a:rPr>
            <a:t>Nutritional assessment</a:t>
          </a: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F44CFC86-58F9-4DF4-A857-BDC24083C671}">
      <dgm:prSet phldrT="[Text]" custT="1"/>
      <dgm:spPr>
        <a:solidFill>
          <a:schemeClr val="bg1">
            <a:lumMod val="85000"/>
            <a:alpha val="90000"/>
          </a:schemeClr>
        </a:solidFill>
        <a:effectLst>
          <a:glow rad="63500">
            <a:schemeClr val="accent6">
              <a:satMod val="175000"/>
              <a:alpha val="40000"/>
            </a:schemeClr>
          </a:glow>
        </a:effectLst>
      </dgm:spPr>
      <dgm:t>
        <a:bodyPr/>
        <a:lstStyle/>
        <a:p>
          <a:r>
            <a:rPr lang="en-US" sz="2400" b="0" dirty="0">
              <a:solidFill>
                <a:srgbClr val="000000"/>
              </a:solidFill>
            </a:rPr>
            <a:t>24-hour diet recall or food frequency report</a:t>
          </a:r>
          <a:endParaRPr lang="en-US" sz="2000" b="0" i="1" dirty="0"/>
        </a:p>
      </dgm:t>
    </dgm:pt>
    <dgm:pt modelId="{FA12FDAF-67F4-41B5-BD3B-5F8430FC31D7}" type="parTrans" cxnId="{2120FA00-1DEE-4037-9F0C-45CBA80DD485}">
      <dgm:prSet/>
      <dgm:spPr/>
      <dgm:t>
        <a:bodyPr/>
        <a:lstStyle/>
        <a:p>
          <a:endParaRPr lang="en-US"/>
        </a:p>
      </dgm:t>
    </dgm:pt>
    <dgm:pt modelId="{47C1FE81-7393-41C5-8517-1702293E1203}" type="sibTrans" cxnId="{2120FA00-1DEE-4037-9F0C-45CBA80DD485}">
      <dgm:prSet/>
      <dgm:spPr/>
      <dgm:t>
        <a:bodyPr/>
        <a:lstStyle/>
        <a:p>
          <a:endParaRPr lang="en-US"/>
        </a:p>
      </dgm:t>
    </dgm:pt>
    <dgm:pt modelId="{B12A434A-5B89-1542-8959-4E53DCFC2B59}">
      <dgm:prSet custT="1"/>
      <dgm:spPr>
        <a:effectLst>
          <a:glow rad="63500">
            <a:schemeClr val="accent4">
              <a:satMod val="175000"/>
              <a:alpha val="40000"/>
            </a:schemeClr>
          </a:glow>
        </a:effectLst>
      </dgm:spPr>
      <dgm:t>
        <a:bodyPr anchor="ctr"/>
        <a:lstStyle/>
        <a:p>
          <a:pPr>
            <a:lnSpc>
              <a:spcPct val="90000"/>
            </a:lnSpc>
          </a:pPr>
          <a:r>
            <a:rPr lang="en-US" sz="2400" b="0" dirty="0"/>
            <a:t>Blood glucose</a:t>
          </a:r>
        </a:p>
      </dgm:t>
    </dgm:pt>
    <dgm:pt modelId="{85B7857B-5A5F-4A42-BF48-CD6496329772}" type="parTrans" cxnId="{FAC9FD94-7C6A-9F4A-A48D-1DE4DF9E58E8}">
      <dgm:prSet/>
      <dgm:spPr/>
      <dgm:t>
        <a:bodyPr/>
        <a:lstStyle/>
        <a:p>
          <a:endParaRPr lang="en-US"/>
        </a:p>
      </dgm:t>
    </dgm:pt>
    <dgm:pt modelId="{6846FB4E-06AE-D84A-8BFA-81D0AAD84D82}" type="sibTrans" cxnId="{FAC9FD94-7C6A-9F4A-A48D-1DE4DF9E58E8}">
      <dgm:prSet/>
      <dgm:spPr/>
      <dgm:t>
        <a:bodyPr/>
        <a:lstStyle/>
        <a:p>
          <a:endParaRPr lang="en-US"/>
        </a:p>
      </dgm:t>
    </dgm:pt>
    <dgm:pt modelId="{B2AD8E80-EA91-2347-B8EB-13BA0CE3FF51}">
      <dgm:prSet custT="1"/>
      <dgm:spPr>
        <a:effectLst>
          <a:glow rad="63500">
            <a:schemeClr val="accent4">
              <a:satMod val="175000"/>
              <a:alpha val="40000"/>
            </a:schemeClr>
          </a:glow>
        </a:effectLst>
      </dgm:spPr>
      <dgm:t>
        <a:bodyPr anchor="ctr"/>
        <a:lstStyle/>
        <a:p>
          <a:pPr>
            <a:lnSpc>
              <a:spcPct val="90000"/>
            </a:lnSpc>
          </a:pPr>
          <a:r>
            <a:rPr lang="en-US" sz="2400" b="0" dirty="0"/>
            <a:t>Hgb A </a:t>
          </a:r>
          <a:r>
            <a:rPr lang="en-US" sz="2400" b="0" baseline="-25000" dirty="0"/>
            <a:t>1C </a:t>
          </a:r>
          <a:r>
            <a:rPr lang="en-US" sz="2400" b="0" dirty="0"/>
            <a:t>for Diabetic patients</a:t>
          </a:r>
        </a:p>
      </dgm:t>
    </dgm:pt>
    <dgm:pt modelId="{50CE9CDB-8A86-CB4D-95F2-BD6F08ECF2FC}" type="parTrans" cxnId="{22FFC23F-73FD-E347-9565-9328FBE0D455}">
      <dgm:prSet/>
      <dgm:spPr/>
      <dgm:t>
        <a:bodyPr/>
        <a:lstStyle/>
        <a:p>
          <a:endParaRPr lang="en-US"/>
        </a:p>
      </dgm:t>
    </dgm:pt>
    <dgm:pt modelId="{300975FD-0737-0849-B4BA-2FAE4F48622A}" type="sibTrans" cxnId="{22FFC23F-73FD-E347-9565-9328FBE0D455}">
      <dgm:prSet/>
      <dgm:spPr/>
      <dgm:t>
        <a:bodyPr/>
        <a:lstStyle/>
        <a:p>
          <a:endParaRPr lang="en-US"/>
        </a:p>
      </dgm:t>
    </dgm:pt>
    <dgm:pt modelId="{397F54A4-2CF3-A24B-BC3B-B23FBC482B44}">
      <dgm:prSet phldrT="[Text]" custT="1"/>
      <dgm:spPr>
        <a:effectLst>
          <a:glow rad="63500">
            <a:schemeClr val="accent4">
              <a:satMod val="175000"/>
              <a:alpha val="40000"/>
            </a:schemeClr>
          </a:glow>
        </a:effectLst>
      </dgm:spPr>
      <dgm:t>
        <a:bodyPr anchor="ctr"/>
        <a:lstStyle/>
        <a:p>
          <a:pPr>
            <a:lnSpc>
              <a:spcPct val="90000"/>
            </a:lnSpc>
          </a:pPr>
          <a:r>
            <a:rPr lang="en-US" sz="2400" b="0" dirty="0"/>
            <a:t>Serum Albumin</a:t>
          </a:r>
          <a:endParaRPr lang="en-US" sz="2400" b="0" i="0" dirty="0"/>
        </a:p>
      </dgm:t>
    </dgm:pt>
    <dgm:pt modelId="{5737E293-EB43-4F49-9086-60E8BB4EDD61}" type="parTrans" cxnId="{58D86ECC-AAA9-744B-877F-7528238A5C7C}">
      <dgm:prSet/>
      <dgm:spPr/>
      <dgm:t>
        <a:bodyPr/>
        <a:lstStyle/>
        <a:p>
          <a:endParaRPr lang="en-US"/>
        </a:p>
      </dgm:t>
    </dgm:pt>
    <dgm:pt modelId="{B89C9BCF-CFC6-3F4B-8FA5-A093A0196835}" type="sibTrans" cxnId="{58D86ECC-AAA9-744B-877F-7528238A5C7C}">
      <dgm:prSet/>
      <dgm:spPr/>
      <dgm:t>
        <a:bodyPr/>
        <a:lstStyle/>
        <a:p>
          <a:endParaRPr lang="en-US"/>
        </a:p>
      </dgm:t>
    </dgm:pt>
    <dgm:pt modelId="{0AABFF3F-8750-7A45-8EC1-EC0731873727}">
      <dgm:prSet custT="1"/>
      <dgm:spPr>
        <a:solidFill>
          <a:schemeClr val="bg1">
            <a:lumMod val="85000"/>
            <a:alpha val="90000"/>
          </a:schemeClr>
        </a:solidFill>
        <a:effectLst>
          <a:glow rad="63500">
            <a:schemeClr val="accent6">
              <a:satMod val="175000"/>
              <a:alpha val="40000"/>
            </a:schemeClr>
          </a:glow>
        </a:effectLst>
      </dgm:spPr>
      <dgm:t>
        <a:bodyPr/>
        <a:lstStyle/>
        <a:p>
          <a:r>
            <a:rPr lang="en-US" sz="2400" b="0" dirty="0">
              <a:solidFill>
                <a:srgbClr val="000000"/>
              </a:solidFill>
            </a:rPr>
            <a:t>Weight and BMI </a:t>
          </a:r>
        </a:p>
      </dgm:t>
    </dgm:pt>
    <dgm:pt modelId="{C959CBC7-9358-6547-97C3-8E9FEF03A98E}" type="parTrans" cxnId="{07A7A671-D7E4-4943-AF6B-3C648B83856F}">
      <dgm:prSet/>
      <dgm:spPr/>
      <dgm:t>
        <a:bodyPr/>
        <a:lstStyle/>
        <a:p>
          <a:endParaRPr lang="en-US"/>
        </a:p>
      </dgm:t>
    </dgm:pt>
    <dgm:pt modelId="{B9ECD312-657B-F24E-A425-34E2C6DC7D02}" type="sibTrans" cxnId="{07A7A671-D7E4-4943-AF6B-3C648B83856F}">
      <dgm:prSet/>
      <dgm:spPr/>
      <dgm:t>
        <a:bodyPr/>
        <a:lstStyle/>
        <a:p>
          <a:endParaRPr lang="en-US"/>
        </a:p>
      </dgm:t>
    </dgm:pt>
    <dgm:pt modelId="{1C40FB44-0587-9B4F-AB68-4F276462B494}">
      <dgm:prSet custT="1"/>
      <dgm:spPr>
        <a:solidFill>
          <a:schemeClr val="bg1">
            <a:lumMod val="85000"/>
            <a:alpha val="90000"/>
          </a:schemeClr>
        </a:solidFill>
        <a:effectLst>
          <a:glow rad="63500">
            <a:schemeClr val="accent6">
              <a:satMod val="175000"/>
              <a:alpha val="40000"/>
            </a:schemeClr>
          </a:glow>
        </a:effectLst>
      </dgm:spPr>
      <dgm:t>
        <a:bodyPr/>
        <a:lstStyle/>
        <a:p>
          <a:r>
            <a:rPr lang="en-US" sz="2400" b="0" dirty="0">
              <a:solidFill>
                <a:srgbClr val="000000"/>
              </a:solidFill>
            </a:rPr>
            <a:t>Nutritional supplementation if needed</a:t>
          </a:r>
        </a:p>
      </dgm:t>
    </dgm:pt>
    <dgm:pt modelId="{A7131967-FCD0-1C4F-A368-D5A569EE4E04}" type="parTrans" cxnId="{AC4AC15F-F60D-C645-83C9-5C8807699DEA}">
      <dgm:prSet/>
      <dgm:spPr/>
      <dgm:t>
        <a:bodyPr/>
        <a:lstStyle/>
        <a:p>
          <a:endParaRPr lang="en-US"/>
        </a:p>
      </dgm:t>
    </dgm:pt>
    <dgm:pt modelId="{98207B1D-1BB4-ED47-94DF-C8BA61906E8A}" type="sibTrans" cxnId="{AC4AC15F-F60D-C645-83C9-5C8807699DEA}">
      <dgm:prSet/>
      <dgm:spPr/>
      <dgm:t>
        <a:bodyPr/>
        <a:lstStyle/>
        <a:p>
          <a:endParaRPr lang="en-US"/>
        </a:p>
      </dgm:t>
    </dgm:pt>
    <dgm:pt modelId="{9ACBBD00-169D-1844-805D-D5F62A238279}">
      <dgm:prSet custT="1"/>
      <dgm:spPr>
        <a:solidFill>
          <a:schemeClr val="bg1">
            <a:lumMod val="85000"/>
            <a:alpha val="90000"/>
          </a:schemeClr>
        </a:solidFill>
        <a:effectLst>
          <a:glow rad="63500">
            <a:schemeClr val="accent6">
              <a:satMod val="175000"/>
              <a:alpha val="40000"/>
            </a:schemeClr>
          </a:glow>
        </a:effectLst>
      </dgm:spPr>
      <dgm:t>
        <a:bodyPr/>
        <a:lstStyle/>
        <a:p>
          <a:endParaRPr lang="en-US" sz="2400" b="1" dirty="0">
            <a:solidFill>
              <a:srgbClr val="000000"/>
            </a:solidFill>
          </a:endParaRPr>
        </a:p>
      </dgm:t>
    </dgm:pt>
    <dgm:pt modelId="{53334141-30B2-B04B-BFCE-64DBC0A2866C}" type="parTrans" cxnId="{7550AABC-9957-B640-B027-5461ECE89A4C}">
      <dgm:prSet/>
      <dgm:spPr/>
      <dgm:t>
        <a:bodyPr/>
        <a:lstStyle/>
        <a:p>
          <a:endParaRPr lang="en-US"/>
        </a:p>
      </dgm:t>
    </dgm:pt>
    <dgm:pt modelId="{6EE07EE1-B315-BB47-AF08-F075DBC2B1E4}" type="sibTrans" cxnId="{7550AABC-9957-B640-B027-5461ECE89A4C}">
      <dgm:prSet/>
      <dgm:spPr/>
      <dgm:t>
        <a:bodyPr/>
        <a:lstStyle/>
        <a:p>
          <a:endParaRPr lang="en-US"/>
        </a:p>
      </dgm:t>
    </dgm:pt>
    <dgm:pt modelId="{0A039E6C-3B30-2A4C-9907-E82C3953B0C9}">
      <dgm:prSet custT="1"/>
      <dgm:spPr>
        <a:solidFill>
          <a:schemeClr val="bg1">
            <a:lumMod val="85000"/>
            <a:alpha val="90000"/>
          </a:schemeClr>
        </a:solidFill>
        <a:effectLst>
          <a:glow rad="63500">
            <a:schemeClr val="accent6">
              <a:satMod val="175000"/>
              <a:alpha val="40000"/>
            </a:schemeClr>
          </a:glow>
        </a:effectLst>
      </dgm:spPr>
      <dgm:t>
        <a:bodyPr/>
        <a:lstStyle/>
        <a:p>
          <a:r>
            <a:rPr lang="en-US" sz="2400" b="0" dirty="0">
              <a:solidFill>
                <a:srgbClr val="000000"/>
              </a:solidFill>
            </a:rPr>
            <a:t>Dietary referral</a:t>
          </a:r>
        </a:p>
      </dgm:t>
    </dgm:pt>
    <dgm:pt modelId="{CD8B593F-559E-3F43-8862-A592AF0BFD7C}" type="parTrans" cxnId="{DA8EC3AC-2945-674B-8531-BB77C4FABCAC}">
      <dgm:prSet/>
      <dgm:spPr/>
      <dgm:t>
        <a:bodyPr/>
        <a:lstStyle/>
        <a:p>
          <a:endParaRPr lang="en-US"/>
        </a:p>
      </dgm:t>
    </dgm:pt>
    <dgm:pt modelId="{79B64E2F-6F4D-B741-B80A-A57846BBFC88}" type="sibTrans" cxnId="{DA8EC3AC-2945-674B-8531-BB77C4FABCAC}">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117585">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120798">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141974" custLinFactNeighborX="-66" custLinFactNeighborY="-873">
        <dgm:presLayoutVars>
          <dgm:bulletEnabled val="1"/>
        </dgm:presLayoutVars>
      </dgm:prSet>
      <dgm:spPr/>
    </dgm:pt>
  </dgm:ptLst>
  <dgm:cxnLst>
    <dgm:cxn modelId="{2120FA00-1DEE-4037-9F0C-45CBA80DD485}" srcId="{2EED2E87-7DD3-4288-A495-72DACA98A0DD}" destId="{F44CFC86-58F9-4DF4-A857-BDC24083C671}" srcOrd="0" destOrd="0" parTransId="{FA12FDAF-67F4-41B5-BD3B-5F8430FC31D7}" sibTransId="{47C1FE81-7393-41C5-8517-1702293E1203}"/>
    <dgm:cxn modelId="{0F92440C-82B8-414C-8805-AA7724D76E7A}" srcId="{158D919D-66C7-4CCC-8EF9-3EBD7D464015}" destId="{2EED2E87-7DD3-4288-A495-72DACA98A0DD}" srcOrd="1" destOrd="0" parTransId="{E3DB2A5A-D60C-4EDB-BD89-BF4ADDFB19C1}" sibTransId="{809D35C2-1A47-48E3-951E-4385AA95E504}"/>
    <dgm:cxn modelId="{FEDF0A15-CA07-E84E-9804-085EF57908EB}" type="presOf" srcId="{2EED2E87-7DD3-4288-A495-72DACA98A0DD}" destId="{CC6344C9-77F2-4928-A07B-A9C7E4AA7FA2}" srcOrd="0" destOrd="0" presId="urn:microsoft.com/office/officeart/2005/8/layout/vList6"/>
    <dgm:cxn modelId="{42C4531E-FECF-6849-87C7-6004A36A6519}" type="presOf" srcId="{9ACBBD00-169D-1844-805D-D5F62A238279}" destId="{4BCF4DD1-15DC-4D6F-BC1C-AADF34324843}" srcOrd="0" destOrd="4"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5A0BFB27-96A2-BF49-AD58-5F0A67F40228}" type="presOf" srcId="{F44CFC86-58F9-4DF4-A857-BDC24083C671}" destId="{4BCF4DD1-15DC-4D6F-BC1C-AADF34324843}" srcOrd="0" destOrd="0" presId="urn:microsoft.com/office/officeart/2005/8/layout/vList6"/>
    <dgm:cxn modelId="{688E2534-662A-9E4E-B8C5-11909B10E0E4}" type="presOf" srcId="{0AABFF3F-8750-7A45-8EC1-EC0731873727}" destId="{4BCF4DD1-15DC-4D6F-BC1C-AADF34324843}" srcOrd="0" destOrd="1" presId="urn:microsoft.com/office/officeart/2005/8/layout/vList6"/>
    <dgm:cxn modelId="{D1A6B034-3FB9-4244-A172-84F780B1482C}" type="presOf" srcId="{09EE79D9-DEBE-4C0E-BBB8-968CE38E2C05}" destId="{52305D29-F0D7-4341-89A0-AFB28976F324}" srcOrd="0" destOrd="0" presId="urn:microsoft.com/office/officeart/2005/8/layout/vList6"/>
    <dgm:cxn modelId="{84F35E39-7310-714A-896B-D428657832CB}" type="presOf" srcId="{158D919D-66C7-4CCC-8EF9-3EBD7D464015}" destId="{4E2B23FD-1336-461A-B964-F8559BA5AE38}" srcOrd="0" destOrd="0" presId="urn:microsoft.com/office/officeart/2005/8/layout/vList6"/>
    <dgm:cxn modelId="{22FFC23F-73FD-E347-9565-9328FBE0D455}" srcId="{09EE79D9-DEBE-4C0E-BBB8-968CE38E2C05}" destId="{B2AD8E80-EA91-2347-B8EB-13BA0CE3FF51}" srcOrd="2" destOrd="0" parTransId="{50CE9CDB-8A86-CB4D-95F2-BD6F08ECF2FC}" sibTransId="{300975FD-0737-0849-B4BA-2FAE4F48622A}"/>
    <dgm:cxn modelId="{AC4AC15F-F60D-C645-83C9-5C8807699DEA}" srcId="{2EED2E87-7DD3-4288-A495-72DACA98A0DD}" destId="{1C40FB44-0587-9B4F-AB68-4F276462B494}" srcOrd="2" destOrd="0" parTransId="{A7131967-FCD0-1C4F-A368-D5A569EE4E04}" sibTransId="{98207B1D-1BB4-ED47-94DF-C8BA61906E8A}"/>
    <dgm:cxn modelId="{07A7A671-D7E4-4943-AF6B-3C648B83856F}" srcId="{2EED2E87-7DD3-4288-A495-72DACA98A0DD}" destId="{0AABFF3F-8750-7A45-8EC1-EC0731873727}" srcOrd="1" destOrd="0" parTransId="{C959CBC7-9358-6547-97C3-8E9FEF03A98E}" sibTransId="{B9ECD312-657B-F24E-A425-34E2C6DC7D02}"/>
    <dgm:cxn modelId="{6F177592-D43B-4C45-9D27-642BEF403AE1}" type="presOf" srcId="{1C40FB44-0587-9B4F-AB68-4F276462B494}" destId="{4BCF4DD1-15DC-4D6F-BC1C-AADF34324843}" srcOrd="0" destOrd="2" presId="urn:microsoft.com/office/officeart/2005/8/layout/vList6"/>
    <dgm:cxn modelId="{FAC9FD94-7C6A-9F4A-A48D-1DE4DF9E58E8}" srcId="{09EE79D9-DEBE-4C0E-BBB8-968CE38E2C05}" destId="{B12A434A-5B89-1542-8959-4E53DCFC2B59}" srcOrd="1" destOrd="0" parTransId="{85B7857B-5A5F-4A42-BF48-CD6496329772}" sibTransId="{6846FB4E-06AE-D84A-8BFA-81D0AAD84D82}"/>
    <dgm:cxn modelId="{DA8EC3AC-2945-674B-8531-BB77C4FABCAC}" srcId="{2EED2E87-7DD3-4288-A495-72DACA98A0DD}" destId="{0A039E6C-3B30-2A4C-9907-E82C3953B0C9}" srcOrd="3" destOrd="0" parTransId="{CD8B593F-559E-3F43-8862-A592AF0BFD7C}" sibTransId="{79B64E2F-6F4D-B741-B80A-A57846BBFC88}"/>
    <dgm:cxn modelId="{7550AABC-9957-B640-B027-5461ECE89A4C}" srcId="{2EED2E87-7DD3-4288-A495-72DACA98A0DD}" destId="{9ACBBD00-169D-1844-805D-D5F62A238279}" srcOrd="4" destOrd="0" parTransId="{53334141-30B2-B04B-BFCE-64DBC0A2866C}" sibTransId="{6EE07EE1-B315-BB47-AF08-F075DBC2B1E4}"/>
    <dgm:cxn modelId="{58D86ECC-AAA9-744B-877F-7528238A5C7C}" srcId="{09EE79D9-DEBE-4C0E-BBB8-968CE38E2C05}" destId="{397F54A4-2CF3-A24B-BC3B-B23FBC482B44}" srcOrd="0" destOrd="0" parTransId="{5737E293-EB43-4F49-9086-60E8BB4EDD61}" sibTransId="{B89C9BCF-CFC6-3F4B-8FA5-A093A0196835}"/>
    <dgm:cxn modelId="{73076BE1-7F0B-A94F-A154-FC0D31B44E9C}" type="presOf" srcId="{B12A434A-5B89-1542-8959-4E53DCFC2B59}" destId="{CA3E418D-BC46-47F1-8CD2-61A3169A4499}" srcOrd="0" destOrd="1" presId="urn:microsoft.com/office/officeart/2005/8/layout/vList6"/>
    <dgm:cxn modelId="{E65C0EE4-C1A0-A14E-938F-C6BF2DD2A6FB}" type="presOf" srcId="{397F54A4-2CF3-A24B-BC3B-B23FBC482B44}" destId="{CA3E418D-BC46-47F1-8CD2-61A3169A4499}" srcOrd="0" destOrd="0" presId="urn:microsoft.com/office/officeart/2005/8/layout/vList6"/>
    <dgm:cxn modelId="{077B33F4-99FD-264B-BF5E-5666AC4E5D05}" type="presOf" srcId="{B2AD8E80-EA91-2347-B8EB-13BA0CE3FF51}" destId="{CA3E418D-BC46-47F1-8CD2-61A3169A4499}" srcOrd="0" destOrd="2" presId="urn:microsoft.com/office/officeart/2005/8/layout/vList6"/>
    <dgm:cxn modelId="{1050BEFF-2D20-384A-A9F7-CA41ECAC7AB2}" type="presOf" srcId="{0A039E6C-3B30-2A4C-9907-E82C3953B0C9}" destId="{4BCF4DD1-15DC-4D6F-BC1C-AADF34324843}" srcOrd="0" destOrd="3" presId="urn:microsoft.com/office/officeart/2005/8/layout/vList6"/>
    <dgm:cxn modelId="{13C95976-9F95-9C43-8FD5-81F39BAAFFD3}" type="presParOf" srcId="{4E2B23FD-1336-461A-B964-F8559BA5AE38}" destId="{5F6B14D7-46DC-431F-842C-374E0767887E}" srcOrd="0" destOrd="0" presId="urn:microsoft.com/office/officeart/2005/8/layout/vList6"/>
    <dgm:cxn modelId="{3EC93F3F-8F4C-BB44-BA60-25297F5A8990}" type="presParOf" srcId="{5F6B14D7-46DC-431F-842C-374E0767887E}" destId="{52305D29-F0D7-4341-89A0-AFB28976F324}" srcOrd="0" destOrd="0" presId="urn:microsoft.com/office/officeart/2005/8/layout/vList6"/>
    <dgm:cxn modelId="{5DDC1F70-06D3-9A40-B7CE-7CD6EF14F759}" type="presParOf" srcId="{5F6B14D7-46DC-431F-842C-374E0767887E}" destId="{CA3E418D-BC46-47F1-8CD2-61A3169A4499}" srcOrd="1" destOrd="0" presId="urn:microsoft.com/office/officeart/2005/8/layout/vList6"/>
    <dgm:cxn modelId="{D0DB7F9C-6576-F442-9CE8-A7FA20B3F4A9}" type="presParOf" srcId="{4E2B23FD-1336-461A-B964-F8559BA5AE38}" destId="{E9F0983C-AD2D-4E3D-A487-FB4D578112E6}" srcOrd="1" destOrd="0" presId="urn:microsoft.com/office/officeart/2005/8/layout/vList6"/>
    <dgm:cxn modelId="{305BA3E2-0F6E-2C49-8B7B-7A95D93BB750}" type="presParOf" srcId="{4E2B23FD-1336-461A-B964-F8559BA5AE38}" destId="{ED28F91B-BA15-41DC-A269-B2DA9D469A42}" srcOrd="2" destOrd="0" presId="urn:microsoft.com/office/officeart/2005/8/layout/vList6"/>
    <dgm:cxn modelId="{5C5ECE0E-019C-5049-94CD-B592C52C6DD8}" type="presParOf" srcId="{ED28F91B-BA15-41DC-A269-B2DA9D469A42}" destId="{CC6344C9-77F2-4928-A07B-A9C7E4AA7FA2}" srcOrd="0" destOrd="0" presId="urn:microsoft.com/office/officeart/2005/8/layout/vList6"/>
    <dgm:cxn modelId="{D5D7B700-3E55-3942-8897-C3EE6FCF7581}"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dgm:spPr>
        <a:solidFill>
          <a:srgbClr val="FF00FF"/>
        </a:solidFill>
        <a:ln>
          <a:noFill/>
        </a:ln>
      </dgm:spPr>
      <dgm:t>
        <a:bodyPr/>
        <a:lstStyle/>
        <a:p>
          <a:r>
            <a:rPr lang="en-US" b="1" dirty="0">
              <a:solidFill>
                <a:srgbClr val="FFFFFF"/>
              </a:solidFill>
              <a:latin typeface="Corbel" pitchFamily="34" charset="0"/>
            </a:rPr>
            <a:t>Fitness and exercise assessment</a:t>
          </a:r>
          <a:endParaRPr lang="en-US" b="1" dirty="0">
            <a:solidFill>
              <a:srgbClr val="FFFFFF"/>
            </a:solidFill>
          </a:endParaRP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dgm:spPr>
        <a:solidFill>
          <a:srgbClr val="0080FF"/>
        </a:solidFill>
      </dgm:spPr>
      <dgm:t>
        <a:bodyPr/>
        <a:lstStyle/>
        <a:p>
          <a:r>
            <a:rPr lang="en-US" b="1" dirty="0">
              <a:solidFill>
                <a:srgbClr val="FFFFFF"/>
              </a:solidFill>
              <a:latin typeface="Corbel" pitchFamily="34" charset="0"/>
            </a:rPr>
            <a:t>Smoking/Tobacco use</a:t>
          </a:r>
          <a:endParaRPr lang="en-US" b="1" dirty="0">
            <a:solidFill>
              <a:srgbClr val="FFFFFF"/>
            </a:solidFill>
          </a:endParaRP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F44CFC86-58F9-4DF4-A857-BDC24083C671}">
      <dgm:prSet phldrT="[Text]" custT="1"/>
      <dgm:spPr>
        <a:solidFill>
          <a:schemeClr val="bg1">
            <a:lumMod val="85000"/>
            <a:alpha val="90000"/>
          </a:schemeClr>
        </a:solidFill>
        <a:effectLst>
          <a:glow rad="63500">
            <a:schemeClr val="accent5">
              <a:satMod val="175000"/>
              <a:alpha val="40000"/>
            </a:schemeClr>
          </a:glow>
        </a:effectLst>
      </dgm:spPr>
      <dgm:t>
        <a:bodyPr anchor="ctr"/>
        <a:lstStyle/>
        <a:p>
          <a:r>
            <a:rPr lang="en-US" sz="2400" b="0" dirty="0">
              <a:solidFill>
                <a:srgbClr val="000000"/>
              </a:solidFill>
              <a:latin typeface="Corbel" pitchFamily="34" charset="0"/>
            </a:rPr>
            <a:t>Referral for tobacco cessation or ‘fast’ regimen</a:t>
          </a:r>
          <a:endParaRPr lang="en-US" sz="2400" b="0" i="1" dirty="0">
            <a:solidFill>
              <a:srgbClr val="000000"/>
            </a:solidFill>
          </a:endParaRPr>
        </a:p>
      </dgm:t>
    </dgm:pt>
    <dgm:pt modelId="{FA12FDAF-67F4-41B5-BD3B-5F8430FC31D7}" type="parTrans" cxnId="{2120FA00-1DEE-4037-9F0C-45CBA80DD485}">
      <dgm:prSet/>
      <dgm:spPr/>
      <dgm:t>
        <a:bodyPr/>
        <a:lstStyle/>
        <a:p>
          <a:endParaRPr lang="en-US"/>
        </a:p>
      </dgm:t>
    </dgm:pt>
    <dgm:pt modelId="{47C1FE81-7393-41C5-8517-1702293E1203}" type="sibTrans" cxnId="{2120FA00-1DEE-4037-9F0C-45CBA80DD485}">
      <dgm:prSet/>
      <dgm:spPr/>
      <dgm:t>
        <a:bodyPr/>
        <a:lstStyle/>
        <a:p>
          <a:endParaRPr lang="en-US"/>
        </a:p>
      </dgm:t>
    </dgm:pt>
    <dgm:pt modelId="{397F54A4-2CF3-A24B-BC3B-B23FBC482B44}">
      <dgm:prSet phldrT="[Text]" custT="1"/>
      <dgm:spPr>
        <a:effectLst>
          <a:glow rad="63500">
            <a:srgbClr val="FF00FF">
              <a:alpha val="40000"/>
            </a:srgbClr>
          </a:glow>
        </a:effectLst>
      </dgm:spPr>
      <dgm:t>
        <a:bodyPr anchor="ctr"/>
        <a:lstStyle/>
        <a:p>
          <a:pPr>
            <a:lnSpc>
              <a:spcPct val="90000"/>
            </a:lnSpc>
          </a:pPr>
          <a:r>
            <a:rPr lang="en-US" sz="2400" b="0" dirty="0">
              <a:solidFill>
                <a:schemeClr val="tx1"/>
              </a:solidFill>
              <a:latin typeface="Corbel" pitchFamily="34" charset="0"/>
            </a:rPr>
            <a:t>Keep an activity diary</a:t>
          </a:r>
          <a:endParaRPr lang="en-US" sz="2400" b="0" i="0" dirty="0">
            <a:solidFill>
              <a:schemeClr val="tx1"/>
            </a:solidFill>
          </a:endParaRPr>
        </a:p>
      </dgm:t>
    </dgm:pt>
    <dgm:pt modelId="{5737E293-EB43-4F49-9086-60E8BB4EDD61}" type="parTrans" cxnId="{58D86ECC-AAA9-744B-877F-7528238A5C7C}">
      <dgm:prSet/>
      <dgm:spPr/>
      <dgm:t>
        <a:bodyPr/>
        <a:lstStyle/>
        <a:p>
          <a:endParaRPr lang="en-US"/>
        </a:p>
      </dgm:t>
    </dgm:pt>
    <dgm:pt modelId="{B89C9BCF-CFC6-3F4B-8FA5-A093A0196835}" type="sibTrans" cxnId="{58D86ECC-AAA9-744B-877F-7528238A5C7C}">
      <dgm:prSet/>
      <dgm:spPr/>
      <dgm:t>
        <a:bodyPr/>
        <a:lstStyle/>
        <a:p>
          <a:endParaRPr lang="en-US"/>
        </a:p>
      </dgm:t>
    </dgm:pt>
    <dgm:pt modelId="{9ACBBD00-169D-1844-805D-D5F62A238279}">
      <dgm:prSet custT="1"/>
      <dgm:spPr>
        <a:solidFill>
          <a:schemeClr val="bg1">
            <a:lumMod val="85000"/>
            <a:alpha val="90000"/>
          </a:schemeClr>
        </a:solidFill>
        <a:effectLst>
          <a:glow rad="63500">
            <a:schemeClr val="accent5">
              <a:satMod val="175000"/>
              <a:alpha val="40000"/>
            </a:schemeClr>
          </a:glow>
        </a:effectLst>
      </dgm:spPr>
      <dgm:t>
        <a:bodyPr anchor="ctr"/>
        <a:lstStyle/>
        <a:p>
          <a:endParaRPr lang="en-US" sz="2400" b="1" dirty="0">
            <a:solidFill>
              <a:srgbClr val="000000"/>
            </a:solidFill>
          </a:endParaRPr>
        </a:p>
      </dgm:t>
    </dgm:pt>
    <dgm:pt modelId="{53334141-30B2-B04B-BFCE-64DBC0A2866C}" type="parTrans" cxnId="{7550AABC-9957-B640-B027-5461ECE89A4C}">
      <dgm:prSet/>
      <dgm:spPr/>
      <dgm:t>
        <a:bodyPr/>
        <a:lstStyle/>
        <a:p>
          <a:endParaRPr lang="en-US"/>
        </a:p>
      </dgm:t>
    </dgm:pt>
    <dgm:pt modelId="{6EE07EE1-B315-BB47-AF08-F075DBC2B1E4}" type="sibTrans" cxnId="{7550AABC-9957-B640-B027-5461ECE89A4C}">
      <dgm:prSet/>
      <dgm:spPr/>
      <dgm:t>
        <a:bodyPr/>
        <a:lstStyle/>
        <a:p>
          <a:endParaRPr lang="en-US"/>
        </a:p>
      </dgm:t>
    </dgm:pt>
    <dgm:pt modelId="{1C07D5BB-F159-1D41-916F-943F4CAC8D63}">
      <dgm:prSet custT="1"/>
      <dgm:spPr>
        <a:effectLst>
          <a:glow>
            <a:srgbClr val="FF00FF"/>
          </a:glow>
        </a:effectLst>
      </dgm:spPr>
      <dgm:t>
        <a:bodyPr/>
        <a:lstStyle/>
        <a:p>
          <a:r>
            <a:rPr lang="en-US" sz="2400" b="0" dirty="0">
              <a:solidFill>
                <a:schemeClr val="tx1"/>
              </a:solidFill>
              <a:latin typeface="Corbel" pitchFamily="34" charset="0"/>
            </a:rPr>
            <a:t>Set activity goals</a:t>
          </a:r>
        </a:p>
      </dgm:t>
    </dgm:pt>
    <dgm:pt modelId="{6C8BD5B5-5C37-B148-B693-9ED902BB79EE}" type="parTrans" cxnId="{DBBF650F-C3E4-1940-B0CB-EBC3C335AFE0}">
      <dgm:prSet/>
      <dgm:spPr/>
      <dgm:t>
        <a:bodyPr/>
        <a:lstStyle/>
        <a:p>
          <a:endParaRPr lang="en-US"/>
        </a:p>
      </dgm:t>
    </dgm:pt>
    <dgm:pt modelId="{6639D83D-F2EB-6341-BD06-6D0AD3A0ED54}" type="sibTrans" cxnId="{DBBF650F-C3E4-1940-B0CB-EBC3C335AFE0}">
      <dgm:prSet/>
      <dgm:spPr/>
      <dgm:t>
        <a:bodyPr/>
        <a:lstStyle/>
        <a:p>
          <a:endParaRPr lang="en-US"/>
        </a:p>
      </dgm:t>
    </dgm:pt>
    <dgm:pt modelId="{D30FEEA9-01B9-934E-9F61-C4492875D45B}">
      <dgm:prSet custT="1"/>
      <dgm:spPr>
        <a:effectLst>
          <a:glow rad="63500">
            <a:schemeClr val="accent5">
              <a:satMod val="175000"/>
              <a:alpha val="40000"/>
            </a:schemeClr>
          </a:glow>
        </a:effectLst>
      </dgm:spPr>
      <dgm:t>
        <a:bodyPr anchor="ctr"/>
        <a:lstStyle/>
        <a:p>
          <a:r>
            <a:rPr lang="en-US" sz="2400" b="0" dirty="0">
              <a:solidFill>
                <a:srgbClr val="000000"/>
              </a:solidFill>
              <a:latin typeface="Corbel" pitchFamily="34" charset="0"/>
            </a:rPr>
            <a:t>Consult the Smoking Cessation/Smoke Fast tip sheet for tips and web resources</a:t>
          </a:r>
        </a:p>
      </dgm:t>
    </dgm:pt>
    <dgm:pt modelId="{05CD4836-5049-5F43-99A7-EF98EEF69824}" type="parTrans" cxnId="{487C8D7F-9197-0043-BDE9-4AB1FD8DD33F}">
      <dgm:prSet/>
      <dgm:spPr/>
      <dgm:t>
        <a:bodyPr/>
        <a:lstStyle/>
        <a:p>
          <a:endParaRPr lang="en-US"/>
        </a:p>
      </dgm:t>
    </dgm:pt>
    <dgm:pt modelId="{0D90331A-7F77-7842-9D1D-4FE884213C2C}" type="sibTrans" cxnId="{487C8D7F-9197-0043-BDE9-4AB1FD8DD33F}">
      <dgm:prSet/>
      <dgm:spPr/>
      <dgm:t>
        <a:bodyPr/>
        <a:lstStyle/>
        <a:p>
          <a:endParaRPr lang="en-US"/>
        </a:p>
      </dgm:t>
    </dgm:pt>
    <dgm:pt modelId="{5ED546E5-4161-FC43-B664-CDDE7D095C85}">
      <dgm:prSet custT="1"/>
      <dgm:spPr>
        <a:effectLst>
          <a:glow rad="63500">
            <a:schemeClr val="accent5">
              <a:satMod val="175000"/>
              <a:alpha val="40000"/>
            </a:schemeClr>
          </a:glow>
        </a:effectLst>
      </dgm:spPr>
      <dgm:t>
        <a:bodyPr anchor="ctr"/>
        <a:lstStyle/>
        <a:p>
          <a:endParaRPr lang="en-US" sz="2400" b="1" dirty="0">
            <a:solidFill>
              <a:schemeClr val="tx1"/>
            </a:solidFill>
            <a:latin typeface="Corbel" pitchFamily="34" charset="0"/>
          </a:endParaRPr>
        </a:p>
      </dgm:t>
    </dgm:pt>
    <dgm:pt modelId="{6A4B0A50-7D34-1B46-BF3C-C199DADE5DA9}" type="parTrans" cxnId="{BE010567-AC4D-C641-B455-CE48FFDBBB0D}">
      <dgm:prSet/>
      <dgm:spPr/>
      <dgm:t>
        <a:bodyPr/>
        <a:lstStyle/>
        <a:p>
          <a:endParaRPr lang="en-US"/>
        </a:p>
      </dgm:t>
    </dgm:pt>
    <dgm:pt modelId="{43ED79F7-B243-5E42-861E-AAF74F9A5427}" type="sibTrans" cxnId="{BE010567-AC4D-C641-B455-CE48FFDBBB0D}">
      <dgm:prSet/>
      <dgm:spPr/>
      <dgm:t>
        <a:bodyPr/>
        <a:lstStyle/>
        <a:p>
          <a:endParaRPr lang="en-US"/>
        </a:p>
      </dgm:t>
    </dgm:pt>
    <dgm:pt modelId="{C59B3B8C-EEBB-1B4B-925C-C6AB3D4AEB5D}">
      <dgm:prSet phldrT="[Text]" custT="1"/>
      <dgm:spPr>
        <a:solidFill>
          <a:schemeClr val="bg1">
            <a:lumMod val="85000"/>
            <a:alpha val="90000"/>
          </a:schemeClr>
        </a:solidFill>
        <a:effectLst>
          <a:glow rad="63500">
            <a:schemeClr val="accent5">
              <a:satMod val="175000"/>
              <a:alpha val="40000"/>
            </a:schemeClr>
          </a:glow>
        </a:effectLst>
      </dgm:spPr>
      <dgm:t>
        <a:bodyPr anchor="ctr"/>
        <a:lstStyle/>
        <a:p>
          <a:endParaRPr lang="en-US" sz="2400" b="0" i="1" dirty="0">
            <a:solidFill>
              <a:srgbClr val="000000"/>
            </a:solidFill>
          </a:endParaRPr>
        </a:p>
      </dgm:t>
    </dgm:pt>
    <dgm:pt modelId="{97828427-1556-484F-9AAC-C3D710334612}" type="parTrans" cxnId="{E6089777-D54D-4045-971D-CF5A9B4A128D}">
      <dgm:prSet/>
      <dgm:spPr/>
      <dgm:t>
        <a:bodyPr/>
        <a:lstStyle/>
        <a:p>
          <a:endParaRPr lang="en-US"/>
        </a:p>
      </dgm:t>
    </dgm:pt>
    <dgm:pt modelId="{7D396106-CE68-1848-BB2A-3BCCDECD2FFE}" type="sibTrans" cxnId="{E6089777-D54D-4045-971D-CF5A9B4A128D}">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117585">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120798">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134294" custLinFactNeighborX="-66" custLinFactNeighborY="-873">
        <dgm:presLayoutVars>
          <dgm:bulletEnabled val="1"/>
        </dgm:presLayoutVars>
      </dgm:prSet>
      <dgm:spPr/>
    </dgm:pt>
  </dgm:ptLst>
  <dgm:cxnLst>
    <dgm:cxn modelId="{2120FA00-1DEE-4037-9F0C-45CBA80DD485}" srcId="{2EED2E87-7DD3-4288-A495-72DACA98A0DD}" destId="{F44CFC86-58F9-4DF4-A857-BDC24083C671}" srcOrd="1" destOrd="0" parTransId="{FA12FDAF-67F4-41B5-BD3B-5F8430FC31D7}" sibTransId="{47C1FE81-7393-41C5-8517-1702293E1203}"/>
    <dgm:cxn modelId="{E1362A03-F8B1-1247-9341-A1BD48EA918D}" type="presOf" srcId="{D30FEEA9-01B9-934E-9F61-C4492875D45B}" destId="{4BCF4DD1-15DC-4D6F-BC1C-AADF34324843}" srcOrd="0" destOrd="2" presId="urn:microsoft.com/office/officeart/2005/8/layout/vList6"/>
    <dgm:cxn modelId="{698FF503-E6CB-4E4D-B759-117DD9D73020}" type="presOf" srcId="{C59B3B8C-EEBB-1B4B-925C-C6AB3D4AEB5D}" destId="{4BCF4DD1-15DC-4D6F-BC1C-AADF34324843}" srcOrd="0" destOrd="0" presId="urn:microsoft.com/office/officeart/2005/8/layout/vList6"/>
    <dgm:cxn modelId="{0F92440C-82B8-414C-8805-AA7724D76E7A}" srcId="{158D919D-66C7-4CCC-8EF9-3EBD7D464015}" destId="{2EED2E87-7DD3-4288-A495-72DACA98A0DD}" srcOrd="1" destOrd="0" parTransId="{E3DB2A5A-D60C-4EDB-BD89-BF4ADDFB19C1}" sibTransId="{809D35C2-1A47-48E3-951E-4385AA95E504}"/>
    <dgm:cxn modelId="{247A550C-D712-D34C-A6B5-FA631B4DA5B7}" type="presOf" srcId="{9ACBBD00-169D-1844-805D-D5F62A238279}" destId="{4BCF4DD1-15DC-4D6F-BC1C-AADF34324843}" srcOrd="0" destOrd="4" presId="urn:microsoft.com/office/officeart/2005/8/layout/vList6"/>
    <dgm:cxn modelId="{DBBF650F-C3E4-1940-B0CB-EBC3C335AFE0}" srcId="{09EE79D9-DEBE-4C0E-BBB8-968CE38E2C05}" destId="{1C07D5BB-F159-1D41-916F-943F4CAC8D63}" srcOrd="1" destOrd="0" parTransId="{6C8BD5B5-5C37-B148-B693-9ED902BB79EE}" sibTransId="{6639D83D-F2EB-6341-BD06-6D0AD3A0ED54}"/>
    <dgm:cxn modelId="{32C95123-51D5-4615-874A-3FC47692B420}" srcId="{158D919D-66C7-4CCC-8EF9-3EBD7D464015}" destId="{09EE79D9-DEBE-4C0E-BBB8-968CE38E2C05}" srcOrd="0" destOrd="0" parTransId="{591E696D-D59E-4A60-B9D2-EBA08CEDCE29}" sibTransId="{D58DCF3B-58CD-42DC-9007-752D92A219A5}"/>
    <dgm:cxn modelId="{2FEA5C29-A463-9B49-A835-B799EA4BE55D}" type="presOf" srcId="{158D919D-66C7-4CCC-8EF9-3EBD7D464015}" destId="{4E2B23FD-1336-461A-B964-F8559BA5AE38}" srcOrd="0" destOrd="0" presId="urn:microsoft.com/office/officeart/2005/8/layout/vList6"/>
    <dgm:cxn modelId="{26A1B132-E7A4-2C4F-91A0-34FE59168167}" type="presOf" srcId="{397F54A4-2CF3-A24B-BC3B-B23FBC482B44}" destId="{CA3E418D-BC46-47F1-8CD2-61A3169A4499}" srcOrd="0" destOrd="0" presId="urn:microsoft.com/office/officeart/2005/8/layout/vList6"/>
    <dgm:cxn modelId="{BE010567-AC4D-C641-B455-CE48FFDBBB0D}" srcId="{2EED2E87-7DD3-4288-A495-72DACA98A0DD}" destId="{5ED546E5-4161-FC43-B664-CDDE7D095C85}" srcOrd="3" destOrd="0" parTransId="{6A4B0A50-7D34-1B46-BF3C-C199DADE5DA9}" sibTransId="{43ED79F7-B243-5E42-861E-AAF74F9A5427}"/>
    <dgm:cxn modelId="{E6089777-D54D-4045-971D-CF5A9B4A128D}" srcId="{2EED2E87-7DD3-4288-A495-72DACA98A0DD}" destId="{C59B3B8C-EEBB-1B4B-925C-C6AB3D4AEB5D}" srcOrd="0" destOrd="0" parTransId="{97828427-1556-484F-9AAC-C3D710334612}" sibTransId="{7D396106-CE68-1848-BB2A-3BCCDECD2FFE}"/>
    <dgm:cxn modelId="{40378458-D7A3-8049-9A57-239F9D5E3856}" type="presOf" srcId="{F44CFC86-58F9-4DF4-A857-BDC24083C671}" destId="{4BCF4DD1-15DC-4D6F-BC1C-AADF34324843}" srcOrd="0" destOrd="1" presId="urn:microsoft.com/office/officeart/2005/8/layout/vList6"/>
    <dgm:cxn modelId="{487C8D7F-9197-0043-BDE9-4AB1FD8DD33F}" srcId="{2EED2E87-7DD3-4288-A495-72DACA98A0DD}" destId="{D30FEEA9-01B9-934E-9F61-C4492875D45B}" srcOrd="2" destOrd="0" parTransId="{05CD4836-5049-5F43-99A7-EF98EEF69824}" sibTransId="{0D90331A-7F77-7842-9D1D-4FE884213C2C}"/>
    <dgm:cxn modelId="{D02E19AD-868C-A242-A81E-6226FA6F948F}" type="presOf" srcId="{2EED2E87-7DD3-4288-A495-72DACA98A0DD}" destId="{CC6344C9-77F2-4928-A07B-A9C7E4AA7FA2}" srcOrd="0" destOrd="0" presId="urn:microsoft.com/office/officeart/2005/8/layout/vList6"/>
    <dgm:cxn modelId="{7C5103BC-2C57-C047-BEE9-BA1724290A43}" type="presOf" srcId="{5ED546E5-4161-FC43-B664-CDDE7D095C85}" destId="{4BCF4DD1-15DC-4D6F-BC1C-AADF34324843}" srcOrd="0" destOrd="3" presId="urn:microsoft.com/office/officeart/2005/8/layout/vList6"/>
    <dgm:cxn modelId="{7550AABC-9957-B640-B027-5461ECE89A4C}" srcId="{2EED2E87-7DD3-4288-A495-72DACA98A0DD}" destId="{9ACBBD00-169D-1844-805D-D5F62A238279}" srcOrd="4" destOrd="0" parTransId="{53334141-30B2-B04B-BFCE-64DBC0A2866C}" sibTransId="{6EE07EE1-B315-BB47-AF08-F075DBC2B1E4}"/>
    <dgm:cxn modelId="{58D86ECC-AAA9-744B-877F-7528238A5C7C}" srcId="{09EE79D9-DEBE-4C0E-BBB8-968CE38E2C05}" destId="{397F54A4-2CF3-A24B-BC3B-B23FBC482B44}" srcOrd="0" destOrd="0" parTransId="{5737E293-EB43-4F49-9086-60E8BB4EDD61}" sibTransId="{B89C9BCF-CFC6-3F4B-8FA5-A093A0196835}"/>
    <dgm:cxn modelId="{5DB54CE7-88A9-CD4F-8EC0-A68DA91F689E}" type="presOf" srcId="{09EE79D9-DEBE-4C0E-BBB8-968CE38E2C05}" destId="{52305D29-F0D7-4341-89A0-AFB28976F324}" srcOrd="0" destOrd="0" presId="urn:microsoft.com/office/officeart/2005/8/layout/vList6"/>
    <dgm:cxn modelId="{FA7CC2FB-79E4-AA4B-9655-C55EB5D5C60D}" type="presOf" srcId="{1C07D5BB-F159-1D41-916F-943F4CAC8D63}" destId="{CA3E418D-BC46-47F1-8CD2-61A3169A4499}" srcOrd="0" destOrd="1" presId="urn:microsoft.com/office/officeart/2005/8/layout/vList6"/>
    <dgm:cxn modelId="{76EDBBA1-EDFE-844D-BE17-4019B3DC333D}" type="presParOf" srcId="{4E2B23FD-1336-461A-B964-F8559BA5AE38}" destId="{5F6B14D7-46DC-431F-842C-374E0767887E}" srcOrd="0" destOrd="0" presId="urn:microsoft.com/office/officeart/2005/8/layout/vList6"/>
    <dgm:cxn modelId="{9C013FB0-52E1-3B4D-994E-478029BB336C}" type="presParOf" srcId="{5F6B14D7-46DC-431F-842C-374E0767887E}" destId="{52305D29-F0D7-4341-89A0-AFB28976F324}" srcOrd="0" destOrd="0" presId="urn:microsoft.com/office/officeart/2005/8/layout/vList6"/>
    <dgm:cxn modelId="{DB51F2B6-8550-F243-8678-713A8693B490}" type="presParOf" srcId="{5F6B14D7-46DC-431F-842C-374E0767887E}" destId="{CA3E418D-BC46-47F1-8CD2-61A3169A4499}" srcOrd="1" destOrd="0" presId="urn:microsoft.com/office/officeart/2005/8/layout/vList6"/>
    <dgm:cxn modelId="{6B4D13DF-1456-9A4B-9E78-5AD3DD08D6F7}" type="presParOf" srcId="{4E2B23FD-1336-461A-B964-F8559BA5AE38}" destId="{E9F0983C-AD2D-4E3D-A487-FB4D578112E6}" srcOrd="1" destOrd="0" presId="urn:microsoft.com/office/officeart/2005/8/layout/vList6"/>
    <dgm:cxn modelId="{AC8F3E30-F54C-AF42-A9C1-0119D94C4A55}" type="presParOf" srcId="{4E2B23FD-1336-461A-B964-F8559BA5AE38}" destId="{ED28F91B-BA15-41DC-A269-B2DA9D469A42}" srcOrd="2" destOrd="0" presId="urn:microsoft.com/office/officeart/2005/8/layout/vList6"/>
    <dgm:cxn modelId="{64C2A182-21D4-E54F-B1BA-ECE8EFB64186}" type="presParOf" srcId="{ED28F91B-BA15-41DC-A269-B2DA9D469A42}" destId="{CC6344C9-77F2-4928-A07B-A9C7E4AA7FA2}" srcOrd="0" destOrd="0" presId="urn:microsoft.com/office/officeart/2005/8/layout/vList6"/>
    <dgm:cxn modelId="{AE136CFD-F0AB-D741-A5E1-2EB726589A6C}"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custT="1"/>
      <dgm:spPr>
        <a:solidFill>
          <a:srgbClr val="FFEB67"/>
        </a:solidFill>
        <a:ln>
          <a:noFill/>
        </a:ln>
      </dgm:spPr>
      <dgm:t>
        <a:bodyPr/>
        <a:lstStyle/>
        <a:p>
          <a:r>
            <a:rPr lang="en-US" sz="3200" b="1" dirty="0">
              <a:solidFill>
                <a:schemeClr val="bg1"/>
              </a:solidFill>
              <a:latin typeface="Corbel" pitchFamily="34" charset="0"/>
            </a:rPr>
            <a:t>Alcohol use</a:t>
          </a:r>
          <a:endParaRPr lang="en-US" sz="3200" b="1" dirty="0">
            <a:solidFill>
              <a:schemeClr val="bg1"/>
            </a:solidFill>
          </a:endParaRP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custT="1"/>
      <dgm:spPr>
        <a:solidFill>
          <a:srgbClr val="FF0000"/>
        </a:solidFill>
      </dgm:spPr>
      <dgm:t>
        <a:bodyPr/>
        <a:lstStyle/>
        <a:p>
          <a:r>
            <a:rPr lang="en-US" sz="2800" b="1" dirty="0">
              <a:solidFill>
                <a:schemeClr val="bg1"/>
              </a:solidFill>
              <a:latin typeface="Corbel" pitchFamily="34" charset="0"/>
            </a:rPr>
            <a:t>Pain management</a:t>
          </a:r>
          <a:endParaRPr lang="en-US" sz="2800" b="1" dirty="0">
            <a:solidFill>
              <a:schemeClr val="bg1"/>
            </a:solidFill>
          </a:endParaRP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397F54A4-2CF3-A24B-BC3B-B23FBC482B44}">
      <dgm:prSet phldrT="[Text]" custT="1"/>
      <dgm:spPr>
        <a:effectLst>
          <a:glow rad="63500">
            <a:srgbClr val="FFFF00">
              <a:alpha val="40000"/>
            </a:srgbClr>
          </a:glow>
        </a:effectLst>
      </dgm:spPr>
      <dgm:t>
        <a:bodyPr anchor="ctr"/>
        <a:lstStyle/>
        <a:p>
          <a:pPr>
            <a:lnSpc>
              <a:spcPct val="90000"/>
            </a:lnSpc>
          </a:pPr>
          <a:r>
            <a:rPr lang="en-US" sz="2400" b="0" dirty="0">
              <a:solidFill>
                <a:schemeClr val="tx1"/>
              </a:solidFill>
              <a:latin typeface="Corbel" pitchFamily="34" charset="0"/>
            </a:rPr>
            <a:t>Screen all patients  for alcohol use</a:t>
          </a:r>
          <a:endParaRPr lang="en-US" sz="2400" b="0" i="0" dirty="0">
            <a:solidFill>
              <a:schemeClr val="tx1"/>
            </a:solidFill>
          </a:endParaRPr>
        </a:p>
      </dgm:t>
    </dgm:pt>
    <dgm:pt modelId="{5737E293-EB43-4F49-9086-60E8BB4EDD61}" type="parTrans" cxnId="{58D86ECC-AAA9-744B-877F-7528238A5C7C}">
      <dgm:prSet/>
      <dgm:spPr/>
      <dgm:t>
        <a:bodyPr/>
        <a:lstStyle/>
        <a:p>
          <a:endParaRPr lang="en-US"/>
        </a:p>
      </dgm:t>
    </dgm:pt>
    <dgm:pt modelId="{B89C9BCF-CFC6-3F4B-8FA5-A093A0196835}" type="sibTrans" cxnId="{58D86ECC-AAA9-744B-877F-7528238A5C7C}">
      <dgm:prSet/>
      <dgm:spPr/>
      <dgm:t>
        <a:bodyPr/>
        <a:lstStyle/>
        <a:p>
          <a:endParaRPr lang="en-US"/>
        </a:p>
      </dgm:t>
    </dgm:pt>
    <dgm:pt modelId="{C59B3B8C-EEBB-1B4B-925C-C6AB3D4AEB5D}">
      <dgm:prSet phldrT="[Text]" custT="1"/>
      <dgm:spPr>
        <a:solidFill>
          <a:schemeClr val="bg1">
            <a:lumMod val="85000"/>
            <a:alpha val="90000"/>
          </a:schemeClr>
        </a:solidFill>
        <a:effectLst>
          <a:glow rad="63500">
            <a:srgbClr val="FF0000">
              <a:alpha val="40000"/>
            </a:srgbClr>
          </a:glow>
        </a:effectLst>
      </dgm:spPr>
      <dgm:t>
        <a:bodyPr anchor="ctr"/>
        <a:lstStyle/>
        <a:p>
          <a:r>
            <a:rPr lang="en-US" sz="2400" b="0" i="0" dirty="0">
              <a:solidFill>
                <a:srgbClr val="000000"/>
              </a:solidFill>
            </a:rPr>
            <a:t>Assess patients current characteristics of pain.</a:t>
          </a:r>
        </a:p>
      </dgm:t>
    </dgm:pt>
    <dgm:pt modelId="{97828427-1556-484F-9AAC-C3D710334612}" type="parTrans" cxnId="{E6089777-D54D-4045-971D-CF5A9B4A128D}">
      <dgm:prSet/>
      <dgm:spPr/>
      <dgm:t>
        <a:bodyPr/>
        <a:lstStyle/>
        <a:p>
          <a:endParaRPr lang="en-US"/>
        </a:p>
      </dgm:t>
    </dgm:pt>
    <dgm:pt modelId="{7D396106-CE68-1848-BB2A-3BCCDECD2FFE}" type="sibTrans" cxnId="{E6089777-D54D-4045-971D-CF5A9B4A128D}">
      <dgm:prSet/>
      <dgm:spPr/>
      <dgm:t>
        <a:bodyPr/>
        <a:lstStyle/>
        <a:p>
          <a:endParaRPr lang="en-US"/>
        </a:p>
      </dgm:t>
    </dgm:pt>
    <dgm:pt modelId="{CA08842B-73BC-FF47-A029-3D2B758B396D}">
      <dgm:prSet/>
      <dgm:spPr>
        <a:effectLst>
          <a:glow rad="63500">
            <a:srgbClr val="FFFF00">
              <a:alpha val="40000"/>
            </a:srgbClr>
          </a:glow>
        </a:effectLst>
      </dgm:spPr>
      <dgm:t>
        <a:bodyPr/>
        <a:lstStyle/>
        <a:p>
          <a:endParaRPr lang="en-US" b="0" dirty="0">
            <a:solidFill>
              <a:schemeClr val="tx1"/>
            </a:solidFill>
            <a:latin typeface="Corbel" pitchFamily="34" charset="0"/>
          </a:endParaRPr>
        </a:p>
      </dgm:t>
    </dgm:pt>
    <dgm:pt modelId="{E0707A36-8E5E-5745-85FB-E737280EBB64}" type="parTrans" cxnId="{EE64DD02-9751-5541-8C48-108654B8ED30}">
      <dgm:prSet/>
      <dgm:spPr/>
      <dgm:t>
        <a:bodyPr/>
        <a:lstStyle/>
        <a:p>
          <a:endParaRPr lang="en-US"/>
        </a:p>
      </dgm:t>
    </dgm:pt>
    <dgm:pt modelId="{9BEB0500-B48F-4141-A059-F3486EBB8C6F}" type="sibTrans" cxnId="{EE64DD02-9751-5541-8C48-108654B8ED30}">
      <dgm:prSet/>
      <dgm:spPr/>
      <dgm:t>
        <a:bodyPr/>
        <a:lstStyle/>
        <a:p>
          <a:endParaRPr lang="en-US"/>
        </a:p>
      </dgm:t>
    </dgm:pt>
    <dgm:pt modelId="{F9C688D1-F595-214C-A7E6-492B99CE5773}">
      <dgm:prSet phldrT="[Text]" custT="1"/>
      <dgm:spPr>
        <a:effectLst>
          <a:glow rad="63500">
            <a:srgbClr val="FFFF00">
              <a:alpha val="40000"/>
            </a:srgbClr>
          </a:glow>
        </a:effectLst>
      </dgm:spPr>
      <dgm:t>
        <a:bodyPr anchor="ctr"/>
        <a:lstStyle/>
        <a:p>
          <a:pPr>
            <a:lnSpc>
              <a:spcPct val="90000"/>
            </a:lnSpc>
          </a:pPr>
          <a:endParaRPr lang="en-US" sz="2400" b="0" i="0" dirty="0">
            <a:solidFill>
              <a:schemeClr val="tx1"/>
            </a:solidFill>
          </a:endParaRPr>
        </a:p>
      </dgm:t>
    </dgm:pt>
    <dgm:pt modelId="{504DACFD-3406-894D-A512-34ECDF93F8BA}" type="parTrans" cxnId="{E1AF8511-2406-8444-A789-C81A830AF000}">
      <dgm:prSet/>
      <dgm:spPr/>
      <dgm:t>
        <a:bodyPr/>
        <a:lstStyle/>
        <a:p>
          <a:endParaRPr lang="en-US"/>
        </a:p>
      </dgm:t>
    </dgm:pt>
    <dgm:pt modelId="{4765D659-6FC6-B440-82CE-2ADF9BA591E4}" type="sibTrans" cxnId="{E1AF8511-2406-8444-A789-C81A830AF000}">
      <dgm:prSet/>
      <dgm:spPr/>
      <dgm:t>
        <a:bodyPr/>
        <a:lstStyle/>
        <a:p>
          <a:endParaRPr lang="en-US"/>
        </a:p>
      </dgm:t>
    </dgm:pt>
    <dgm:pt modelId="{C69AF5D7-AEE0-534C-8B10-B7D9E1036495}">
      <dgm:prSet phldrT="[Text]" custT="1"/>
      <dgm:spPr>
        <a:effectLst>
          <a:glow rad="63500">
            <a:srgbClr val="FFFF00">
              <a:alpha val="40000"/>
            </a:srgbClr>
          </a:glow>
        </a:effectLst>
      </dgm:spPr>
      <dgm:t>
        <a:bodyPr anchor="ctr"/>
        <a:lstStyle/>
        <a:p>
          <a:pPr>
            <a:lnSpc>
              <a:spcPct val="90000"/>
            </a:lnSpc>
          </a:pPr>
          <a:r>
            <a:rPr lang="en-US" sz="2400" b="0" dirty="0">
              <a:solidFill>
                <a:schemeClr val="tx1"/>
              </a:solidFill>
              <a:latin typeface="Corbel" pitchFamily="34" charset="0"/>
            </a:rPr>
            <a:t>Referral for alcohol cessation counseling and program for patients at risk</a:t>
          </a:r>
          <a:endParaRPr lang="en-US" sz="2400" b="0" i="0" dirty="0">
            <a:solidFill>
              <a:schemeClr val="tx1"/>
            </a:solidFill>
          </a:endParaRPr>
        </a:p>
      </dgm:t>
    </dgm:pt>
    <dgm:pt modelId="{226DD433-2481-0643-9B2E-4F7FF0A78A0A}" type="parTrans" cxnId="{D1F857BA-1EA0-2949-9004-A1D1ADCE9CF6}">
      <dgm:prSet/>
      <dgm:spPr/>
      <dgm:t>
        <a:bodyPr/>
        <a:lstStyle/>
        <a:p>
          <a:endParaRPr lang="en-US"/>
        </a:p>
      </dgm:t>
    </dgm:pt>
    <dgm:pt modelId="{BA161673-4C8B-5742-B2A3-D54578265040}" type="sibTrans" cxnId="{D1F857BA-1EA0-2949-9004-A1D1ADCE9CF6}">
      <dgm:prSet/>
      <dgm:spPr/>
      <dgm:t>
        <a:bodyPr/>
        <a:lstStyle/>
        <a:p>
          <a:endParaRPr lang="en-US"/>
        </a:p>
      </dgm:t>
    </dgm:pt>
    <dgm:pt modelId="{CF02D6CF-7B0B-B549-BF0D-7B1534492305}">
      <dgm:prSet phldrT="[Text]" custT="1"/>
      <dgm:spPr>
        <a:effectLst>
          <a:glow rad="63500">
            <a:srgbClr val="FFFF00">
              <a:alpha val="40000"/>
            </a:srgbClr>
          </a:glow>
        </a:effectLst>
      </dgm:spPr>
      <dgm:t>
        <a:bodyPr anchor="ctr"/>
        <a:lstStyle/>
        <a:p>
          <a:pPr>
            <a:lnSpc>
              <a:spcPct val="90000"/>
            </a:lnSpc>
          </a:pPr>
          <a:r>
            <a:rPr lang="en-US" sz="2400" b="0" i="0" dirty="0">
              <a:solidFill>
                <a:schemeClr val="tx1"/>
              </a:solidFill>
            </a:rPr>
            <a:t>Review rationale for alcohol cessation</a:t>
          </a:r>
        </a:p>
      </dgm:t>
    </dgm:pt>
    <dgm:pt modelId="{77F5F8B3-4A9B-A449-9E93-170DD7AA7CAB}" type="parTrans" cxnId="{0C7B5ACE-8AC1-CA45-9126-3FA19C4B10C4}">
      <dgm:prSet/>
      <dgm:spPr/>
      <dgm:t>
        <a:bodyPr/>
        <a:lstStyle/>
        <a:p>
          <a:endParaRPr lang="en-US"/>
        </a:p>
      </dgm:t>
    </dgm:pt>
    <dgm:pt modelId="{CFDB3301-6037-9F40-9FFB-577526A649DA}" type="sibTrans" cxnId="{0C7B5ACE-8AC1-CA45-9126-3FA19C4B10C4}">
      <dgm:prSet/>
      <dgm:spPr/>
      <dgm:t>
        <a:bodyPr/>
        <a:lstStyle/>
        <a:p>
          <a:endParaRPr lang="en-US"/>
        </a:p>
      </dgm:t>
    </dgm:pt>
    <dgm:pt modelId="{623F7C5D-44E7-D442-BA02-4948CD7A785D}">
      <dgm:prSet phldrT="[Text]" custT="1"/>
      <dgm:spPr>
        <a:solidFill>
          <a:schemeClr val="bg1">
            <a:lumMod val="85000"/>
            <a:alpha val="90000"/>
          </a:schemeClr>
        </a:solidFill>
        <a:effectLst>
          <a:glow rad="63500">
            <a:srgbClr val="FF0000">
              <a:alpha val="40000"/>
            </a:srgbClr>
          </a:glow>
        </a:effectLst>
      </dgm:spPr>
      <dgm:t>
        <a:bodyPr anchor="ctr"/>
        <a:lstStyle/>
        <a:p>
          <a:endParaRPr lang="en-US" sz="2400" b="0" i="1" dirty="0">
            <a:solidFill>
              <a:srgbClr val="000000"/>
            </a:solidFill>
          </a:endParaRPr>
        </a:p>
      </dgm:t>
    </dgm:pt>
    <dgm:pt modelId="{ACFE0B2B-E972-AB4E-BA9F-B8C4BEF363BC}" type="parTrans" cxnId="{CA514FB0-0EBF-FB4F-948D-28582FB9EB3F}">
      <dgm:prSet/>
      <dgm:spPr/>
      <dgm:t>
        <a:bodyPr/>
        <a:lstStyle/>
        <a:p>
          <a:endParaRPr lang="en-US"/>
        </a:p>
      </dgm:t>
    </dgm:pt>
    <dgm:pt modelId="{B69EAE9B-FD9B-7645-816A-DA9E562B4175}" type="sibTrans" cxnId="{CA514FB0-0EBF-FB4F-948D-28582FB9EB3F}">
      <dgm:prSet/>
      <dgm:spPr/>
      <dgm:t>
        <a:bodyPr/>
        <a:lstStyle/>
        <a:p>
          <a:endParaRPr lang="en-US"/>
        </a:p>
      </dgm:t>
    </dgm:pt>
    <dgm:pt modelId="{5F209A29-7470-A549-B9DF-4A9593D3B361}">
      <dgm:prSet phldrT="[Text]" custT="1"/>
      <dgm:spPr>
        <a:solidFill>
          <a:schemeClr val="bg1">
            <a:lumMod val="85000"/>
            <a:alpha val="90000"/>
          </a:schemeClr>
        </a:solidFill>
        <a:effectLst>
          <a:glow rad="63500">
            <a:srgbClr val="FF0000">
              <a:alpha val="40000"/>
            </a:srgbClr>
          </a:glow>
        </a:effectLst>
      </dgm:spPr>
      <dgm:t>
        <a:bodyPr anchor="ctr"/>
        <a:lstStyle/>
        <a:p>
          <a:endParaRPr lang="en-US" sz="2400" b="0" i="1" dirty="0">
            <a:solidFill>
              <a:srgbClr val="000000"/>
            </a:solidFill>
          </a:endParaRPr>
        </a:p>
      </dgm:t>
    </dgm:pt>
    <dgm:pt modelId="{86CFB0F1-50F1-E747-8F27-2AE2FC990F68}" type="parTrans" cxnId="{A947704D-7F0F-B74F-97AD-A5D133E082D3}">
      <dgm:prSet/>
      <dgm:spPr/>
      <dgm:t>
        <a:bodyPr/>
        <a:lstStyle/>
        <a:p>
          <a:endParaRPr lang="en-US"/>
        </a:p>
      </dgm:t>
    </dgm:pt>
    <dgm:pt modelId="{722A1C19-B51B-1D48-B74E-A0B0B012CA0A}" type="sibTrans" cxnId="{A947704D-7F0F-B74F-97AD-A5D133E082D3}">
      <dgm:prSet/>
      <dgm:spPr/>
      <dgm:t>
        <a:bodyPr/>
        <a:lstStyle/>
        <a:p>
          <a:endParaRPr lang="en-US"/>
        </a:p>
      </dgm:t>
    </dgm:pt>
    <dgm:pt modelId="{FFCFFC67-5D26-7D4A-8B2D-F672AF500808}">
      <dgm:prSet phldrT="[Text]" custT="1"/>
      <dgm:spPr>
        <a:solidFill>
          <a:schemeClr val="bg1">
            <a:lumMod val="85000"/>
            <a:alpha val="90000"/>
          </a:schemeClr>
        </a:solidFill>
        <a:effectLst>
          <a:glow rad="63500">
            <a:srgbClr val="FF0000">
              <a:alpha val="40000"/>
            </a:srgbClr>
          </a:glow>
        </a:effectLst>
      </dgm:spPr>
      <dgm:t>
        <a:bodyPr anchor="ctr"/>
        <a:lstStyle/>
        <a:p>
          <a:r>
            <a:rPr lang="en-US" sz="2400" b="0" i="0" dirty="0">
              <a:solidFill>
                <a:srgbClr val="000000"/>
              </a:solidFill>
            </a:rPr>
            <a:t>Collect history of patient’s pain experience, satisfaction with pain control  </a:t>
          </a:r>
        </a:p>
      </dgm:t>
    </dgm:pt>
    <dgm:pt modelId="{5D1E1F99-B2F3-734E-BC03-D51509BF8D64}" type="parTrans" cxnId="{2A360022-5640-6A4D-AAAC-CA9E089B87C1}">
      <dgm:prSet/>
      <dgm:spPr/>
      <dgm:t>
        <a:bodyPr/>
        <a:lstStyle/>
        <a:p>
          <a:endParaRPr lang="en-US"/>
        </a:p>
      </dgm:t>
    </dgm:pt>
    <dgm:pt modelId="{62FE5293-E7A6-8448-A4D7-6388D28B3264}" type="sibTrans" cxnId="{2A360022-5640-6A4D-AAAC-CA9E089B87C1}">
      <dgm:prSet/>
      <dgm:spPr/>
      <dgm:t>
        <a:bodyPr/>
        <a:lstStyle/>
        <a:p>
          <a:endParaRPr lang="en-US"/>
        </a:p>
      </dgm:t>
    </dgm:pt>
    <dgm:pt modelId="{CE83BC81-9AE0-A546-9349-3ABBABFFC321}">
      <dgm:prSet phldrT="[Text]" custT="1"/>
      <dgm:spPr>
        <a:solidFill>
          <a:schemeClr val="bg1">
            <a:lumMod val="85000"/>
            <a:alpha val="90000"/>
          </a:schemeClr>
        </a:solidFill>
        <a:effectLst>
          <a:glow rad="63500">
            <a:srgbClr val="FF0000">
              <a:alpha val="40000"/>
            </a:srgbClr>
          </a:glow>
        </a:effectLst>
      </dgm:spPr>
      <dgm:t>
        <a:bodyPr anchor="ctr"/>
        <a:lstStyle/>
        <a:p>
          <a:endParaRPr lang="en-US" sz="2400" b="0" i="1" dirty="0">
            <a:solidFill>
              <a:srgbClr val="000000"/>
            </a:solidFill>
          </a:endParaRPr>
        </a:p>
      </dgm:t>
    </dgm:pt>
    <dgm:pt modelId="{527DB7A0-7D26-0942-AB80-52503802D0DC}" type="parTrans" cxnId="{29901649-7B2A-5548-8DDC-0B8E766D2DD2}">
      <dgm:prSet/>
      <dgm:spPr/>
      <dgm:t>
        <a:bodyPr/>
        <a:lstStyle/>
        <a:p>
          <a:endParaRPr lang="en-US"/>
        </a:p>
      </dgm:t>
    </dgm:pt>
    <dgm:pt modelId="{163F85BF-C274-8E4B-B3ED-1DCD12F898C3}" type="sibTrans" cxnId="{29901649-7B2A-5548-8DDC-0B8E766D2DD2}">
      <dgm:prSet/>
      <dgm:spPr/>
      <dgm:t>
        <a:bodyPr/>
        <a:lstStyle/>
        <a:p>
          <a:endParaRPr lang="en-US"/>
        </a:p>
      </dgm:t>
    </dgm:pt>
    <dgm:pt modelId="{87449CCC-B227-144F-9BAE-E38658014160}">
      <dgm:prSet phldrT="[Text]" custT="1"/>
      <dgm:spPr>
        <a:solidFill>
          <a:schemeClr val="bg1">
            <a:lumMod val="85000"/>
            <a:alpha val="90000"/>
          </a:schemeClr>
        </a:solidFill>
        <a:effectLst>
          <a:glow rad="63500">
            <a:srgbClr val="FF0000">
              <a:alpha val="40000"/>
            </a:srgbClr>
          </a:glow>
        </a:effectLst>
      </dgm:spPr>
      <dgm:t>
        <a:bodyPr anchor="ctr"/>
        <a:lstStyle/>
        <a:p>
          <a:endParaRPr lang="en-US" sz="2400" b="0" i="1" dirty="0">
            <a:solidFill>
              <a:srgbClr val="000000"/>
            </a:solidFill>
          </a:endParaRPr>
        </a:p>
      </dgm:t>
    </dgm:pt>
    <dgm:pt modelId="{75BDDC51-09D9-F249-99FA-20384C117CCC}" type="parTrans" cxnId="{4D2AD6F4-1982-4B4B-B7D5-9B6E2D2FD813}">
      <dgm:prSet/>
      <dgm:spPr/>
      <dgm:t>
        <a:bodyPr/>
        <a:lstStyle/>
        <a:p>
          <a:endParaRPr lang="en-US"/>
        </a:p>
      </dgm:t>
    </dgm:pt>
    <dgm:pt modelId="{57FAA0CB-36EF-4F4D-B19E-4EC3E23A2990}" type="sibTrans" cxnId="{4D2AD6F4-1982-4B4B-B7D5-9B6E2D2FD813}">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73127" custScaleY="117585">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custScaleY="133108">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76161" custScaleY="120798">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152614" custLinFactNeighborX="-66" custLinFactNeighborY="-873">
        <dgm:presLayoutVars>
          <dgm:bulletEnabled val="1"/>
        </dgm:presLayoutVars>
      </dgm:prSet>
      <dgm:spPr/>
    </dgm:pt>
  </dgm:ptLst>
  <dgm:cxnLst>
    <dgm:cxn modelId="{EE64DD02-9751-5541-8C48-108654B8ED30}" srcId="{09EE79D9-DEBE-4C0E-BBB8-968CE38E2C05}" destId="{CA08842B-73BC-FF47-A029-3D2B758B396D}" srcOrd="4" destOrd="0" parTransId="{E0707A36-8E5E-5745-85FB-E737280EBB64}" sibTransId="{9BEB0500-B48F-4141-A059-F3486EBB8C6F}"/>
    <dgm:cxn modelId="{F4EAB805-583D-914A-A419-2A024F4750DE}" type="presOf" srcId="{FFCFFC67-5D26-7D4A-8B2D-F672AF500808}" destId="{4BCF4DD1-15DC-4D6F-BC1C-AADF34324843}" srcOrd="0" destOrd="3" presId="urn:microsoft.com/office/officeart/2005/8/layout/vList6"/>
    <dgm:cxn modelId="{0F92440C-82B8-414C-8805-AA7724D76E7A}" srcId="{158D919D-66C7-4CCC-8EF9-3EBD7D464015}" destId="{2EED2E87-7DD3-4288-A495-72DACA98A0DD}" srcOrd="1" destOrd="0" parTransId="{E3DB2A5A-D60C-4EDB-BD89-BF4ADDFB19C1}" sibTransId="{809D35C2-1A47-48E3-951E-4385AA95E504}"/>
    <dgm:cxn modelId="{B9838D10-8F5C-3949-88AE-0EF8F1E97031}" type="presOf" srcId="{09EE79D9-DEBE-4C0E-BBB8-968CE38E2C05}" destId="{52305D29-F0D7-4341-89A0-AFB28976F324}" srcOrd="0" destOrd="0" presId="urn:microsoft.com/office/officeart/2005/8/layout/vList6"/>
    <dgm:cxn modelId="{E1AF8511-2406-8444-A789-C81A830AF000}" srcId="{09EE79D9-DEBE-4C0E-BBB8-968CE38E2C05}" destId="{F9C688D1-F595-214C-A7E6-492B99CE5773}" srcOrd="0" destOrd="0" parTransId="{504DACFD-3406-894D-A512-34ECDF93F8BA}" sibTransId="{4765D659-6FC6-B440-82CE-2ADF9BA591E4}"/>
    <dgm:cxn modelId="{3AC2A016-69C5-6A40-A3FB-17F47D97DB79}" type="presOf" srcId="{87449CCC-B227-144F-9BAE-E38658014160}" destId="{4BCF4DD1-15DC-4D6F-BC1C-AADF34324843}" srcOrd="0" destOrd="1" presId="urn:microsoft.com/office/officeart/2005/8/layout/vList6"/>
    <dgm:cxn modelId="{79EAA61A-D444-2045-9B97-0AE4B87B0A3A}" type="presOf" srcId="{623F7C5D-44E7-D442-BA02-4948CD7A785D}" destId="{4BCF4DD1-15DC-4D6F-BC1C-AADF34324843}" srcOrd="0" destOrd="5" presId="urn:microsoft.com/office/officeart/2005/8/layout/vList6"/>
    <dgm:cxn modelId="{2A360022-5640-6A4D-AAAC-CA9E089B87C1}" srcId="{2EED2E87-7DD3-4288-A495-72DACA98A0DD}" destId="{FFCFFC67-5D26-7D4A-8B2D-F672AF500808}" srcOrd="3" destOrd="0" parTransId="{5D1E1F99-B2F3-734E-BC03-D51509BF8D64}" sibTransId="{62FE5293-E7A6-8448-A4D7-6388D28B3264}"/>
    <dgm:cxn modelId="{32C95123-51D5-4615-874A-3FC47692B420}" srcId="{158D919D-66C7-4CCC-8EF9-3EBD7D464015}" destId="{09EE79D9-DEBE-4C0E-BBB8-968CE38E2C05}" srcOrd="0" destOrd="0" parTransId="{591E696D-D59E-4A60-B9D2-EBA08CEDCE29}" sibTransId="{D58DCF3B-58CD-42DC-9007-752D92A219A5}"/>
    <dgm:cxn modelId="{D35E7B41-094D-5A42-BA38-EC950640DF8E}" type="presOf" srcId="{5F209A29-7470-A549-B9DF-4A9593D3B361}" destId="{4BCF4DD1-15DC-4D6F-BC1C-AADF34324843}" srcOrd="0" destOrd="4" presId="urn:microsoft.com/office/officeart/2005/8/layout/vList6"/>
    <dgm:cxn modelId="{EB8C2267-2985-9A44-81D3-2E3D743C8352}" type="presOf" srcId="{397F54A4-2CF3-A24B-BC3B-B23FBC482B44}" destId="{CA3E418D-BC46-47F1-8CD2-61A3169A4499}" srcOrd="0" destOrd="1" presId="urn:microsoft.com/office/officeart/2005/8/layout/vList6"/>
    <dgm:cxn modelId="{29901649-7B2A-5548-8DDC-0B8E766D2DD2}" srcId="{2EED2E87-7DD3-4288-A495-72DACA98A0DD}" destId="{CE83BC81-9AE0-A546-9349-3ABBABFFC321}" srcOrd="0" destOrd="0" parTransId="{527DB7A0-7D26-0942-AB80-52503802D0DC}" sibTransId="{163F85BF-C274-8E4B-B3ED-1DCD12F898C3}"/>
    <dgm:cxn modelId="{A947704D-7F0F-B74F-97AD-A5D133E082D3}" srcId="{2EED2E87-7DD3-4288-A495-72DACA98A0DD}" destId="{5F209A29-7470-A549-B9DF-4A9593D3B361}" srcOrd="4" destOrd="0" parTransId="{86CFB0F1-50F1-E747-8F27-2AE2FC990F68}" sibTransId="{722A1C19-B51B-1D48-B74E-A0B0B012CA0A}"/>
    <dgm:cxn modelId="{0AFD2F70-2BD6-6445-AE00-07A9DBF2C4CE}" type="presOf" srcId="{C59B3B8C-EEBB-1B4B-925C-C6AB3D4AEB5D}" destId="{4BCF4DD1-15DC-4D6F-BC1C-AADF34324843}" srcOrd="0" destOrd="2" presId="urn:microsoft.com/office/officeart/2005/8/layout/vList6"/>
    <dgm:cxn modelId="{E6089777-D54D-4045-971D-CF5A9B4A128D}" srcId="{2EED2E87-7DD3-4288-A495-72DACA98A0DD}" destId="{C59B3B8C-EEBB-1B4B-925C-C6AB3D4AEB5D}" srcOrd="2" destOrd="0" parTransId="{97828427-1556-484F-9AAC-C3D710334612}" sibTransId="{7D396106-CE68-1848-BB2A-3BCCDECD2FFE}"/>
    <dgm:cxn modelId="{363F2891-476F-D048-830A-6F597AC7CCD0}" type="presOf" srcId="{CF02D6CF-7B0B-B549-BF0D-7B1534492305}" destId="{CA3E418D-BC46-47F1-8CD2-61A3169A4499}" srcOrd="0" destOrd="2" presId="urn:microsoft.com/office/officeart/2005/8/layout/vList6"/>
    <dgm:cxn modelId="{D7E55E92-B394-5046-A4F3-21D6F9F82974}" type="presOf" srcId="{C69AF5D7-AEE0-534C-8B10-B7D9E1036495}" destId="{CA3E418D-BC46-47F1-8CD2-61A3169A4499}" srcOrd="0" destOrd="3" presId="urn:microsoft.com/office/officeart/2005/8/layout/vList6"/>
    <dgm:cxn modelId="{711B7EA8-87FE-2A42-BC97-8DDC1101F84A}" type="presOf" srcId="{2EED2E87-7DD3-4288-A495-72DACA98A0DD}" destId="{CC6344C9-77F2-4928-A07B-A9C7E4AA7FA2}" srcOrd="0" destOrd="0" presId="urn:microsoft.com/office/officeart/2005/8/layout/vList6"/>
    <dgm:cxn modelId="{CA514FB0-0EBF-FB4F-948D-28582FB9EB3F}" srcId="{2EED2E87-7DD3-4288-A495-72DACA98A0DD}" destId="{623F7C5D-44E7-D442-BA02-4948CD7A785D}" srcOrd="5" destOrd="0" parTransId="{ACFE0B2B-E972-AB4E-BA9F-B8C4BEF363BC}" sibTransId="{B69EAE9B-FD9B-7645-816A-DA9E562B4175}"/>
    <dgm:cxn modelId="{D76EE9B1-DD64-0E4D-A051-73198C15F631}" type="presOf" srcId="{CA08842B-73BC-FF47-A029-3D2B758B396D}" destId="{CA3E418D-BC46-47F1-8CD2-61A3169A4499}" srcOrd="0" destOrd="4" presId="urn:microsoft.com/office/officeart/2005/8/layout/vList6"/>
    <dgm:cxn modelId="{30F2DAB7-07D9-E243-9E42-D2C0EAB2319C}" type="presOf" srcId="{CE83BC81-9AE0-A546-9349-3ABBABFFC321}" destId="{4BCF4DD1-15DC-4D6F-BC1C-AADF34324843}" srcOrd="0" destOrd="0" presId="urn:microsoft.com/office/officeart/2005/8/layout/vList6"/>
    <dgm:cxn modelId="{D1F857BA-1EA0-2949-9004-A1D1ADCE9CF6}" srcId="{09EE79D9-DEBE-4C0E-BBB8-968CE38E2C05}" destId="{C69AF5D7-AEE0-534C-8B10-B7D9E1036495}" srcOrd="3" destOrd="0" parTransId="{226DD433-2481-0643-9B2E-4F7FF0A78A0A}" sibTransId="{BA161673-4C8B-5742-B2A3-D54578265040}"/>
    <dgm:cxn modelId="{2F038ACB-0DB8-A44C-B7F2-D178177D7F7C}" type="presOf" srcId="{F9C688D1-F595-214C-A7E6-492B99CE5773}" destId="{CA3E418D-BC46-47F1-8CD2-61A3169A4499}" srcOrd="0" destOrd="0" presId="urn:microsoft.com/office/officeart/2005/8/layout/vList6"/>
    <dgm:cxn modelId="{58D86ECC-AAA9-744B-877F-7528238A5C7C}" srcId="{09EE79D9-DEBE-4C0E-BBB8-968CE38E2C05}" destId="{397F54A4-2CF3-A24B-BC3B-B23FBC482B44}" srcOrd="1" destOrd="0" parTransId="{5737E293-EB43-4F49-9086-60E8BB4EDD61}" sibTransId="{B89C9BCF-CFC6-3F4B-8FA5-A093A0196835}"/>
    <dgm:cxn modelId="{0C7B5ACE-8AC1-CA45-9126-3FA19C4B10C4}" srcId="{09EE79D9-DEBE-4C0E-BBB8-968CE38E2C05}" destId="{CF02D6CF-7B0B-B549-BF0D-7B1534492305}" srcOrd="2" destOrd="0" parTransId="{77F5F8B3-4A9B-A449-9E93-170DD7AA7CAB}" sibTransId="{CFDB3301-6037-9F40-9FFB-577526A649DA}"/>
    <dgm:cxn modelId="{4D2AD6F4-1982-4B4B-B7D5-9B6E2D2FD813}" srcId="{2EED2E87-7DD3-4288-A495-72DACA98A0DD}" destId="{87449CCC-B227-144F-9BAE-E38658014160}" srcOrd="1" destOrd="0" parTransId="{75BDDC51-09D9-F249-99FA-20384C117CCC}" sibTransId="{57FAA0CB-36EF-4F4D-B19E-4EC3E23A2990}"/>
    <dgm:cxn modelId="{D9B01CF8-2DB9-524F-9CEB-5795E934CC13}" type="presOf" srcId="{158D919D-66C7-4CCC-8EF9-3EBD7D464015}" destId="{4E2B23FD-1336-461A-B964-F8559BA5AE38}" srcOrd="0" destOrd="0" presId="urn:microsoft.com/office/officeart/2005/8/layout/vList6"/>
    <dgm:cxn modelId="{241BF83E-097F-724F-AC22-E7A433B616CD}" type="presParOf" srcId="{4E2B23FD-1336-461A-B964-F8559BA5AE38}" destId="{5F6B14D7-46DC-431F-842C-374E0767887E}" srcOrd="0" destOrd="0" presId="urn:microsoft.com/office/officeart/2005/8/layout/vList6"/>
    <dgm:cxn modelId="{DCBA8B21-D546-D946-8183-D3FED4C06638}" type="presParOf" srcId="{5F6B14D7-46DC-431F-842C-374E0767887E}" destId="{52305D29-F0D7-4341-89A0-AFB28976F324}" srcOrd="0" destOrd="0" presId="urn:microsoft.com/office/officeart/2005/8/layout/vList6"/>
    <dgm:cxn modelId="{6E1E2FF1-3012-0C4C-BD8C-54510B2B501D}" type="presParOf" srcId="{5F6B14D7-46DC-431F-842C-374E0767887E}" destId="{CA3E418D-BC46-47F1-8CD2-61A3169A4499}" srcOrd="1" destOrd="0" presId="urn:microsoft.com/office/officeart/2005/8/layout/vList6"/>
    <dgm:cxn modelId="{38F46DE3-CFAB-354A-8F28-E91CC4887D64}" type="presParOf" srcId="{4E2B23FD-1336-461A-B964-F8559BA5AE38}" destId="{E9F0983C-AD2D-4E3D-A487-FB4D578112E6}" srcOrd="1" destOrd="0" presId="urn:microsoft.com/office/officeart/2005/8/layout/vList6"/>
    <dgm:cxn modelId="{3E50B264-C76E-3449-801F-04D5E7A0AC04}" type="presParOf" srcId="{4E2B23FD-1336-461A-B964-F8559BA5AE38}" destId="{ED28F91B-BA15-41DC-A269-B2DA9D469A42}" srcOrd="2" destOrd="0" presId="urn:microsoft.com/office/officeart/2005/8/layout/vList6"/>
    <dgm:cxn modelId="{7B86B589-9B78-9043-9864-1977A3ECE078}" type="presParOf" srcId="{ED28F91B-BA15-41DC-A269-B2DA9D469A42}" destId="{CC6344C9-77F2-4928-A07B-A9C7E4AA7FA2}" srcOrd="0" destOrd="0" presId="urn:microsoft.com/office/officeart/2005/8/layout/vList6"/>
    <dgm:cxn modelId="{375162E6-751A-0049-8A4D-189817DCACED}"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dgm:spPr>
        <a:solidFill>
          <a:srgbClr val="9933FF"/>
        </a:solidFill>
        <a:ln>
          <a:noFill/>
        </a:ln>
      </dgm:spPr>
      <dgm:t>
        <a:bodyPr/>
        <a:lstStyle/>
        <a:p>
          <a:r>
            <a:rPr lang="en-US" b="1" dirty="0">
              <a:solidFill>
                <a:schemeClr val="bg1"/>
              </a:solidFill>
            </a:rPr>
            <a:t>Testing/ Labs</a:t>
          </a: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dgm:spPr>
        <a:solidFill>
          <a:schemeClr val="accent6">
            <a:lumMod val="75000"/>
          </a:schemeClr>
        </a:solidFill>
      </dgm:spPr>
      <dgm:t>
        <a:bodyPr/>
        <a:lstStyle/>
        <a:p>
          <a:r>
            <a:rPr lang="en-US" b="1" dirty="0">
              <a:solidFill>
                <a:schemeClr val="bg1"/>
              </a:solidFill>
            </a:rPr>
            <a:t>Nutritional assessment</a:t>
          </a: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F44CFC86-58F9-4DF4-A857-BDC24083C671}">
      <dgm:prSet phldrT="[Text]" custT="1"/>
      <dgm:spPr>
        <a:solidFill>
          <a:schemeClr val="bg1">
            <a:lumMod val="85000"/>
            <a:alpha val="90000"/>
          </a:schemeClr>
        </a:solidFill>
        <a:effectLst>
          <a:glow rad="63500">
            <a:schemeClr val="accent6">
              <a:satMod val="175000"/>
              <a:alpha val="40000"/>
            </a:schemeClr>
          </a:glow>
        </a:effectLst>
      </dgm:spPr>
      <dgm:t>
        <a:bodyPr/>
        <a:lstStyle/>
        <a:p>
          <a:r>
            <a:rPr lang="en-US" sz="2400" b="0" dirty="0">
              <a:solidFill>
                <a:schemeClr val="tx1"/>
              </a:solidFill>
            </a:rPr>
            <a:t>Nutritional supplementation if needed</a:t>
          </a:r>
          <a:endParaRPr lang="en-US" sz="2400" b="0" i="1" dirty="0">
            <a:solidFill>
              <a:schemeClr val="tx1"/>
            </a:solidFill>
          </a:endParaRPr>
        </a:p>
      </dgm:t>
    </dgm:pt>
    <dgm:pt modelId="{FA12FDAF-67F4-41B5-BD3B-5F8430FC31D7}" type="parTrans" cxnId="{2120FA00-1DEE-4037-9F0C-45CBA80DD485}">
      <dgm:prSet/>
      <dgm:spPr/>
      <dgm:t>
        <a:bodyPr/>
        <a:lstStyle/>
        <a:p>
          <a:endParaRPr lang="en-US"/>
        </a:p>
      </dgm:t>
    </dgm:pt>
    <dgm:pt modelId="{47C1FE81-7393-41C5-8517-1702293E1203}" type="sibTrans" cxnId="{2120FA00-1DEE-4037-9F0C-45CBA80DD485}">
      <dgm:prSet/>
      <dgm:spPr/>
      <dgm:t>
        <a:bodyPr/>
        <a:lstStyle/>
        <a:p>
          <a:endParaRPr lang="en-US"/>
        </a:p>
      </dgm:t>
    </dgm:pt>
    <dgm:pt modelId="{B12A434A-5B89-1542-8959-4E53DCFC2B59}">
      <dgm:prSet custT="1"/>
      <dgm:spPr>
        <a:effectLst>
          <a:glow rad="63500">
            <a:schemeClr val="accent4">
              <a:satMod val="175000"/>
              <a:alpha val="40000"/>
            </a:schemeClr>
          </a:glow>
        </a:effectLst>
      </dgm:spPr>
      <dgm:t>
        <a:bodyPr anchor="ctr"/>
        <a:lstStyle/>
        <a:p>
          <a:pPr>
            <a:lnSpc>
              <a:spcPct val="90000"/>
            </a:lnSpc>
          </a:pPr>
          <a:r>
            <a:rPr lang="en-US" sz="2400" b="0" dirty="0"/>
            <a:t>Blood glucose</a:t>
          </a:r>
        </a:p>
      </dgm:t>
    </dgm:pt>
    <dgm:pt modelId="{85B7857B-5A5F-4A42-BF48-CD6496329772}" type="parTrans" cxnId="{FAC9FD94-7C6A-9F4A-A48D-1DE4DF9E58E8}">
      <dgm:prSet/>
      <dgm:spPr/>
      <dgm:t>
        <a:bodyPr/>
        <a:lstStyle/>
        <a:p>
          <a:endParaRPr lang="en-US"/>
        </a:p>
      </dgm:t>
    </dgm:pt>
    <dgm:pt modelId="{6846FB4E-06AE-D84A-8BFA-81D0AAD84D82}" type="sibTrans" cxnId="{FAC9FD94-7C6A-9F4A-A48D-1DE4DF9E58E8}">
      <dgm:prSet/>
      <dgm:spPr/>
      <dgm:t>
        <a:bodyPr/>
        <a:lstStyle/>
        <a:p>
          <a:endParaRPr lang="en-US"/>
        </a:p>
      </dgm:t>
    </dgm:pt>
    <dgm:pt modelId="{B2AD8E80-EA91-2347-B8EB-13BA0CE3FF51}">
      <dgm:prSet custT="1"/>
      <dgm:spPr>
        <a:effectLst>
          <a:glow rad="63500">
            <a:schemeClr val="accent4">
              <a:satMod val="175000"/>
              <a:alpha val="40000"/>
            </a:schemeClr>
          </a:glow>
        </a:effectLst>
      </dgm:spPr>
      <dgm:t>
        <a:bodyPr anchor="ctr"/>
        <a:lstStyle/>
        <a:p>
          <a:pPr>
            <a:lnSpc>
              <a:spcPct val="90000"/>
            </a:lnSpc>
          </a:pPr>
          <a:r>
            <a:rPr lang="en-US" sz="2400" b="0" dirty="0"/>
            <a:t>Hgb A </a:t>
          </a:r>
          <a:r>
            <a:rPr lang="en-US" sz="2400" b="0" baseline="-25000" dirty="0"/>
            <a:t>1C </a:t>
          </a:r>
          <a:r>
            <a:rPr lang="en-US" sz="2400" b="0" dirty="0"/>
            <a:t>for Diabetic patients</a:t>
          </a:r>
        </a:p>
      </dgm:t>
    </dgm:pt>
    <dgm:pt modelId="{50CE9CDB-8A86-CB4D-95F2-BD6F08ECF2FC}" type="parTrans" cxnId="{22FFC23F-73FD-E347-9565-9328FBE0D455}">
      <dgm:prSet/>
      <dgm:spPr/>
      <dgm:t>
        <a:bodyPr/>
        <a:lstStyle/>
        <a:p>
          <a:endParaRPr lang="en-US"/>
        </a:p>
      </dgm:t>
    </dgm:pt>
    <dgm:pt modelId="{300975FD-0737-0849-B4BA-2FAE4F48622A}" type="sibTrans" cxnId="{22FFC23F-73FD-E347-9565-9328FBE0D455}">
      <dgm:prSet/>
      <dgm:spPr/>
      <dgm:t>
        <a:bodyPr/>
        <a:lstStyle/>
        <a:p>
          <a:endParaRPr lang="en-US"/>
        </a:p>
      </dgm:t>
    </dgm:pt>
    <dgm:pt modelId="{397F54A4-2CF3-A24B-BC3B-B23FBC482B44}">
      <dgm:prSet phldrT="[Text]" custT="1"/>
      <dgm:spPr>
        <a:effectLst>
          <a:glow rad="63500">
            <a:schemeClr val="accent4">
              <a:satMod val="175000"/>
              <a:alpha val="40000"/>
            </a:schemeClr>
          </a:glow>
        </a:effectLst>
      </dgm:spPr>
      <dgm:t>
        <a:bodyPr anchor="ctr"/>
        <a:lstStyle/>
        <a:p>
          <a:pPr>
            <a:lnSpc>
              <a:spcPct val="90000"/>
            </a:lnSpc>
          </a:pPr>
          <a:r>
            <a:rPr lang="en-US" sz="2400" b="0" dirty="0"/>
            <a:t>Serum Albumin</a:t>
          </a:r>
          <a:endParaRPr lang="en-US" sz="2400" b="0" i="0" dirty="0"/>
        </a:p>
      </dgm:t>
    </dgm:pt>
    <dgm:pt modelId="{5737E293-EB43-4F49-9086-60E8BB4EDD61}" type="parTrans" cxnId="{58D86ECC-AAA9-744B-877F-7528238A5C7C}">
      <dgm:prSet/>
      <dgm:spPr/>
      <dgm:t>
        <a:bodyPr/>
        <a:lstStyle/>
        <a:p>
          <a:endParaRPr lang="en-US"/>
        </a:p>
      </dgm:t>
    </dgm:pt>
    <dgm:pt modelId="{B89C9BCF-CFC6-3F4B-8FA5-A093A0196835}" type="sibTrans" cxnId="{58D86ECC-AAA9-744B-877F-7528238A5C7C}">
      <dgm:prSet/>
      <dgm:spPr/>
      <dgm:t>
        <a:bodyPr/>
        <a:lstStyle/>
        <a:p>
          <a:endParaRPr lang="en-US"/>
        </a:p>
      </dgm:t>
    </dgm:pt>
    <dgm:pt modelId="{9ACBBD00-169D-1844-805D-D5F62A238279}">
      <dgm:prSet custT="1"/>
      <dgm:spPr>
        <a:solidFill>
          <a:schemeClr val="bg1">
            <a:lumMod val="85000"/>
            <a:alpha val="90000"/>
          </a:schemeClr>
        </a:solidFill>
        <a:effectLst>
          <a:glow rad="63500">
            <a:schemeClr val="accent6">
              <a:satMod val="175000"/>
              <a:alpha val="40000"/>
            </a:schemeClr>
          </a:glow>
        </a:effectLst>
      </dgm:spPr>
      <dgm:t>
        <a:bodyPr/>
        <a:lstStyle/>
        <a:p>
          <a:endParaRPr lang="en-US" sz="2400" b="1" dirty="0">
            <a:solidFill>
              <a:srgbClr val="000000"/>
            </a:solidFill>
          </a:endParaRPr>
        </a:p>
      </dgm:t>
    </dgm:pt>
    <dgm:pt modelId="{53334141-30B2-B04B-BFCE-64DBC0A2866C}" type="parTrans" cxnId="{7550AABC-9957-B640-B027-5461ECE89A4C}">
      <dgm:prSet/>
      <dgm:spPr/>
      <dgm:t>
        <a:bodyPr/>
        <a:lstStyle/>
        <a:p>
          <a:endParaRPr lang="en-US"/>
        </a:p>
      </dgm:t>
    </dgm:pt>
    <dgm:pt modelId="{6EE07EE1-B315-BB47-AF08-F075DBC2B1E4}" type="sibTrans" cxnId="{7550AABC-9957-B640-B027-5461ECE89A4C}">
      <dgm:prSet/>
      <dgm:spPr/>
      <dgm:t>
        <a:bodyPr/>
        <a:lstStyle/>
        <a:p>
          <a:endParaRPr lang="en-US"/>
        </a:p>
      </dgm:t>
    </dgm:pt>
    <dgm:pt modelId="{F2A4A5F4-160B-0C42-B23E-A8A3FC6FA864}">
      <dgm:prSet custT="1"/>
      <dgm:spPr/>
      <dgm:t>
        <a:bodyPr/>
        <a:lstStyle/>
        <a:p>
          <a:r>
            <a:rPr lang="en-US" sz="2400" b="0" dirty="0">
              <a:solidFill>
                <a:schemeClr val="tx1"/>
              </a:solidFill>
            </a:rPr>
            <a:t>Carbohydrate loading and Preoperative hydration</a:t>
          </a:r>
        </a:p>
      </dgm:t>
    </dgm:pt>
    <dgm:pt modelId="{29F294F3-055C-074A-8B7D-0C416CAD9FB2}" type="parTrans" cxnId="{E9123FDB-C7D7-4D42-91E8-72FFDF59814F}">
      <dgm:prSet/>
      <dgm:spPr/>
      <dgm:t>
        <a:bodyPr/>
        <a:lstStyle/>
        <a:p>
          <a:endParaRPr lang="en-US"/>
        </a:p>
      </dgm:t>
    </dgm:pt>
    <dgm:pt modelId="{53EFBB57-9E49-F24D-A0A9-2AF444415D8A}" type="sibTrans" cxnId="{E9123FDB-C7D7-4D42-91E8-72FFDF59814F}">
      <dgm:prSet/>
      <dgm:spPr/>
      <dgm:t>
        <a:bodyPr/>
        <a:lstStyle/>
        <a:p>
          <a:endParaRPr lang="en-US"/>
        </a:p>
      </dgm:t>
    </dgm:pt>
    <dgm:pt modelId="{0D2872DE-DDD0-5447-99BA-345DE6FAF38F}">
      <dgm:prSet custT="1"/>
      <dgm:spPr/>
      <dgm:t>
        <a:bodyPr/>
        <a:lstStyle/>
        <a:p>
          <a:r>
            <a:rPr lang="en-US" sz="2400" b="0">
              <a:solidFill>
                <a:schemeClr val="tx1"/>
              </a:solidFill>
            </a:rPr>
            <a:t>Introduce teaching on Early Postop Feeding</a:t>
          </a:r>
          <a:endParaRPr lang="en-US" sz="2400" b="0" dirty="0">
            <a:solidFill>
              <a:schemeClr val="tx1"/>
            </a:solidFill>
          </a:endParaRPr>
        </a:p>
      </dgm:t>
    </dgm:pt>
    <dgm:pt modelId="{95FC1F91-16B1-F74C-B56C-F6666884999E}" type="parTrans" cxnId="{F5654E8B-7E55-D947-ACF3-A3591ABCD7D2}">
      <dgm:prSet/>
      <dgm:spPr/>
      <dgm:t>
        <a:bodyPr/>
        <a:lstStyle/>
        <a:p>
          <a:endParaRPr lang="en-US"/>
        </a:p>
      </dgm:t>
    </dgm:pt>
    <dgm:pt modelId="{1A789834-FF24-A249-AA01-C46148158244}" type="sibTrans" cxnId="{F5654E8B-7E55-D947-ACF3-A3591ABCD7D2}">
      <dgm:prSet/>
      <dgm:spPr/>
      <dgm:t>
        <a:bodyPr/>
        <a:lstStyle/>
        <a:p>
          <a:endParaRPr lang="en-US"/>
        </a:p>
      </dgm:t>
    </dgm:pt>
    <dgm:pt modelId="{0F3A5776-B1EF-924D-88A1-A0D96A8B129F}">
      <dgm:prSet custT="1"/>
      <dgm:spPr/>
      <dgm:t>
        <a:bodyPr/>
        <a:lstStyle/>
        <a:p>
          <a:r>
            <a:rPr lang="en-US" sz="2400" b="0">
              <a:solidFill>
                <a:schemeClr val="tx1"/>
              </a:solidFill>
            </a:rPr>
            <a:t>PONV risk assessment</a:t>
          </a:r>
          <a:endParaRPr lang="en-US" sz="2400" b="0" dirty="0">
            <a:solidFill>
              <a:schemeClr val="tx1"/>
            </a:solidFill>
          </a:endParaRPr>
        </a:p>
      </dgm:t>
    </dgm:pt>
    <dgm:pt modelId="{A8629B34-64EF-884A-9553-F11A88630A65}" type="parTrans" cxnId="{74CF7DE2-AFC0-8046-B574-6CB96019BB35}">
      <dgm:prSet/>
      <dgm:spPr/>
      <dgm:t>
        <a:bodyPr/>
        <a:lstStyle/>
        <a:p>
          <a:endParaRPr lang="en-US"/>
        </a:p>
      </dgm:t>
    </dgm:pt>
    <dgm:pt modelId="{5DD32AC3-F9AA-CE4D-A0A4-E27FF96E36E7}" type="sibTrans" cxnId="{74CF7DE2-AFC0-8046-B574-6CB96019BB35}">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235863">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custScaleY="204808">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251818">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408517" custLinFactNeighborX="-66" custLinFactNeighborY="-873">
        <dgm:presLayoutVars>
          <dgm:bulletEnabled val="1"/>
        </dgm:presLayoutVars>
      </dgm:prSet>
      <dgm:spPr/>
    </dgm:pt>
  </dgm:ptLst>
  <dgm:cxnLst>
    <dgm:cxn modelId="{2120FA00-1DEE-4037-9F0C-45CBA80DD485}" srcId="{2EED2E87-7DD3-4288-A495-72DACA98A0DD}" destId="{F44CFC86-58F9-4DF4-A857-BDC24083C671}" srcOrd="0" destOrd="0" parTransId="{FA12FDAF-67F4-41B5-BD3B-5F8430FC31D7}" sibTransId="{47C1FE81-7393-41C5-8517-1702293E1203}"/>
    <dgm:cxn modelId="{0F92440C-82B8-414C-8805-AA7724D76E7A}" srcId="{158D919D-66C7-4CCC-8EF9-3EBD7D464015}" destId="{2EED2E87-7DD3-4288-A495-72DACA98A0DD}" srcOrd="1" destOrd="0" parTransId="{E3DB2A5A-D60C-4EDB-BD89-BF4ADDFB19C1}" sibTransId="{809D35C2-1A47-48E3-951E-4385AA95E504}"/>
    <dgm:cxn modelId="{D0635B17-2870-644E-8CBE-7AFD92B19DEC}" type="presOf" srcId="{F2A4A5F4-160B-0C42-B23E-A8A3FC6FA864}" destId="{4BCF4DD1-15DC-4D6F-BC1C-AADF34324843}" srcOrd="0" destOrd="1" presId="urn:microsoft.com/office/officeart/2005/8/layout/vList6"/>
    <dgm:cxn modelId="{FE37141B-FDC0-454E-A4C9-93F08EF62073}" type="presOf" srcId="{0F3A5776-B1EF-924D-88A1-A0D96A8B129F}" destId="{4BCF4DD1-15DC-4D6F-BC1C-AADF34324843}" srcOrd="0" destOrd="3"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22FFC23F-73FD-E347-9565-9328FBE0D455}" srcId="{09EE79D9-DEBE-4C0E-BBB8-968CE38E2C05}" destId="{B2AD8E80-EA91-2347-B8EB-13BA0CE3FF51}" srcOrd="2" destOrd="0" parTransId="{50CE9CDB-8A86-CB4D-95F2-BD6F08ECF2FC}" sibTransId="{300975FD-0737-0849-B4BA-2FAE4F48622A}"/>
    <dgm:cxn modelId="{8087CC61-80FB-4D47-8F74-69565E662163}" type="presOf" srcId="{158D919D-66C7-4CCC-8EF9-3EBD7D464015}" destId="{4E2B23FD-1336-461A-B964-F8559BA5AE38}" srcOrd="0" destOrd="0" presId="urn:microsoft.com/office/officeart/2005/8/layout/vList6"/>
    <dgm:cxn modelId="{61CE9570-16C3-1D4E-8877-2BF112BF5403}" type="presOf" srcId="{2EED2E87-7DD3-4288-A495-72DACA98A0DD}" destId="{CC6344C9-77F2-4928-A07B-A9C7E4AA7FA2}" srcOrd="0" destOrd="0" presId="urn:microsoft.com/office/officeart/2005/8/layout/vList6"/>
    <dgm:cxn modelId="{E2CA8D73-5D3D-7F4B-8E07-C2E0961D17F7}" type="presOf" srcId="{09EE79D9-DEBE-4C0E-BBB8-968CE38E2C05}" destId="{52305D29-F0D7-4341-89A0-AFB28976F324}" srcOrd="0" destOrd="0" presId="urn:microsoft.com/office/officeart/2005/8/layout/vList6"/>
    <dgm:cxn modelId="{64501774-935F-A94D-AF88-BF8752CA9DEB}" type="presOf" srcId="{0D2872DE-DDD0-5447-99BA-345DE6FAF38F}" destId="{4BCF4DD1-15DC-4D6F-BC1C-AADF34324843}" srcOrd="0" destOrd="2" presId="urn:microsoft.com/office/officeart/2005/8/layout/vList6"/>
    <dgm:cxn modelId="{F5654E8B-7E55-D947-ACF3-A3591ABCD7D2}" srcId="{2EED2E87-7DD3-4288-A495-72DACA98A0DD}" destId="{0D2872DE-DDD0-5447-99BA-345DE6FAF38F}" srcOrd="2" destOrd="0" parTransId="{95FC1F91-16B1-F74C-B56C-F6666884999E}" sibTransId="{1A789834-FF24-A249-AA01-C46148158244}"/>
    <dgm:cxn modelId="{FAC9FD94-7C6A-9F4A-A48D-1DE4DF9E58E8}" srcId="{09EE79D9-DEBE-4C0E-BBB8-968CE38E2C05}" destId="{B12A434A-5B89-1542-8959-4E53DCFC2B59}" srcOrd="1" destOrd="0" parTransId="{85B7857B-5A5F-4A42-BF48-CD6496329772}" sibTransId="{6846FB4E-06AE-D84A-8BFA-81D0AAD84D82}"/>
    <dgm:cxn modelId="{5181ABAB-DF3B-1147-9A95-F7930EA876BB}" type="presOf" srcId="{B2AD8E80-EA91-2347-B8EB-13BA0CE3FF51}" destId="{CA3E418D-BC46-47F1-8CD2-61A3169A4499}" srcOrd="0" destOrd="2" presId="urn:microsoft.com/office/officeart/2005/8/layout/vList6"/>
    <dgm:cxn modelId="{84C862AF-4ADD-3247-B1AB-F8834ACBF80F}" type="presOf" srcId="{B12A434A-5B89-1542-8959-4E53DCFC2B59}" destId="{CA3E418D-BC46-47F1-8CD2-61A3169A4499}" srcOrd="0" destOrd="1" presId="urn:microsoft.com/office/officeart/2005/8/layout/vList6"/>
    <dgm:cxn modelId="{592265B3-B03A-3942-91C5-974B756828EA}" type="presOf" srcId="{9ACBBD00-169D-1844-805D-D5F62A238279}" destId="{4BCF4DD1-15DC-4D6F-BC1C-AADF34324843}" srcOrd="0" destOrd="4" presId="urn:microsoft.com/office/officeart/2005/8/layout/vList6"/>
    <dgm:cxn modelId="{7550AABC-9957-B640-B027-5461ECE89A4C}" srcId="{2EED2E87-7DD3-4288-A495-72DACA98A0DD}" destId="{9ACBBD00-169D-1844-805D-D5F62A238279}" srcOrd="4" destOrd="0" parTransId="{53334141-30B2-B04B-BFCE-64DBC0A2866C}" sibTransId="{6EE07EE1-B315-BB47-AF08-F075DBC2B1E4}"/>
    <dgm:cxn modelId="{58D86ECC-AAA9-744B-877F-7528238A5C7C}" srcId="{09EE79D9-DEBE-4C0E-BBB8-968CE38E2C05}" destId="{397F54A4-2CF3-A24B-BC3B-B23FBC482B44}" srcOrd="0" destOrd="0" parTransId="{5737E293-EB43-4F49-9086-60E8BB4EDD61}" sibTransId="{B89C9BCF-CFC6-3F4B-8FA5-A093A0196835}"/>
    <dgm:cxn modelId="{E9123FDB-C7D7-4D42-91E8-72FFDF59814F}" srcId="{2EED2E87-7DD3-4288-A495-72DACA98A0DD}" destId="{F2A4A5F4-160B-0C42-B23E-A8A3FC6FA864}" srcOrd="1" destOrd="0" parTransId="{29F294F3-055C-074A-8B7D-0C416CAD9FB2}" sibTransId="{53EFBB57-9E49-F24D-A0A9-2AF444415D8A}"/>
    <dgm:cxn modelId="{74CF7DE2-AFC0-8046-B574-6CB96019BB35}" srcId="{2EED2E87-7DD3-4288-A495-72DACA98A0DD}" destId="{0F3A5776-B1EF-924D-88A1-A0D96A8B129F}" srcOrd="3" destOrd="0" parTransId="{A8629B34-64EF-884A-9553-F11A88630A65}" sibTransId="{5DD32AC3-F9AA-CE4D-A0A4-E27FF96E36E7}"/>
    <dgm:cxn modelId="{B56172F0-233A-5D4C-80AF-C34CC98716FA}" type="presOf" srcId="{F44CFC86-58F9-4DF4-A857-BDC24083C671}" destId="{4BCF4DD1-15DC-4D6F-BC1C-AADF34324843}" srcOrd="0" destOrd="0" presId="urn:microsoft.com/office/officeart/2005/8/layout/vList6"/>
    <dgm:cxn modelId="{14DFA6FF-38F5-AF43-89E8-39B952D7A580}" type="presOf" srcId="{397F54A4-2CF3-A24B-BC3B-B23FBC482B44}" destId="{CA3E418D-BC46-47F1-8CD2-61A3169A4499}" srcOrd="0" destOrd="0" presId="urn:microsoft.com/office/officeart/2005/8/layout/vList6"/>
    <dgm:cxn modelId="{0EAFF91F-165E-2045-98D6-3881F77DC03A}" type="presParOf" srcId="{4E2B23FD-1336-461A-B964-F8559BA5AE38}" destId="{5F6B14D7-46DC-431F-842C-374E0767887E}" srcOrd="0" destOrd="0" presId="urn:microsoft.com/office/officeart/2005/8/layout/vList6"/>
    <dgm:cxn modelId="{858DFF80-BC9F-CF48-8887-5E301FC774FA}" type="presParOf" srcId="{5F6B14D7-46DC-431F-842C-374E0767887E}" destId="{52305D29-F0D7-4341-89A0-AFB28976F324}" srcOrd="0" destOrd="0" presId="urn:microsoft.com/office/officeart/2005/8/layout/vList6"/>
    <dgm:cxn modelId="{A7F57544-BEAF-7C4F-A4E3-E79EFC83E3A4}" type="presParOf" srcId="{5F6B14D7-46DC-431F-842C-374E0767887E}" destId="{CA3E418D-BC46-47F1-8CD2-61A3169A4499}" srcOrd="1" destOrd="0" presId="urn:microsoft.com/office/officeart/2005/8/layout/vList6"/>
    <dgm:cxn modelId="{E3B859C2-854C-CE44-9D9C-1AE1F17FD406}" type="presParOf" srcId="{4E2B23FD-1336-461A-B964-F8559BA5AE38}" destId="{E9F0983C-AD2D-4E3D-A487-FB4D578112E6}" srcOrd="1" destOrd="0" presId="urn:microsoft.com/office/officeart/2005/8/layout/vList6"/>
    <dgm:cxn modelId="{A5ABDBD3-C46C-C142-9021-1BA623768660}" type="presParOf" srcId="{4E2B23FD-1336-461A-B964-F8559BA5AE38}" destId="{ED28F91B-BA15-41DC-A269-B2DA9D469A42}" srcOrd="2" destOrd="0" presId="urn:microsoft.com/office/officeart/2005/8/layout/vList6"/>
    <dgm:cxn modelId="{C1A3F210-4289-9949-BB6C-7C11E04685B8}" type="presParOf" srcId="{ED28F91B-BA15-41DC-A269-B2DA9D469A42}" destId="{CC6344C9-77F2-4928-A07B-A9C7E4AA7FA2}" srcOrd="0" destOrd="0" presId="urn:microsoft.com/office/officeart/2005/8/layout/vList6"/>
    <dgm:cxn modelId="{389388E4-560B-284F-8C68-D67C5244AE38}"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dgm:spPr>
        <a:solidFill>
          <a:srgbClr val="FF00FF"/>
        </a:solidFill>
        <a:ln>
          <a:noFill/>
        </a:ln>
      </dgm:spPr>
      <dgm:t>
        <a:bodyPr/>
        <a:lstStyle/>
        <a:p>
          <a:r>
            <a:rPr lang="en-US" b="1" dirty="0">
              <a:solidFill>
                <a:srgbClr val="FFFFFF"/>
              </a:solidFill>
              <a:latin typeface="Corbel" pitchFamily="34" charset="0"/>
            </a:rPr>
            <a:t>Fitness and exercise assessment</a:t>
          </a:r>
          <a:endParaRPr lang="en-US" b="1" dirty="0">
            <a:solidFill>
              <a:srgbClr val="FFFFFF"/>
            </a:solidFill>
          </a:endParaRP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dgm:spPr>
        <a:solidFill>
          <a:srgbClr val="0080FF"/>
        </a:solidFill>
      </dgm:spPr>
      <dgm:t>
        <a:bodyPr/>
        <a:lstStyle/>
        <a:p>
          <a:r>
            <a:rPr lang="en-US" b="1" dirty="0">
              <a:solidFill>
                <a:srgbClr val="FFFFFF"/>
              </a:solidFill>
              <a:latin typeface="Corbel" pitchFamily="34" charset="0"/>
            </a:rPr>
            <a:t>Smoking/Tobacco use</a:t>
          </a:r>
          <a:endParaRPr lang="en-US" b="1" dirty="0">
            <a:solidFill>
              <a:srgbClr val="FFFFFF"/>
            </a:solidFill>
          </a:endParaRP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F44CFC86-58F9-4DF4-A857-BDC24083C671}">
      <dgm:prSet phldrT="[Text]" custT="1"/>
      <dgm:spPr>
        <a:solidFill>
          <a:schemeClr val="bg1">
            <a:lumMod val="85000"/>
            <a:alpha val="90000"/>
          </a:schemeClr>
        </a:solidFill>
        <a:effectLst>
          <a:glow rad="63500">
            <a:schemeClr val="accent5">
              <a:satMod val="175000"/>
              <a:alpha val="40000"/>
            </a:schemeClr>
          </a:glow>
        </a:effectLst>
      </dgm:spPr>
      <dgm:t>
        <a:bodyPr anchor="ctr"/>
        <a:lstStyle/>
        <a:p>
          <a:r>
            <a:rPr lang="en-US" sz="2400" b="0" dirty="0">
              <a:solidFill>
                <a:srgbClr val="000000"/>
              </a:solidFill>
              <a:latin typeface="Corbel" pitchFamily="34" charset="0"/>
            </a:rPr>
            <a:t>Continue tobacco cessation or ‘fast’ regimen.</a:t>
          </a:r>
          <a:endParaRPr lang="en-US" sz="2400" b="0" i="1" dirty="0">
            <a:solidFill>
              <a:srgbClr val="000000"/>
            </a:solidFill>
          </a:endParaRPr>
        </a:p>
      </dgm:t>
    </dgm:pt>
    <dgm:pt modelId="{FA12FDAF-67F4-41B5-BD3B-5F8430FC31D7}" type="parTrans" cxnId="{2120FA00-1DEE-4037-9F0C-45CBA80DD485}">
      <dgm:prSet/>
      <dgm:spPr/>
      <dgm:t>
        <a:bodyPr/>
        <a:lstStyle/>
        <a:p>
          <a:endParaRPr lang="en-US"/>
        </a:p>
      </dgm:t>
    </dgm:pt>
    <dgm:pt modelId="{47C1FE81-7393-41C5-8517-1702293E1203}" type="sibTrans" cxnId="{2120FA00-1DEE-4037-9F0C-45CBA80DD485}">
      <dgm:prSet/>
      <dgm:spPr/>
      <dgm:t>
        <a:bodyPr/>
        <a:lstStyle/>
        <a:p>
          <a:endParaRPr lang="en-US"/>
        </a:p>
      </dgm:t>
    </dgm:pt>
    <dgm:pt modelId="{397F54A4-2CF3-A24B-BC3B-B23FBC482B44}">
      <dgm:prSet phldrT="[Text]" custT="1"/>
      <dgm:spPr>
        <a:effectLst>
          <a:glow rad="63500">
            <a:srgbClr val="FF00FF">
              <a:alpha val="40000"/>
            </a:srgbClr>
          </a:glow>
        </a:effectLst>
      </dgm:spPr>
      <dgm:t>
        <a:bodyPr anchor="ctr"/>
        <a:lstStyle/>
        <a:p>
          <a:pPr>
            <a:lnSpc>
              <a:spcPct val="90000"/>
            </a:lnSpc>
          </a:pPr>
          <a:r>
            <a:rPr lang="en-US" sz="2000" b="0" dirty="0">
              <a:solidFill>
                <a:srgbClr val="000000"/>
              </a:solidFill>
              <a:latin typeface="Corbel" pitchFamily="34" charset="0"/>
            </a:rPr>
            <a:t>Monitor activity diary</a:t>
          </a:r>
          <a:endParaRPr lang="en-US" sz="2000" b="0" i="0" dirty="0">
            <a:solidFill>
              <a:srgbClr val="000000"/>
            </a:solidFill>
          </a:endParaRPr>
        </a:p>
      </dgm:t>
    </dgm:pt>
    <dgm:pt modelId="{5737E293-EB43-4F49-9086-60E8BB4EDD61}" type="parTrans" cxnId="{58D86ECC-AAA9-744B-877F-7528238A5C7C}">
      <dgm:prSet/>
      <dgm:spPr/>
      <dgm:t>
        <a:bodyPr/>
        <a:lstStyle/>
        <a:p>
          <a:endParaRPr lang="en-US"/>
        </a:p>
      </dgm:t>
    </dgm:pt>
    <dgm:pt modelId="{B89C9BCF-CFC6-3F4B-8FA5-A093A0196835}" type="sibTrans" cxnId="{58D86ECC-AAA9-744B-877F-7528238A5C7C}">
      <dgm:prSet/>
      <dgm:spPr/>
      <dgm:t>
        <a:bodyPr/>
        <a:lstStyle/>
        <a:p>
          <a:endParaRPr lang="en-US"/>
        </a:p>
      </dgm:t>
    </dgm:pt>
    <dgm:pt modelId="{9ACBBD00-169D-1844-805D-D5F62A238279}">
      <dgm:prSet custT="1"/>
      <dgm:spPr>
        <a:solidFill>
          <a:schemeClr val="bg1">
            <a:lumMod val="85000"/>
            <a:alpha val="90000"/>
          </a:schemeClr>
        </a:solidFill>
        <a:effectLst>
          <a:glow rad="63500">
            <a:schemeClr val="accent5">
              <a:satMod val="175000"/>
              <a:alpha val="40000"/>
            </a:schemeClr>
          </a:glow>
        </a:effectLst>
      </dgm:spPr>
      <dgm:t>
        <a:bodyPr anchor="ctr"/>
        <a:lstStyle/>
        <a:p>
          <a:endParaRPr lang="en-US" sz="2400" b="1" dirty="0">
            <a:solidFill>
              <a:srgbClr val="000000"/>
            </a:solidFill>
          </a:endParaRPr>
        </a:p>
      </dgm:t>
    </dgm:pt>
    <dgm:pt modelId="{53334141-30B2-B04B-BFCE-64DBC0A2866C}" type="parTrans" cxnId="{7550AABC-9957-B640-B027-5461ECE89A4C}">
      <dgm:prSet/>
      <dgm:spPr/>
      <dgm:t>
        <a:bodyPr/>
        <a:lstStyle/>
        <a:p>
          <a:endParaRPr lang="en-US"/>
        </a:p>
      </dgm:t>
    </dgm:pt>
    <dgm:pt modelId="{6EE07EE1-B315-BB47-AF08-F075DBC2B1E4}" type="sibTrans" cxnId="{7550AABC-9957-B640-B027-5461ECE89A4C}">
      <dgm:prSet/>
      <dgm:spPr/>
      <dgm:t>
        <a:bodyPr/>
        <a:lstStyle/>
        <a:p>
          <a:endParaRPr lang="en-US"/>
        </a:p>
      </dgm:t>
    </dgm:pt>
    <dgm:pt modelId="{C59B3B8C-EEBB-1B4B-925C-C6AB3D4AEB5D}">
      <dgm:prSet phldrT="[Text]" custT="1"/>
      <dgm:spPr>
        <a:solidFill>
          <a:schemeClr val="bg1">
            <a:lumMod val="85000"/>
            <a:alpha val="90000"/>
          </a:schemeClr>
        </a:solidFill>
        <a:effectLst>
          <a:glow rad="63500">
            <a:schemeClr val="accent5">
              <a:satMod val="175000"/>
              <a:alpha val="40000"/>
            </a:schemeClr>
          </a:glow>
        </a:effectLst>
      </dgm:spPr>
      <dgm:t>
        <a:bodyPr anchor="ctr"/>
        <a:lstStyle/>
        <a:p>
          <a:endParaRPr lang="en-US" sz="2400" b="0" i="1" dirty="0">
            <a:solidFill>
              <a:srgbClr val="000000"/>
            </a:solidFill>
          </a:endParaRPr>
        </a:p>
      </dgm:t>
    </dgm:pt>
    <dgm:pt modelId="{97828427-1556-484F-9AAC-C3D710334612}" type="parTrans" cxnId="{E6089777-D54D-4045-971D-CF5A9B4A128D}">
      <dgm:prSet/>
      <dgm:spPr/>
      <dgm:t>
        <a:bodyPr/>
        <a:lstStyle/>
        <a:p>
          <a:endParaRPr lang="en-US"/>
        </a:p>
      </dgm:t>
    </dgm:pt>
    <dgm:pt modelId="{7D396106-CE68-1848-BB2A-3BCCDECD2FFE}" type="sibTrans" cxnId="{E6089777-D54D-4045-971D-CF5A9B4A128D}">
      <dgm:prSet/>
      <dgm:spPr/>
      <dgm:t>
        <a:bodyPr/>
        <a:lstStyle/>
        <a:p>
          <a:endParaRPr lang="en-US"/>
        </a:p>
      </dgm:t>
    </dgm:pt>
    <dgm:pt modelId="{04E89361-751C-FE4A-AE73-6BABA7A33D9C}">
      <dgm:prSet custT="1"/>
      <dgm:spPr/>
      <dgm:t>
        <a:bodyPr/>
        <a:lstStyle/>
        <a:p>
          <a:r>
            <a:rPr lang="en-US" sz="2000" b="0" dirty="0">
              <a:solidFill>
                <a:srgbClr val="000000"/>
              </a:solidFill>
              <a:latin typeface="Corbel" pitchFamily="34" charset="0"/>
            </a:rPr>
            <a:t>Introduce teaching on early Mobilization</a:t>
          </a:r>
        </a:p>
      </dgm:t>
    </dgm:pt>
    <dgm:pt modelId="{63B0891C-4EA9-6343-8D62-3F7AB9B43072}" type="parTrans" cxnId="{0E4C9210-C845-B94F-AE84-689E1CD2BCA8}">
      <dgm:prSet/>
      <dgm:spPr/>
      <dgm:t>
        <a:bodyPr/>
        <a:lstStyle/>
        <a:p>
          <a:endParaRPr lang="en-US"/>
        </a:p>
      </dgm:t>
    </dgm:pt>
    <dgm:pt modelId="{CCF97D93-A27B-A842-995C-3A0CEC23F503}" type="sibTrans" cxnId="{0E4C9210-C845-B94F-AE84-689E1CD2BCA8}">
      <dgm:prSet/>
      <dgm:spPr/>
      <dgm:t>
        <a:bodyPr/>
        <a:lstStyle/>
        <a:p>
          <a:endParaRPr lang="en-US"/>
        </a:p>
      </dgm:t>
    </dgm:pt>
    <dgm:pt modelId="{36F1341F-EB82-BC4E-8674-FBD4CC9C2EA9}">
      <dgm:prSet custT="1"/>
      <dgm:spPr/>
      <dgm:t>
        <a:bodyPr/>
        <a:lstStyle/>
        <a:p>
          <a:r>
            <a:rPr lang="en-US" sz="2000" b="0" dirty="0">
              <a:solidFill>
                <a:srgbClr val="000000"/>
              </a:solidFill>
              <a:latin typeface="Corbel" pitchFamily="34" charset="0"/>
            </a:rPr>
            <a:t>Introduce mobilization targets/expectations</a:t>
          </a:r>
        </a:p>
      </dgm:t>
    </dgm:pt>
    <dgm:pt modelId="{CB2AE138-4B95-0B49-B783-CB67589973CC}" type="parTrans" cxnId="{C3CD74D4-AB16-664D-8801-C9F3B469935A}">
      <dgm:prSet/>
      <dgm:spPr/>
      <dgm:t>
        <a:bodyPr/>
        <a:lstStyle/>
        <a:p>
          <a:endParaRPr lang="en-US"/>
        </a:p>
      </dgm:t>
    </dgm:pt>
    <dgm:pt modelId="{85F56075-CBF3-4144-876B-7C17AF431EE1}" type="sibTrans" cxnId="{C3CD74D4-AB16-664D-8801-C9F3B469935A}">
      <dgm:prSet/>
      <dgm:spPr/>
      <dgm:t>
        <a:bodyPr/>
        <a:lstStyle/>
        <a:p>
          <a:endParaRPr lang="en-US"/>
        </a:p>
      </dgm:t>
    </dgm:pt>
    <dgm:pt modelId="{E718B9E6-AD31-D841-9942-844580A670F9}">
      <dgm:prSet custT="1"/>
      <dgm:spPr/>
      <dgm:t>
        <a:bodyPr/>
        <a:lstStyle/>
        <a:p>
          <a:r>
            <a:rPr lang="en-US" sz="2000" b="0" dirty="0">
              <a:solidFill>
                <a:srgbClr val="000000"/>
              </a:solidFill>
              <a:latin typeface="Corbel" pitchFamily="34" charset="0"/>
            </a:rPr>
            <a:t>Introduce VTE risk assessment and prophylaxis (Mechanical and Pharmacologic)</a:t>
          </a:r>
        </a:p>
      </dgm:t>
    </dgm:pt>
    <dgm:pt modelId="{F1F23CA7-5C72-8240-9C34-49B367D12288}" type="parTrans" cxnId="{49F3C7C5-3D7C-B845-B166-7B6BE8FDB8EB}">
      <dgm:prSet/>
      <dgm:spPr/>
      <dgm:t>
        <a:bodyPr/>
        <a:lstStyle/>
        <a:p>
          <a:endParaRPr lang="en-US"/>
        </a:p>
      </dgm:t>
    </dgm:pt>
    <dgm:pt modelId="{C726794C-3670-9C43-92E3-D672157F6574}" type="sibTrans" cxnId="{49F3C7C5-3D7C-B845-B166-7B6BE8FDB8EB}">
      <dgm:prSet/>
      <dgm:spPr/>
      <dgm:t>
        <a:bodyPr/>
        <a:lstStyle/>
        <a:p>
          <a:endParaRPr lang="en-US"/>
        </a:p>
      </dgm:t>
    </dgm:pt>
    <dgm:pt modelId="{AD579493-47CD-A148-A339-43177F61BC15}">
      <dgm:prSet custT="1"/>
      <dgm:spPr/>
      <dgm:t>
        <a:bodyPr/>
        <a:lstStyle/>
        <a:p>
          <a:r>
            <a:rPr lang="en-US" sz="2400" b="0" dirty="0">
              <a:solidFill>
                <a:srgbClr val="000000"/>
              </a:solidFill>
              <a:latin typeface="Corbel" pitchFamily="34" charset="0"/>
            </a:rPr>
            <a:t>Introduce teaching about Incentive Spirometer</a:t>
          </a:r>
        </a:p>
      </dgm:t>
    </dgm:pt>
    <dgm:pt modelId="{3191A5E2-E477-9141-960F-8F58FD71EEE2}" type="parTrans" cxnId="{DE5299C4-BD77-684F-9D45-DE039E8B2976}">
      <dgm:prSet/>
      <dgm:spPr/>
      <dgm:t>
        <a:bodyPr/>
        <a:lstStyle/>
        <a:p>
          <a:endParaRPr lang="en-US"/>
        </a:p>
      </dgm:t>
    </dgm:pt>
    <dgm:pt modelId="{BEBA7BFC-4DCD-A24A-A2AA-7BBD65853AB1}" type="sibTrans" cxnId="{DE5299C4-BD77-684F-9D45-DE039E8B2976}">
      <dgm:prSet/>
      <dgm:spPr/>
      <dgm:t>
        <a:bodyPr/>
        <a:lstStyle/>
        <a:p>
          <a:endParaRPr lang="en-US"/>
        </a:p>
      </dgm:t>
    </dgm:pt>
    <dgm:pt modelId="{3DAFC00F-7F17-2942-A029-621B1E8B6B4F}">
      <dgm:prSet custT="1"/>
      <dgm:spPr/>
      <dgm:t>
        <a:bodyPr/>
        <a:lstStyle/>
        <a:p>
          <a:endParaRPr lang="en-US" sz="2400" b="0" dirty="0">
            <a:solidFill>
              <a:srgbClr val="000000"/>
            </a:solidFill>
            <a:latin typeface="Corbel" pitchFamily="34" charset="0"/>
          </a:endParaRPr>
        </a:p>
      </dgm:t>
    </dgm:pt>
    <dgm:pt modelId="{15CD2BD9-1B17-F049-BE15-26DCBAB65C5B}" type="parTrans" cxnId="{2A01CCBF-FDF8-C54E-B66F-895B9D092F8A}">
      <dgm:prSet/>
      <dgm:spPr/>
      <dgm:t>
        <a:bodyPr/>
        <a:lstStyle/>
        <a:p>
          <a:endParaRPr lang="en-US"/>
        </a:p>
      </dgm:t>
    </dgm:pt>
    <dgm:pt modelId="{6DA8AF82-E3B4-6644-9068-011A5A9A3C57}" type="sibTrans" cxnId="{2A01CCBF-FDF8-C54E-B66F-895B9D092F8A}">
      <dgm:prSet/>
      <dgm:spPr/>
      <dgm:t>
        <a:bodyPr/>
        <a:lstStyle/>
        <a:p>
          <a:endParaRPr lang="en-US"/>
        </a:p>
      </dgm:t>
    </dgm:pt>
    <dgm:pt modelId="{F0A041BC-C824-6A48-B4BD-9317856BD717}">
      <dgm:prSet phldrT="[Text]" custT="1"/>
      <dgm:spPr>
        <a:solidFill>
          <a:schemeClr val="bg1">
            <a:lumMod val="85000"/>
            <a:alpha val="90000"/>
          </a:schemeClr>
        </a:solidFill>
        <a:effectLst>
          <a:glow rad="63500">
            <a:schemeClr val="accent5">
              <a:satMod val="175000"/>
              <a:alpha val="40000"/>
            </a:schemeClr>
          </a:glow>
        </a:effectLst>
      </dgm:spPr>
      <dgm:t>
        <a:bodyPr anchor="ctr"/>
        <a:lstStyle/>
        <a:p>
          <a:endParaRPr lang="en-US" sz="2400" b="0" i="1" dirty="0">
            <a:solidFill>
              <a:srgbClr val="000000"/>
            </a:solidFill>
          </a:endParaRPr>
        </a:p>
      </dgm:t>
    </dgm:pt>
    <dgm:pt modelId="{CC690304-F18A-4944-A70E-BA22D10B44A8}" type="parTrans" cxnId="{75FEAF58-D01F-384E-BDD8-CF80669727C5}">
      <dgm:prSet/>
      <dgm:spPr/>
      <dgm:t>
        <a:bodyPr/>
        <a:lstStyle/>
        <a:p>
          <a:endParaRPr lang="en-US"/>
        </a:p>
      </dgm:t>
    </dgm:pt>
    <dgm:pt modelId="{40A77099-61FE-D047-B4B6-1957DCF478D9}" type="sibTrans" cxnId="{75FEAF58-D01F-384E-BDD8-CF80669727C5}">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62879" custScaleY="271555">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custScaleY="34680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62879" custScaleY="255683">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288109" custLinFactNeighborX="-66" custLinFactNeighborY="-873">
        <dgm:presLayoutVars>
          <dgm:bulletEnabled val="1"/>
        </dgm:presLayoutVars>
      </dgm:prSet>
      <dgm:spPr/>
    </dgm:pt>
  </dgm:ptLst>
  <dgm:cxnLst>
    <dgm:cxn modelId="{2120FA00-1DEE-4037-9F0C-45CBA80DD485}" srcId="{2EED2E87-7DD3-4288-A495-72DACA98A0DD}" destId="{F44CFC86-58F9-4DF4-A857-BDC24083C671}" srcOrd="2" destOrd="0" parTransId="{FA12FDAF-67F4-41B5-BD3B-5F8430FC31D7}" sibTransId="{47C1FE81-7393-41C5-8517-1702293E1203}"/>
    <dgm:cxn modelId="{5B0CFE00-8C4C-9040-B589-20A6FCD08120}" type="presOf" srcId="{AD579493-47CD-A148-A339-43177F61BC15}" destId="{4BCF4DD1-15DC-4D6F-BC1C-AADF34324843}" srcOrd="0" destOrd="3" presId="urn:microsoft.com/office/officeart/2005/8/layout/vList6"/>
    <dgm:cxn modelId="{0F92440C-82B8-414C-8805-AA7724D76E7A}" srcId="{158D919D-66C7-4CCC-8EF9-3EBD7D464015}" destId="{2EED2E87-7DD3-4288-A495-72DACA98A0DD}" srcOrd="1" destOrd="0" parTransId="{E3DB2A5A-D60C-4EDB-BD89-BF4ADDFB19C1}" sibTransId="{809D35C2-1A47-48E3-951E-4385AA95E504}"/>
    <dgm:cxn modelId="{2E913910-A89E-FA4D-ACD1-DDC8F25EE4EF}" type="presOf" srcId="{F0A041BC-C824-6A48-B4BD-9317856BD717}" destId="{4BCF4DD1-15DC-4D6F-BC1C-AADF34324843}" srcOrd="0" destOrd="1" presId="urn:microsoft.com/office/officeart/2005/8/layout/vList6"/>
    <dgm:cxn modelId="{0E4C9210-C845-B94F-AE84-689E1CD2BCA8}" srcId="{09EE79D9-DEBE-4C0E-BBB8-968CE38E2C05}" destId="{04E89361-751C-FE4A-AE73-6BABA7A33D9C}" srcOrd="1" destOrd="0" parTransId="{63B0891C-4EA9-6343-8D62-3F7AB9B43072}" sibTransId="{CCF97D93-A27B-A842-995C-3A0CEC23F503}"/>
    <dgm:cxn modelId="{32C95123-51D5-4615-874A-3FC47692B420}" srcId="{158D919D-66C7-4CCC-8EF9-3EBD7D464015}" destId="{09EE79D9-DEBE-4C0E-BBB8-968CE38E2C05}" srcOrd="0" destOrd="0" parTransId="{591E696D-D59E-4A60-B9D2-EBA08CEDCE29}" sibTransId="{D58DCF3B-58CD-42DC-9007-752D92A219A5}"/>
    <dgm:cxn modelId="{41645D24-4F29-3B45-A3DE-55F4125A514A}" type="presOf" srcId="{9ACBBD00-169D-1844-805D-D5F62A238279}" destId="{4BCF4DD1-15DC-4D6F-BC1C-AADF34324843}" srcOrd="0" destOrd="5" presId="urn:microsoft.com/office/officeart/2005/8/layout/vList6"/>
    <dgm:cxn modelId="{FC1B2628-A578-AD42-B43B-0F80100CABFE}" type="presOf" srcId="{397F54A4-2CF3-A24B-BC3B-B23FBC482B44}" destId="{CA3E418D-BC46-47F1-8CD2-61A3169A4499}" srcOrd="0" destOrd="0" presId="urn:microsoft.com/office/officeart/2005/8/layout/vList6"/>
    <dgm:cxn modelId="{E4873066-F2D8-6C49-8DE9-ADA4F029335D}" type="presOf" srcId="{09EE79D9-DEBE-4C0E-BBB8-968CE38E2C05}" destId="{52305D29-F0D7-4341-89A0-AFB28976F324}" srcOrd="0" destOrd="0" presId="urn:microsoft.com/office/officeart/2005/8/layout/vList6"/>
    <dgm:cxn modelId="{BD6CE16E-B37B-3444-B61D-917A325403E3}" type="presOf" srcId="{158D919D-66C7-4CCC-8EF9-3EBD7D464015}" destId="{4E2B23FD-1336-461A-B964-F8559BA5AE38}" srcOrd="0" destOrd="0" presId="urn:microsoft.com/office/officeart/2005/8/layout/vList6"/>
    <dgm:cxn modelId="{AED2B156-E7B6-074F-867A-BD1CF7499700}" type="presOf" srcId="{2EED2E87-7DD3-4288-A495-72DACA98A0DD}" destId="{CC6344C9-77F2-4928-A07B-A9C7E4AA7FA2}" srcOrd="0" destOrd="0" presId="urn:microsoft.com/office/officeart/2005/8/layout/vList6"/>
    <dgm:cxn modelId="{49C6D156-AE73-4847-AA82-57CF8D6A9C04}" type="presOf" srcId="{C59B3B8C-EEBB-1B4B-925C-C6AB3D4AEB5D}" destId="{4BCF4DD1-15DC-4D6F-BC1C-AADF34324843}" srcOrd="0" destOrd="0" presId="urn:microsoft.com/office/officeart/2005/8/layout/vList6"/>
    <dgm:cxn modelId="{E6089777-D54D-4045-971D-CF5A9B4A128D}" srcId="{2EED2E87-7DD3-4288-A495-72DACA98A0DD}" destId="{C59B3B8C-EEBB-1B4B-925C-C6AB3D4AEB5D}" srcOrd="0" destOrd="0" parTransId="{97828427-1556-484F-9AAC-C3D710334612}" sibTransId="{7D396106-CE68-1848-BB2A-3BCCDECD2FFE}"/>
    <dgm:cxn modelId="{75FEAF58-D01F-384E-BDD8-CF80669727C5}" srcId="{2EED2E87-7DD3-4288-A495-72DACA98A0DD}" destId="{F0A041BC-C824-6A48-B4BD-9317856BD717}" srcOrd="1" destOrd="0" parTransId="{CC690304-F18A-4944-A70E-BA22D10B44A8}" sibTransId="{40A77099-61FE-D047-B4B6-1957DCF478D9}"/>
    <dgm:cxn modelId="{D6B2479F-C3FD-E941-8540-A40637252761}" type="presOf" srcId="{36F1341F-EB82-BC4E-8674-FBD4CC9C2EA9}" destId="{CA3E418D-BC46-47F1-8CD2-61A3169A4499}" srcOrd="0" destOrd="2" presId="urn:microsoft.com/office/officeart/2005/8/layout/vList6"/>
    <dgm:cxn modelId="{7550AABC-9957-B640-B027-5461ECE89A4C}" srcId="{2EED2E87-7DD3-4288-A495-72DACA98A0DD}" destId="{9ACBBD00-169D-1844-805D-D5F62A238279}" srcOrd="5" destOrd="0" parTransId="{53334141-30B2-B04B-BFCE-64DBC0A2866C}" sibTransId="{6EE07EE1-B315-BB47-AF08-F075DBC2B1E4}"/>
    <dgm:cxn modelId="{2A01CCBF-FDF8-C54E-B66F-895B9D092F8A}" srcId="{2EED2E87-7DD3-4288-A495-72DACA98A0DD}" destId="{3DAFC00F-7F17-2942-A029-621B1E8B6B4F}" srcOrd="4" destOrd="0" parTransId="{15CD2BD9-1B17-F049-BE15-26DCBAB65C5B}" sibTransId="{6DA8AF82-E3B4-6644-9068-011A5A9A3C57}"/>
    <dgm:cxn modelId="{DE5299C4-BD77-684F-9D45-DE039E8B2976}" srcId="{2EED2E87-7DD3-4288-A495-72DACA98A0DD}" destId="{AD579493-47CD-A148-A339-43177F61BC15}" srcOrd="3" destOrd="0" parTransId="{3191A5E2-E477-9141-960F-8F58FD71EEE2}" sibTransId="{BEBA7BFC-4DCD-A24A-A2AA-7BBD65853AB1}"/>
    <dgm:cxn modelId="{49F3C7C5-3D7C-B845-B166-7B6BE8FDB8EB}" srcId="{09EE79D9-DEBE-4C0E-BBB8-968CE38E2C05}" destId="{E718B9E6-AD31-D841-9942-844580A670F9}" srcOrd="3" destOrd="0" parTransId="{F1F23CA7-5C72-8240-9C34-49B367D12288}" sibTransId="{C726794C-3670-9C43-92E3-D672157F6574}"/>
    <dgm:cxn modelId="{58D86ECC-AAA9-744B-877F-7528238A5C7C}" srcId="{09EE79D9-DEBE-4C0E-BBB8-968CE38E2C05}" destId="{397F54A4-2CF3-A24B-BC3B-B23FBC482B44}" srcOrd="0" destOrd="0" parTransId="{5737E293-EB43-4F49-9086-60E8BB4EDD61}" sibTransId="{B89C9BCF-CFC6-3F4B-8FA5-A093A0196835}"/>
    <dgm:cxn modelId="{C3CD74D4-AB16-664D-8801-C9F3B469935A}" srcId="{09EE79D9-DEBE-4C0E-BBB8-968CE38E2C05}" destId="{36F1341F-EB82-BC4E-8674-FBD4CC9C2EA9}" srcOrd="2" destOrd="0" parTransId="{CB2AE138-4B95-0B49-B783-CB67589973CC}" sibTransId="{85F56075-CBF3-4144-876B-7C17AF431EE1}"/>
    <dgm:cxn modelId="{1304B5D4-2FC0-C148-BFD7-3C0CA68DC5DD}" type="presOf" srcId="{F44CFC86-58F9-4DF4-A857-BDC24083C671}" destId="{4BCF4DD1-15DC-4D6F-BC1C-AADF34324843}" srcOrd="0" destOrd="2" presId="urn:microsoft.com/office/officeart/2005/8/layout/vList6"/>
    <dgm:cxn modelId="{F86E68E3-BA83-E645-9005-BC5EC674B28E}" type="presOf" srcId="{E718B9E6-AD31-D841-9942-844580A670F9}" destId="{CA3E418D-BC46-47F1-8CD2-61A3169A4499}" srcOrd="0" destOrd="3" presId="urn:microsoft.com/office/officeart/2005/8/layout/vList6"/>
    <dgm:cxn modelId="{582C7EE6-1152-7A4A-A39C-7527CFEF6D15}" type="presOf" srcId="{04E89361-751C-FE4A-AE73-6BABA7A33D9C}" destId="{CA3E418D-BC46-47F1-8CD2-61A3169A4499}" srcOrd="0" destOrd="1" presId="urn:microsoft.com/office/officeart/2005/8/layout/vList6"/>
    <dgm:cxn modelId="{421E3BF4-CED9-6F45-B6D6-83F845B7748E}" type="presOf" srcId="{3DAFC00F-7F17-2942-A029-621B1E8B6B4F}" destId="{4BCF4DD1-15DC-4D6F-BC1C-AADF34324843}" srcOrd="0" destOrd="4" presId="urn:microsoft.com/office/officeart/2005/8/layout/vList6"/>
    <dgm:cxn modelId="{F2808917-B4C4-EF44-ACB3-A94F43D151FA}" type="presParOf" srcId="{4E2B23FD-1336-461A-B964-F8559BA5AE38}" destId="{5F6B14D7-46DC-431F-842C-374E0767887E}" srcOrd="0" destOrd="0" presId="urn:microsoft.com/office/officeart/2005/8/layout/vList6"/>
    <dgm:cxn modelId="{DFB0F1F6-6097-9344-9AE8-217EFA5EFBB7}" type="presParOf" srcId="{5F6B14D7-46DC-431F-842C-374E0767887E}" destId="{52305D29-F0D7-4341-89A0-AFB28976F324}" srcOrd="0" destOrd="0" presId="urn:microsoft.com/office/officeart/2005/8/layout/vList6"/>
    <dgm:cxn modelId="{0E6FEDEC-809D-254A-BDD7-D17FB316DCB6}" type="presParOf" srcId="{5F6B14D7-46DC-431F-842C-374E0767887E}" destId="{CA3E418D-BC46-47F1-8CD2-61A3169A4499}" srcOrd="1" destOrd="0" presId="urn:microsoft.com/office/officeart/2005/8/layout/vList6"/>
    <dgm:cxn modelId="{69B3F6EE-3437-CB4F-82F2-54E8684BEC9E}" type="presParOf" srcId="{4E2B23FD-1336-461A-B964-F8559BA5AE38}" destId="{E9F0983C-AD2D-4E3D-A487-FB4D578112E6}" srcOrd="1" destOrd="0" presId="urn:microsoft.com/office/officeart/2005/8/layout/vList6"/>
    <dgm:cxn modelId="{D511AAD2-F412-9B41-AB68-3FC115DB9225}" type="presParOf" srcId="{4E2B23FD-1336-461A-B964-F8559BA5AE38}" destId="{ED28F91B-BA15-41DC-A269-B2DA9D469A42}" srcOrd="2" destOrd="0" presId="urn:microsoft.com/office/officeart/2005/8/layout/vList6"/>
    <dgm:cxn modelId="{A14C6EC3-7CA9-AD41-8166-27E743B0C7F7}" type="presParOf" srcId="{ED28F91B-BA15-41DC-A269-B2DA9D469A42}" destId="{CC6344C9-77F2-4928-A07B-A9C7E4AA7FA2}" srcOrd="0" destOrd="0" presId="urn:microsoft.com/office/officeart/2005/8/layout/vList6"/>
    <dgm:cxn modelId="{F3132A64-42DE-024B-ADD6-B5CD6B9FBB92}"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8D919D-66C7-4CCC-8EF9-3EBD7D464015}" type="doc">
      <dgm:prSet loTypeId="urn:microsoft.com/office/officeart/2005/8/layout/vList6" loCatId="process" qsTypeId="urn:microsoft.com/office/officeart/2005/8/quickstyle/3d1" qsCatId="3D" csTypeId="urn:microsoft.com/office/officeart/2005/8/colors/colorful3" csCatId="colorful" phldr="1"/>
      <dgm:spPr/>
      <dgm:t>
        <a:bodyPr/>
        <a:lstStyle/>
        <a:p>
          <a:endParaRPr lang="en-US"/>
        </a:p>
      </dgm:t>
    </dgm:pt>
    <dgm:pt modelId="{09EE79D9-DEBE-4C0E-BBB8-968CE38E2C05}">
      <dgm:prSet phldrT="[Text]" custT="1"/>
      <dgm:spPr>
        <a:solidFill>
          <a:srgbClr val="FFEB67"/>
        </a:solidFill>
        <a:ln>
          <a:noFill/>
        </a:ln>
      </dgm:spPr>
      <dgm:t>
        <a:bodyPr/>
        <a:lstStyle/>
        <a:p>
          <a:r>
            <a:rPr lang="en-US" sz="3200" b="1" dirty="0">
              <a:solidFill>
                <a:schemeClr val="bg1"/>
              </a:solidFill>
              <a:latin typeface="Corbel" pitchFamily="34" charset="0"/>
            </a:rPr>
            <a:t>Alcohol use</a:t>
          </a:r>
          <a:endParaRPr lang="en-US" sz="3200" b="1" dirty="0">
            <a:solidFill>
              <a:schemeClr val="bg1"/>
            </a:solidFill>
          </a:endParaRPr>
        </a:p>
      </dgm:t>
    </dgm:pt>
    <dgm:pt modelId="{591E696D-D59E-4A60-B9D2-EBA08CEDCE29}" type="parTrans" cxnId="{32C95123-51D5-4615-874A-3FC47692B420}">
      <dgm:prSet/>
      <dgm:spPr/>
      <dgm:t>
        <a:bodyPr/>
        <a:lstStyle/>
        <a:p>
          <a:endParaRPr lang="en-US"/>
        </a:p>
      </dgm:t>
    </dgm:pt>
    <dgm:pt modelId="{D58DCF3B-58CD-42DC-9007-752D92A219A5}" type="sibTrans" cxnId="{32C95123-51D5-4615-874A-3FC47692B420}">
      <dgm:prSet/>
      <dgm:spPr/>
      <dgm:t>
        <a:bodyPr/>
        <a:lstStyle/>
        <a:p>
          <a:endParaRPr lang="en-US"/>
        </a:p>
      </dgm:t>
    </dgm:pt>
    <dgm:pt modelId="{2EED2E87-7DD3-4288-A495-72DACA98A0DD}">
      <dgm:prSet phldrT="[Text]" custT="1"/>
      <dgm:spPr>
        <a:solidFill>
          <a:srgbClr val="FF0000"/>
        </a:solidFill>
      </dgm:spPr>
      <dgm:t>
        <a:bodyPr/>
        <a:lstStyle/>
        <a:p>
          <a:r>
            <a:rPr lang="en-US" sz="2800" b="1" dirty="0">
              <a:solidFill>
                <a:schemeClr val="bg1"/>
              </a:solidFill>
              <a:latin typeface="Corbel" pitchFamily="34" charset="0"/>
            </a:rPr>
            <a:t>Pain management</a:t>
          </a:r>
          <a:endParaRPr lang="en-US" sz="2800" b="1" dirty="0">
            <a:solidFill>
              <a:schemeClr val="bg1"/>
            </a:solidFill>
          </a:endParaRPr>
        </a:p>
      </dgm:t>
    </dgm:pt>
    <dgm:pt modelId="{E3DB2A5A-D60C-4EDB-BD89-BF4ADDFB19C1}" type="parTrans" cxnId="{0F92440C-82B8-414C-8805-AA7724D76E7A}">
      <dgm:prSet/>
      <dgm:spPr/>
      <dgm:t>
        <a:bodyPr/>
        <a:lstStyle/>
        <a:p>
          <a:endParaRPr lang="en-US"/>
        </a:p>
      </dgm:t>
    </dgm:pt>
    <dgm:pt modelId="{809D35C2-1A47-48E3-951E-4385AA95E504}" type="sibTrans" cxnId="{0F92440C-82B8-414C-8805-AA7724D76E7A}">
      <dgm:prSet/>
      <dgm:spPr/>
      <dgm:t>
        <a:bodyPr/>
        <a:lstStyle/>
        <a:p>
          <a:endParaRPr lang="en-US"/>
        </a:p>
      </dgm:t>
    </dgm:pt>
    <dgm:pt modelId="{397F54A4-2CF3-A24B-BC3B-B23FBC482B44}">
      <dgm:prSet phldrT="[Text]" custT="1"/>
      <dgm:spPr>
        <a:effectLst>
          <a:glow rad="63500">
            <a:srgbClr val="FFFF00">
              <a:alpha val="40000"/>
            </a:srgbClr>
          </a:glow>
        </a:effectLst>
      </dgm:spPr>
      <dgm:t>
        <a:bodyPr anchor="ctr"/>
        <a:lstStyle/>
        <a:p>
          <a:pPr>
            <a:lnSpc>
              <a:spcPct val="90000"/>
            </a:lnSpc>
          </a:pPr>
          <a:r>
            <a:rPr lang="en-US" sz="2400" b="0" dirty="0">
              <a:solidFill>
                <a:srgbClr val="000000"/>
              </a:solidFill>
              <a:latin typeface="Corbel" pitchFamily="34" charset="0"/>
            </a:rPr>
            <a:t>Continue alcohol cessation counseling and program protocols</a:t>
          </a:r>
          <a:endParaRPr lang="en-US" sz="2400" b="0" i="0" dirty="0">
            <a:solidFill>
              <a:srgbClr val="000000"/>
            </a:solidFill>
          </a:endParaRPr>
        </a:p>
      </dgm:t>
    </dgm:pt>
    <dgm:pt modelId="{5737E293-EB43-4F49-9086-60E8BB4EDD61}" type="parTrans" cxnId="{58D86ECC-AAA9-744B-877F-7528238A5C7C}">
      <dgm:prSet/>
      <dgm:spPr/>
      <dgm:t>
        <a:bodyPr/>
        <a:lstStyle/>
        <a:p>
          <a:endParaRPr lang="en-US"/>
        </a:p>
      </dgm:t>
    </dgm:pt>
    <dgm:pt modelId="{B89C9BCF-CFC6-3F4B-8FA5-A093A0196835}" type="sibTrans" cxnId="{58D86ECC-AAA9-744B-877F-7528238A5C7C}">
      <dgm:prSet/>
      <dgm:spPr/>
      <dgm:t>
        <a:bodyPr/>
        <a:lstStyle/>
        <a:p>
          <a:endParaRPr lang="en-US"/>
        </a:p>
      </dgm:t>
    </dgm:pt>
    <dgm:pt modelId="{C59B3B8C-EEBB-1B4B-925C-C6AB3D4AEB5D}">
      <dgm:prSet phldrT="[Text]" custT="1"/>
      <dgm:spPr>
        <a:solidFill>
          <a:schemeClr val="bg1">
            <a:lumMod val="85000"/>
            <a:alpha val="90000"/>
          </a:schemeClr>
        </a:solidFill>
        <a:effectLst>
          <a:glow rad="63500">
            <a:srgbClr val="FF0000">
              <a:alpha val="40000"/>
            </a:srgbClr>
          </a:glow>
        </a:effectLst>
      </dgm:spPr>
      <dgm:t>
        <a:bodyPr anchor="ctr"/>
        <a:lstStyle/>
        <a:p>
          <a:r>
            <a:rPr lang="en-US" sz="2400" b="0" dirty="0">
              <a:solidFill>
                <a:srgbClr val="000000"/>
              </a:solidFill>
              <a:latin typeface="Corbel" pitchFamily="34" charset="0"/>
            </a:rPr>
            <a:t>Introduction to ERP pain management protocols</a:t>
          </a:r>
          <a:endParaRPr lang="en-US" sz="2400" b="0" i="1" dirty="0">
            <a:solidFill>
              <a:srgbClr val="000000"/>
            </a:solidFill>
          </a:endParaRPr>
        </a:p>
      </dgm:t>
    </dgm:pt>
    <dgm:pt modelId="{97828427-1556-484F-9AAC-C3D710334612}" type="parTrans" cxnId="{E6089777-D54D-4045-971D-CF5A9B4A128D}">
      <dgm:prSet/>
      <dgm:spPr/>
      <dgm:t>
        <a:bodyPr/>
        <a:lstStyle/>
        <a:p>
          <a:endParaRPr lang="en-US"/>
        </a:p>
      </dgm:t>
    </dgm:pt>
    <dgm:pt modelId="{7D396106-CE68-1848-BB2A-3BCCDECD2FFE}" type="sibTrans" cxnId="{E6089777-D54D-4045-971D-CF5A9B4A128D}">
      <dgm:prSet/>
      <dgm:spPr/>
      <dgm:t>
        <a:bodyPr/>
        <a:lstStyle/>
        <a:p>
          <a:endParaRPr lang="en-US"/>
        </a:p>
      </dgm:t>
    </dgm:pt>
    <dgm:pt modelId="{CA08842B-73BC-FF47-A029-3D2B758B396D}">
      <dgm:prSet/>
      <dgm:spPr>
        <a:effectLst>
          <a:glow rad="63500">
            <a:srgbClr val="FFFF00">
              <a:alpha val="40000"/>
            </a:srgbClr>
          </a:glow>
        </a:effectLst>
      </dgm:spPr>
      <dgm:t>
        <a:bodyPr/>
        <a:lstStyle/>
        <a:p>
          <a:endParaRPr lang="en-US" b="0" dirty="0">
            <a:solidFill>
              <a:schemeClr val="tx1"/>
            </a:solidFill>
            <a:latin typeface="Corbel" pitchFamily="34" charset="0"/>
          </a:endParaRPr>
        </a:p>
      </dgm:t>
    </dgm:pt>
    <dgm:pt modelId="{E0707A36-8E5E-5745-85FB-E737280EBB64}" type="parTrans" cxnId="{EE64DD02-9751-5541-8C48-108654B8ED30}">
      <dgm:prSet/>
      <dgm:spPr/>
      <dgm:t>
        <a:bodyPr/>
        <a:lstStyle/>
        <a:p>
          <a:endParaRPr lang="en-US"/>
        </a:p>
      </dgm:t>
    </dgm:pt>
    <dgm:pt modelId="{9BEB0500-B48F-4141-A059-F3486EBB8C6F}" type="sibTrans" cxnId="{EE64DD02-9751-5541-8C48-108654B8ED30}">
      <dgm:prSet/>
      <dgm:spPr/>
      <dgm:t>
        <a:bodyPr/>
        <a:lstStyle/>
        <a:p>
          <a:endParaRPr lang="en-US"/>
        </a:p>
      </dgm:t>
    </dgm:pt>
    <dgm:pt modelId="{F9C688D1-F595-214C-A7E6-492B99CE5773}">
      <dgm:prSet phldrT="[Text]" custT="1"/>
      <dgm:spPr>
        <a:effectLst>
          <a:glow rad="63500">
            <a:srgbClr val="FFFF00">
              <a:alpha val="40000"/>
            </a:srgbClr>
          </a:glow>
        </a:effectLst>
      </dgm:spPr>
      <dgm:t>
        <a:bodyPr anchor="ctr"/>
        <a:lstStyle/>
        <a:p>
          <a:pPr>
            <a:lnSpc>
              <a:spcPct val="90000"/>
            </a:lnSpc>
          </a:pPr>
          <a:endParaRPr lang="en-US" sz="2400" b="0" i="0" dirty="0">
            <a:solidFill>
              <a:schemeClr val="tx1"/>
            </a:solidFill>
          </a:endParaRPr>
        </a:p>
      </dgm:t>
    </dgm:pt>
    <dgm:pt modelId="{504DACFD-3406-894D-A512-34ECDF93F8BA}" type="parTrans" cxnId="{E1AF8511-2406-8444-A789-C81A830AF000}">
      <dgm:prSet/>
      <dgm:spPr/>
      <dgm:t>
        <a:bodyPr/>
        <a:lstStyle/>
        <a:p>
          <a:endParaRPr lang="en-US"/>
        </a:p>
      </dgm:t>
    </dgm:pt>
    <dgm:pt modelId="{4765D659-6FC6-B440-82CE-2ADF9BA591E4}" type="sibTrans" cxnId="{E1AF8511-2406-8444-A789-C81A830AF000}">
      <dgm:prSet/>
      <dgm:spPr/>
      <dgm:t>
        <a:bodyPr/>
        <a:lstStyle/>
        <a:p>
          <a:endParaRPr lang="en-US"/>
        </a:p>
      </dgm:t>
    </dgm:pt>
    <dgm:pt modelId="{E5C249E0-1D03-F348-81EE-DAB6FAB9C57D}">
      <dgm:prSet/>
      <dgm:spPr/>
      <dgm:t>
        <a:bodyPr/>
        <a:lstStyle/>
        <a:p>
          <a:endParaRPr lang="en-US" b="1" dirty="0">
            <a:solidFill>
              <a:schemeClr val="bg1"/>
            </a:solidFill>
            <a:latin typeface="Corbel" pitchFamily="34" charset="0"/>
          </a:endParaRPr>
        </a:p>
      </dgm:t>
    </dgm:pt>
    <dgm:pt modelId="{2E31F529-7C73-5C4C-9B5B-FDE310E3DF41}" type="parTrans" cxnId="{E888F4FC-2DB6-C24E-9A26-0601C3FE25B6}">
      <dgm:prSet/>
      <dgm:spPr/>
      <dgm:t>
        <a:bodyPr/>
        <a:lstStyle/>
        <a:p>
          <a:endParaRPr lang="en-US"/>
        </a:p>
      </dgm:t>
    </dgm:pt>
    <dgm:pt modelId="{997A8BDE-A7BB-4849-BA2D-14AB52D32F76}" type="sibTrans" cxnId="{E888F4FC-2DB6-C24E-9A26-0601C3FE25B6}">
      <dgm:prSet/>
      <dgm:spPr/>
      <dgm:t>
        <a:bodyPr/>
        <a:lstStyle/>
        <a:p>
          <a:endParaRPr lang="en-US"/>
        </a:p>
      </dgm:t>
    </dgm:pt>
    <dgm:pt modelId="{4E58F544-AEA7-704F-8EE8-5AD4C8C8EEEC}">
      <dgm:prSet phldrT="[Text]" custT="1"/>
      <dgm:spPr>
        <a:effectLst>
          <a:glow rad="63500">
            <a:srgbClr val="FFFF00">
              <a:alpha val="40000"/>
            </a:srgbClr>
          </a:glow>
        </a:effectLst>
      </dgm:spPr>
      <dgm:t>
        <a:bodyPr anchor="ctr"/>
        <a:lstStyle/>
        <a:p>
          <a:pPr>
            <a:lnSpc>
              <a:spcPct val="90000"/>
            </a:lnSpc>
          </a:pPr>
          <a:endParaRPr lang="en-US" sz="2400" b="0" i="0" dirty="0">
            <a:solidFill>
              <a:srgbClr val="000000"/>
            </a:solidFill>
          </a:endParaRPr>
        </a:p>
      </dgm:t>
    </dgm:pt>
    <dgm:pt modelId="{89A89048-2FCD-404E-A558-AB44728CE5D3}" type="parTrans" cxnId="{DF4F65E9-5D53-5B43-BED6-94435589FA5D}">
      <dgm:prSet/>
      <dgm:spPr/>
      <dgm:t>
        <a:bodyPr/>
        <a:lstStyle/>
        <a:p>
          <a:endParaRPr lang="en-US"/>
        </a:p>
      </dgm:t>
    </dgm:pt>
    <dgm:pt modelId="{22B4D270-5D4A-D44E-A38F-1698221F12E5}" type="sibTrans" cxnId="{DF4F65E9-5D53-5B43-BED6-94435589FA5D}">
      <dgm:prSet/>
      <dgm:spPr/>
      <dgm:t>
        <a:bodyPr/>
        <a:lstStyle/>
        <a:p>
          <a:endParaRPr lang="en-US"/>
        </a:p>
      </dgm:t>
    </dgm:pt>
    <dgm:pt modelId="{4E2B23FD-1336-461A-B964-F8559BA5AE38}" type="pres">
      <dgm:prSet presAssocID="{158D919D-66C7-4CCC-8EF9-3EBD7D464015}" presName="Name0" presStyleCnt="0">
        <dgm:presLayoutVars>
          <dgm:dir/>
          <dgm:animLvl val="lvl"/>
          <dgm:resizeHandles/>
        </dgm:presLayoutVars>
      </dgm:prSet>
      <dgm:spPr/>
    </dgm:pt>
    <dgm:pt modelId="{5F6B14D7-46DC-431F-842C-374E0767887E}" type="pres">
      <dgm:prSet presAssocID="{09EE79D9-DEBE-4C0E-BBB8-968CE38E2C05}" presName="linNode" presStyleCnt="0"/>
      <dgm:spPr/>
    </dgm:pt>
    <dgm:pt modelId="{52305D29-F0D7-4341-89A0-AFB28976F324}" type="pres">
      <dgm:prSet presAssocID="{09EE79D9-DEBE-4C0E-BBB8-968CE38E2C05}" presName="parentShp" presStyleLbl="node1" presStyleIdx="0" presStyleCnt="2" custScaleX="73127" custScaleY="117585">
        <dgm:presLayoutVars>
          <dgm:bulletEnabled val="1"/>
        </dgm:presLayoutVars>
      </dgm:prSet>
      <dgm:spPr/>
    </dgm:pt>
    <dgm:pt modelId="{CA3E418D-BC46-47F1-8CD2-61A3169A4499}" type="pres">
      <dgm:prSet presAssocID="{09EE79D9-DEBE-4C0E-BBB8-968CE38E2C05}" presName="childShp" presStyleLbl="bgAccFollowNode1" presStyleIdx="0" presStyleCnt="2" custScaleX="127564">
        <dgm:presLayoutVars>
          <dgm:bulletEnabled val="1"/>
        </dgm:presLayoutVars>
      </dgm:prSet>
      <dgm:spPr/>
    </dgm:pt>
    <dgm:pt modelId="{E9F0983C-AD2D-4E3D-A487-FB4D578112E6}" type="pres">
      <dgm:prSet presAssocID="{D58DCF3B-58CD-42DC-9007-752D92A219A5}" presName="spacing" presStyleCnt="0"/>
      <dgm:spPr/>
    </dgm:pt>
    <dgm:pt modelId="{ED28F91B-BA15-41DC-A269-B2DA9D469A42}" type="pres">
      <dgm:prSet presAssocID="{2EED2E87-7DD3-4288-A495-72DACA98A0DD}" presName="linNode" presStyleCnt="0"/>
      <dgm:spPr/>
    </dgm:pt>
    <dgm:pt modelId="{CC6344C9-77F2-4928-A07B-A9C7E4AA7FA2}" type="pres">
      <dgm:prSet presAssocID="{2EED2E87-7DD3-4288-A495-72DACA98A0DD}" presName="parentShp" presStyleLbl="node1" presStyleIdx="1" presStyleCnt="2" custScaleX="76161" custScaleY="120798">
        <dgm:presLayoutVars>
          <dgm:bulletEnabled val="1"/>
        </dgm:presLayoutVars>
      </dgm:prSet>
      <dgm:spPr/>
    </dgm:pt>
    <dgm:pt modelId="{4BCF4DD1-15DC-4D6F-BC1C-AADF34324843}" type="pres">
      <dgm:prSet presAssocID="{2EED2E87-7DD3-4288-A495-72DACA98A0DD}" presName="childShp" presStyleLbl="bgAccFollowNode1" presStyleIdx="1" presStyleCnt="2" custScaleX="124521" custScaleY="134294" custLinFactNeighborX="5419" custLinFactNeighborY="7">
        <dgm:presLayoutVars>
          <dgm:bulletEnabled val="1"/>
        </dgm:presLayoutVars>
      </dgm:prSet>
      <dgm:spPr/>
    </dgm:pt>
  </dgm:ptLst>
  <dgm:cxnLst>
    <dgm:cxn modelId="{EE64DD02-9751-5541-8C48-108654B8ED30}" srcId="{09EE79D9-DEBE-4C0E-BBB8-968CE38E2C05}" destId="{CA08842B-73BC-FF47-A029-3D2B758B396D}" srcOrd="4" destOrd="0" parTransId="{E0707A36-8E5E-5745-85FB-E737280EBB64}" sibTransId="{9BEB0500-B48F-4141-A059-F3486EBB8C6F}"/>
    <dgm:cxn modelId="{0F92440C-82B8-414C-8805-AA7724D76E7A}" srcId="{158D919D-66C7-4CCC-8EF9-3EBD7D464015}" destId="{2EED2E87-7DD3-4288-A495-72DACA98A0DD}" srcOrd="1" destOrd="0" parTransId="{E3DB2A5A-D60C-4EDB-BD89-BF4ADDFB19C1}" sibTransId="{809D35C2-1A47-48E3-951E-4385AA95E504}"/>
    <dgm:cxn modelId="{E1AF8511-2406-8444-A789-C81A830AF000}" srcId="{09EE79D9-DEBE-4C0E-BBB8-968CE38E2C05}" destId="{F9C688D1-F595-214C-A7E6-492B99CE5773}" srcOrd="0" destOrd="0" parTransId="{504DACFD-3406-894D-A512-34ECDF93F8BA}" sibTransId="{4765D659-6FC6-B440-82CE-2ADF9BA591E4}"/>
    <dgm:cxn modelId="{ACD62C18-228D-3E4D-BC41-0C0E0E416D2A}" type="presOf" srcId="{4E58F544-AEA7-704F-8EE8-5AD4C8C8EEEC}" destId="{CA3E418D-BC46-47F1-8CD2-61A3169A4499}" srcOrd="0" destOrd="1" presId="urn:microsoft.com/office/officeart/2005/8/layout/vList6"/>
    <dgm:cxn modelId="{8D0C801A-7B1E-0A42-B44C-1305096B26B6}" type="presOf" srcId="{09EE79D9-DEBE-4C0E-BBB8-968CE38E2C05}" destId="{52305D29-F0D7-4341-89A0-AFB28976F324}" srcOrd="0" destOrd="0" presId="urn:microsoft.com/office/officeart/2005/8/layout/vList6"/>
    <dgm:cxn modelId="{32C95123-51D5-4615-874A-3FC47692B420}" srcId="{158D919D-66C7-4CCC-8EF9-3EBD7D464015}" destId="{09EE79D9-DEBE-4C0E-BBB8-968CE38E2C05}" srcOrd="0" destOrd="0" parTransId="{591E696D-D59E-4A60-B9D2-EBA08CEDCE29}" sibTransId="{D58DCF3B-58CD-42DC-9007-752D92A219A5}"/>
    <dgm:cxn modelId="{A1B65535-56F1-3A49-B3F1-4C8786E1388D}" type="presOf" srcId="{F9C688D1-F595-214C-A7E6-492B99CE5773}" destId="{CA3E418D-BC46-47F1-8CD2-61A3169A4499}" srcOrd="0" destOrd="0" presId="urn:microsoft.com/office/officeart/2005/8/layout/vList6"/>
    <dgm:cxn modelId="{E6089777-D54D-4045-971D-CF5A9B4A128D}" srcId="{2EED2E87-7DD3-4288-A495-72DACA98A0DD}" destId="{C59B3B8C-EEBB-1B4B-925C-C6AB3D4AEB5D}" srcOrd="0" destOrd="0" parTransId="{97828427-1556-484F-9AAC-C3D710334612}" sibTransId="{7D396106-CE68-1848-BB2A-3BCCDECD2FFE}"/>
    <dgm:cxn modelId="{AD9FDF7A-35F6-844A-BBB7-EF428EB83000}" type="presOf" srcId="{158D919D-66C7-4CCC-8EF9-3EBD7D464015}" destId="{4E2B23FD-1336-461A-B964-F8559BA5AE38}" srcOrd="0" destOrd="0" presId="urn:microsoft.com/office/officeart/2005/8/layout/vList6"/>
    <dgm:cxn modelId="{A0D8F87D-5D69-E644-8DE1-C4CC98E6FA2E}" type="presOf" srcId="{C59B3B8C-EEBB-1B4B-925C-C6AB3D4AEB5D}" destId="{4BCF4DD1-15DC-4D6F-BC1C-AADF34324843}" srcOrd="0" destOrd="0" presId="urn:microsoft.com/office/officeart/2005/8/layout/vList6"/>
    <dgm:cxn modelId="{B08293B1-3379-674B-BADB-CAFCB9C0AF63}" type="presOf" srcId="{2EED2E87-7DD3-4288-A495-72DACA98A0DD}" destId="{CC6344C9-77F2-4928-A07B-A9C7E4AA7FA2}" srcOrd="0" destOrd="0" presId="urn:microsoft.com/office/officeart/2005/8/layout/vList6"/>
    <dgm:cxn modelId="{6CB62AB9-EABB-B348-B641-372B8BF7BF70}" type="presOf" srcId="{CA08842B-73BC-FF47-A029-3D2B758B396D}" destId="{CA3E418D-BC46-47F1-8CD2-61A3169A4499}" srcOrd="0" destOrd="4" presId="urn:microsoft.com/office/officeart/2005/8/layout/vList6"/>
    <dgm:cxn modelId="{EE63AEC3-00B2-024D-B1E7-E005383FBE92}" type="presOf" srcId="{E5C249E0-1D03-F348-81EE-DAB6FAB9C57D}" destId="{CA3E418D-BC46-47F1-8CD2-61A3169A4499}" srcOrd="0" destOrd="3" presId="urn:microsoft.com/office/officeart/2005/8/layout/vList6"/>
    <dgm:cxn modelId="{58D86ECC-AAA9-744B-877F-7528238A5C7C}" srcId="{09EE79D9-DEBE-4C0E-BBB8-968CE38E2C05}" destId="{397F54A4-2CF3-A24B-BC3B-B23FBC482B44}" srcOrd="2" destOrd="0" parTransId="{5737E293-EB43-4F49-9086-60E8BB4EDD61}" sibTransId="{B89C9BCF-CFC6-3F4B-8FA5-A093A0196835}"/>
    <dgm:cxn modelId="{75CEA3E6-A149-C54F-AD43-291434CCE635}" type="presOf" srcId="{397F54A4-2CF3-A24B-BC3B-B23FBC482B44}" destId="{CA3E418D-BC46-47F1-8CD2-61A3169A4499}" srcOrd="0" destOrd="2" presId="urn:microsoft.com/office/officeart/2005/8/layout/vList6"/>
    <dgm:cxn modelId="{DF4F65E9-5D53-5B43-BED6-94435589FA5D}" srcId="{09EE79D9-DEBE-4C0E-BBB8-968CE38E2C05}" destId="{4E58F544-AEA7-704F-8EE8-5AD4C8C8EEEC}" srcOrd="1" destOrd="0" parTransId="{89A89048-2FCD-404E-A558-AB44728CE5D3}" sibTransId="{22B4D270-5D4A-D44E-A38F-1698221F12E5}"/>
    <dgm:cxn modelId="{E888F4FC-2DB6-C24E-9A26-0601C3FE25B6}" srcId="{09EE79D9-DEBE-4C0E-BBB8-968CE38E2C05}" destId="{E5C249E0-1D03-F348-81EE-DAB6FAB9C57D}" srcOrd="3" destOrd="0" parTransId="{2E31F529-7C73-5C4C-9B5B-FDE310E3DF41}" sibTransId="{997A8BDE-A7BB-4849-BA2D-14AB52D32F76}"/>
    <dgm:cxn modelId="{0F38EC7E-CDE4-E740-BCEE-3013F50F79C4}" type="presParOf" srcId="{4E2B23FD-1336-461A-B964-F8559BA5AE38}" destId="{5F6B14D7-46DC-431F-842C-374E0767887E}" srcOrd="0" destOrd="0" presId="urn:microsoft.com/office/officeart/2005/8/layout/vList6"/>
    <dgm:cxn modelId="{B4524B11-713B-FE4B-87F8-0A91FE0B67CF}" type="presParOf" srcId="{5F6B14D7-46DC-431F-842C-374E0767887E}" destId="{52305D29-F0D7-4341-89A0-AFB28976F324}" srcOrd="0" destOrd="0" presId="urn:microsoft.com/office/officeart/2005/8/layout/vList6"/>
    <dgm:cxn modelId="{F3A8660A-F90E-DA42-B2D8-29B97E19C5C2}" type="presParOf" srcId="{5F6B14D7-46DC-431F-842C-374E0767887E}" destId="{CA3E418D-BC46-47F1-8CD2-61A3169A4499}" srcOrd="1" destOrd="0" presId="urn:microsoft.com/office/officeart/2005/8/layout/vList6"/>
    <dgm:cxn modelId="{816D328C-B2CB-D74A-B3B5-7F56E4EB53ED}" type="presParOf" srcId="{4E2B23FD-1336-461A-B964-F8559BA5AE38}" destId="{E9F0983C-AD2D-4E3D-A487-FB4D578112E6}" srcOrd="1" destOrd="0" presId="urn:microsoft.com/office/officeart/2005/8/layout/vList6"/>
    <dgm:cxn modelId="{38E011D4-897A-7143-BDC5-63B5B4D2888B}" type="presParOf" srcId="{4E2B23FD-1336-461A-B964-F8559BA5AE38}" destId="{ED28F91B-BA15-41DC-A269-B2DA9D469A42}" srcOrd="2" destOrd="0" presId="urn:microsoft.com/office/officeart/2005/8/layout/vList6"/>
    <dgm:cxn modelId="{E132D5FF-A369-EE4A-81B3-B4C876439DEB}" type="presParOf" srcId="{ED28F91B-BA15-41DC-A269-B2DA9D469A42}" destId="{CC6344C9-77F2-4928-A07B-A9C7E4AA7FA2}" srcOrd="0" destOrd="0" presId="urn:microsoft.com/office/officeart/2005/8/layout/vList6"/>
    <dgm:cxn modelId="{3930680E-EB7F-1148-AA7E-A539A491A8F0}" type="presParOf" srcId="{ED28F91B-BA15-41DC-A269-B2DA9D469A42}" destId="{4BCF4DD1-15DC-4D6F-BC1C-AADF34324843}" srcOrd="1" destOrd="0" presId="urn:microsoft.com/office/officeart/2005/8/layout/v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B29D8-36EC-4811-A1A0-3F8A79AC8523}">
      <dsp:nvSpPr>
        <dsp:cNvPr id="0" name=""/>
        <dsp:cNvSpPr/>
      </dsp:nvSpPr>
      <dsp:spPr>
        <a:xfrm rot="5400000">
          <a:off x="3352346" y="300888"/>
          <a:ext cx="2199183" cy="1913289"/>
        </a:xfrm>
        <a:prstGeom prst="hexagon">
          <a:avLst>
            <a:gd name="adj" fmla="val 25000"/>
            <a:gd name="vf" fmla="val 11547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Decision Making</a:t>
          </a:r>
        </a:p>
      </dsp:txBody>
      <dsp:txXfrm rot="-5400000">
        <a:off x="3793447" y="500647"/>
        <a:ext cx="1316981" cy="1513771"/>
      </dsp:txXfrm>
    </dsp:sp>
    <dsp:sp modelId="{09553896-895C-4088-89A5-6CF7344F5B51}">
      <dsp:nvSpPr>
        <dsp:cNvPr id="0" name=""/>
        <dsp:cNvSpPr/>
      </dsp:nvSpPr>
      <dsp:spPr>
        <a:xfrm>
          <a:off x="5466641" y="597777"/>
          <a:ext cx="2454288" cy="131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p>
      </dsp:txBody>
      <dsp:txXfrm>
        <a:off x="5466641" y="597777"/>
        <a:ext cx="2454288" cy="1319510"/>
      </dsp:txXfrm>
    </dsp:sp>
    <dsp:sp modelId="{31CFB066-96C6-4B9F-92D1-F23ABDB0D0E1}">
      <dsp:nvSpPr>
        <dsp:cNvPr id="0" name=""/>
        <dsp:cNvSpPr/>
      </dsp:nvSpPr>
      <dsp:spPr>
        <a:xfrm rot="5400000">
          <a:off x="1285993" y="300888"/>
          <a:ext cx="2199183" cy="1913289"/>
        </a:xfrm>
        <a:prstGeom prst="hexagon">
          <a:avLst>
            <a:gd name="adj" fmla="val 25000"/>
            <a:gd name="vf" fmla="val 115470"/>
          </a:avLst>
        </a:prstGeom>
        <a:solidFill>
          <a:schemeClr val="accent4">
            <a:hueOff val="-892954"/>
            <a:satOff val="5380"/>
            <a:lumOff val="43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Health Literacy</a:t>
          </a:r>
        </a:p>
      </dsp:txBody>
      <dsp:txXfrm rot="-5400000">
        <a:off x="1727094" y="500647"/>
        <a:ext cx="1316981" cy="1513771"/>
      </dsp:txXfrm>
    </dsp:sp>
    <dsp:sp modelId="{DA5B740D-5D7F-4767-BA58-506538AEA79D}">
      <dsp:nvSpPr>
        <dsp:cNvPr id="0" name=""/>
        <dsp:cNvSpPr/>
      </dsp:nvSpPr>
      <dsp:spPr>
        <a:xfrm rot="5400000">
          <a:off x="2315211" y="2167555"/>
          <a:ext cx="2199183" cy="1913289"/>
        </a:xfrm>
        <a:prstGeom prst="hexagon">
          <a:avLst>
            <a:gd name="adj" fmla="val 25000"/>
            <a:gd name="vf" fmla="val 115470"/>
          </a:avLst>
        </a:prstGeom>
        <a:solidFill>
          <a:srgbClr val="C0000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1" kern="1200" dirty="0">
              <a:solidFill>
                <a:srgbClr val="0000FF"/>
              </a:solidFill>
            </a:rPr>
            <a:t>Patient Centered</a:t>
          </a:r>
        </a:p>
      </dsp:txBody>
      <dsp:txXfrm rot="-5400000">
        <a:off x="2756312" y="2367314"/>
        <a:ext cx="1316981" cy="1513771"/>
      </dsp:txXfrm>
    </dsp:sp>
    <dsp:sp modelId="{7B53FD79-5EE5-4150-ACD3-73FD6C7EE66C}">
      <dsp:nvSpPr>
        <dsp:cNvPr id="0" name=""/>
        <dsp:cNvSpPr/>
      </dsp:nvSpPr>
      <dsp:spPr>
        <a:xfrm>
          <a:off x="3869" y="2464444"/>
          <a:ext cx="2375118" cy="131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endParaRPr lang="en-US" sz="2200" i="1" kern="1200" dirty="0"/>
        </a:p>
      </dsp:txBody>
      <dsp:txXfrm>
        <a:off x="3869" y="2464444"/>
        <a:ext cx="2375118" cy="1319510"/>
      </dsp:txXfrm>
    </dsp:sp>
    <dsp:sp modelId="{549A0491-19CD-40A2-BF85-1E66B7CB2331}">
      <dsp:nvSpPr>
        <dsp:cNvPr id="0" name=""/>
        <dsp:cNvSpPr/>
      </dsp:nvSpPr>
      <dsp:spPr>
        <a:xfrm rot="5400000">
          <a:off x="4347259" y="2211538"/>
          <a:ext cx="2199183" cy="1913289"/>
        </a:xfrm>
        <a:prstGeom prst="hexagon">
          <a:avLst>
            <a:gd name="adj" fmla="val 25000"/>
            <a:gd name="vf" fmla="val 115470"/>
          </a:avLst>
        </a:prstGeom>
        <a:solidFill>
          <a:schemeClr val="accent4">
            <a:hueOff val="-2678862"/>
            <a:satOff val="16139"/>
            <a:lumOff val="1294"/>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Self-Care</a:t>
          </a:r>
        </a:p>
      </dsp:txBody>
      <dsp:txXfrm rot="-5400000">
        <a:off x="4788360" y="2411297"/>
        <a:ext cx="1316981" cy="1513771"/>
      </dsp:txXfrm>
    </dsp:sp>
    <dsp:sp modelId="{DC0AE363-A119-4B30-9AE8-F99E628243BB}">
      <dsp:nvSpPr>
        <dsp:cNvPr id="0" name=""/>
        <dsp:cNvSpPr/>
      </dsp:nvSpPr>
      <dsp:spPr>
        <a:xfrm rot="5400000">
          <a:off x="3352346" y="4034222"/>
          <a:ext cx="2199183" cy="1913289"/>
        </a:xfrm>
        <a:prstGeom prst="hexagon">
          <a:avLst>
            <a:gd name="adj" fmla="val 25000"/>
            <a:gd name="vf" fmla="val 115470"/>
          </a:avLst>
        </a:prstGeom>
        <a:solidFill>
          <a:schemeClr val="accent4">
            <a:hueOff val="-3571816"/>
            <a:satOff val="21519"/>
            <a:lumOff val="172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Self-Management</a:t>
          </a:r>
        </a:p>
      </dsp:txBody>
      <dsp:txXfrm rot="-5400000">
        <a:off x="3793447" y="4233981"/>
        <a:ext cx="1316981" cy="1513771"/>
      </dsp:txXfrm>
    </dsp:sp>
    <dsp:sp modelId="{86C32BBB-E52A-4740-8E9C-1141688EBCC9}">
      <dsp:nvSpPr>
        <dsp:cNvPr id="0" name=""/>
        <dsp:cNvSpPr/>
      </dsp:nvSpPr>
      <dsp:spPr>
        <a:xfrm>
          <a:off x="5466641" y="4331111"/>
          <a:ext cx="2454288" cy="131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US" sz="3600" kern="1200" dirty="0"/>
        </a:p>
      </dsp:txBody>
      <dsp:txXfrm>
        <a:off x="5466641" y="4331111"/>
        <a:ext cx="2454288" cy="1319510"/>
      </dsp:txXfrm>
    </dsp:sp>
    <dsp:sp modelId="{F47B586B-467C-4E8B-9EC4-97AE751E0865}">
      <dsp:nvSpPr>
        <dsp:cNvPr id="0" name=""/>
        <dsp:cNvSpPr/>
      </dsp:nvSpPr>
      <dsp:spPr>
        <a:xfrm rot="5400000">
          <a:off x="1285993" y="4034222"/>
          <a:ext cx="2199183" cy="1913289"/>
        </a:xfrm>
        <a:prstGeom prst="hexagon">
          <a:avLst>
            <a:gd name="adj" fmla="val 25000"/>
            <a:gd name="vf" fmla="val 115470"/>
          </a:avLst>
        </a:prstGeom>
        <a:solidFill>
          <a:schemeClr val="accent4">
            <a:hueOff val="-4464770"/>
            <a:satOff val="26899"/>
            <a:lumOff val="215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t>Patient Safety</a:t>
          </a:r>
        </a:p>
      </dsp:txBody>
      <dsp:txXfrm rot="-5400000">
        <a:off x="1727094" y="4233981"/>
        <a:ext cx="1316981" cy="15137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424924" y="255"/>
          <a:ext cx="6333717" cy="2070064"/>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63500">
            <a:schemeClr val="accent3">
              <a:lumMod val="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0" i="0" kern="1200" dirty="0">
            <a:solidFill>
              <a:schemeClr val="tx1"/>
            </a:solidFill>
          </a:endParaRPr>
        </a:p>
        <a:p>
          <a:pPr marL="228600" lvl="1" indent="-228600" algn="l" defTabSz="1066800">
            <a:lnSpc>
              <a:spcPct val="90000"/>
            </a:lnSpc>
            <a:spcBef>
              <a:spcPct val="0"/>
            </a:spcBef>
            <a:spcAft>
              <a:spcPct val="15000"/>
            </a:spcAft>
            <a:buChar char="•"/>
          </a:pPr>
          <a:endParaRPr lang="en-US" sz="2400" b="0" i="0" kern="1200" dirty="0">
            <a:solidFill>
              <a:srgbClr val="000000"/>
            </a:solidFill>
          </a:endParaRPr>
        </a:p>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Return of bowel function</a:t>
          </a:r>
          <a:endParaRPr lang="en-US" sz="2400" b="0" i="0" kern="1200" dirty="0">
            <a:solidFill>
              <a:schemeClr val="tx1"/>
            </a:solidFill>
          </a:endParaRPr>
        </a:p>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Early removal of drains</a:t>
          </a:r>
        </a:p>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Early feeding</a:t>
          </a:r>
        </a:p>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Early ambulation</a:t>
          </a:r>
        </a:p>
        <a:p>
          <a:pPr marL="228600" lvl="1" indent="-228600" algn="l" defTabSz="1066800">
            <a:lnSpc>
              <a:spcPct val="90000"/>
            </a:lnSpc>
            <a:spcBef>
              <a:spcPct val="0"/>
            </a:spcBef>
            <a:spcAft>
              <a:spcPct val="15000"/>
            </a:spcAft>
            <a:buChar char="•"/>
          </a:pPr>
          <a:endParaRPr lang="en-US" sz="2400" b="0" kern="1200" dirty="0">
            <a:solidFill>
              <a:schemeClr val="tx1"/>
            </a:solidFill>
            <a:latin typeface="Corbel" pitchFamily="34" charset="0"/>
          </a:endParaRPr>
        </a:p>
        <a:p>
          <a:pPr marL="228600" lvl="1" indent="-228600" algn="l" defTabSz="1066800">
            <a:lnSpc>
              <a:spcPct val="90000"/>
            </a:lnSpc>
            <a:spcBef>
              <a:spcPct val="0"/>
            </a:spcBef>
            <a:spcAft>
              <a:spcPct val="15000"/>
            </a:spcAft>
            <a:buChar char="•"/>
          </a:pPr>
          <a:endParaRPr lang="en-US" sz="2400" b="0" kern="1200" dirty="0">
            <a:solidFill>
              <a:schemeClr val="tx1"/>
            </a:solidFill>
            <a:latin typeface="Corbel" pitchFamily="34" charset="0"/>
          </a:endParaRPr>
        </a:p>
      </dsp:txBody>
      <dsp:txXfrm>
        <a:off x="2424924" y="259013"/>
        <a:ext cx="5557443" cy="1552548"/>
      </dsp:txXfrm>
    </dsp:sp>
    <dsp:sp modelId="{52305D29-F0D7-4341-89A0-AFB28976F324}">
      <dsp:nvSpPr>
        <dsp:cNvPr id="0" name=""/>
        <dsp:cNvSpPr/>
      </dsp:nvSpPr>
      <dsp:spPr>
        <a:xfrm>
          <a:off x="4357" y="34841"/>
          <a:ext cx="2420566" cy="2000892"/>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Corbel" pitchFamily="34" charset="0"/>
            </a:rPr>
            <a:t>Prevention of Postop Ileus </a:t>
          </a:r>
          <a:endParaRPr lang="en-US" sz="3200" b="1" kern="1200" dirty="0">
            <a:solidFill>
              <a:schemeClr val="bg1"/>
            </a:solidFill>
          </a:endParaRPr>
        </a:p>
      </dsp:txBody>
      <dsp:txXfrm>
        <a:off x="102032" y="132516"/>
        <a:ext cx="2225216" cy="1805542"/>
      </dsp:txXfrm>
    </dsp:sp>
    <dsp:sp modelId="{4BCF4DD1-15DC-4D6F-BC1C-AADF34324843}">
      <dsp:nvSpPr>
        <dsp:cNvPr id="0" name=""/>
        <dsp:cNvSpPr/>
      </dsp:nvSpPr>
      <dsp:spPr>
        <a:xfrm>
          <a:off x="2509547" y="2240604"/>
          <a:ext cx="6220990" cy="2285221"/>
        </a:xfrm>
        <a:prstGeom prst="rightArrow">
          <a:avLst>
            <a:gd name="adj1" fmla="val 75000"/>
            <a:gd name="adj2" fmla="val 50000"/>
          </a:avLst>
        </a:prstGeom>
        <a:solidFill>
          <a:schemeClr val="bg1">
            <a:lumMod val="85000"/>
            <a:alpha val="90000"/>
          </a:schemeClr>
        </a:solidFill>
        <a:ln w="9525" cap="flat" cmpd="sng" algn="ctr">
          <a:solidFill>
            <a:schemeClr val="accent3">
              <a:tint val="40000"/>
              <a:alpha val="90000"/>
              <a:hueOff val="10716854"/>
              <a:satOff val="-13793"/>
              <a:lumOff val="-1075"/>
              <a:alphaOff val="0"/>
            </a:schemeClr>
          </a:solidFill>
          <a:prstDash val="solid"/>
        </a:ln>
        <a:effectLst>
          <a:glow rad="63500">
            <a:srgbClr val="800000">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latin typeface="Corbel" pitchFamily="34" charset="0"/>
            </a:rPr>
            <a:t>(for patients who are candidates)</a:t>
          </a:r>
          <a:endParaRPr lang="en-US" sz="2400" b="0" i="1" kern="1200" dirty="0">
            <a:solidFill>
              <a:srgbClr val="000000"/>
            </a:solidFill>
          </a:endParaRPr>
        </a:p>
        <a:p>
          <a:pPr marL="0" marR="0" lvl="1" indent="0" algn="l" defTabSz="91440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rPr>
            <a:t>Rationale for a stoma</a:t>
          </a:r>
          <a:endParaRPr lang="en-US" sz="2400" b="0" i="1" kern="1200" dirty="0">
            <a:solidFill>
              <a:srgbClr val="000000"/>
            </a:solidFill>
          </a:endParaRPr>
        </a:p>
        <a:p>
          <a:pPr marL="0" marR="0" lvl="1" indent="0" algn="l" defTabSz="91440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rPr>
            <a:t>Impacts of living with a stoma</a:t>
          </a:r>
          <a:endParaRPr lang="en-US" sz="2400" b="0" i="1" kern="1200" dirty="0">
            <a:solidFill>
              <a:srgbClr val="000000"/>
            </a:solidFill>
          </a:endParaRPr>
        </a:p>
        <a:p>
          <a:pPr marL="0" marR="0" lvl="1" indent="0" algn="l" defTabSz="914400" eaLnBrk="1" fontAlgn="auto" latinLnBrk="0" hangingPunct="1">
            <a:lnSpc>
              <a:spcPct val="100000"/>
            </a:lnSpc>
            <a:spcBef>
              <a:spcPts val="0"/>
            </a:spcBef>
            <a:spcAft>
              <a:spcPts val="0"/>
            </a:spcAft>
            <a:buClrTx/>
            <a:buSzTx/>
            <a:buFontTx/>
            <a:buNone/>
            <a:tabLst/>
            <a:defRPr/>
          </a:pPr>
          <a:r>
            <a:rPr lang="en-US" sz="2400" b="0" kern="1200" dirty="0">
              <a:solidFill>
                <a:schemeClr val="tx1"/>
              </a:solidFill>
            </a:rPr>
            <a:t>Refer to an enterostoma nurse</a:t>
          </a:r>
        </a:p>
        <a:p>
          <a:pPr marL="228600" lvl="1" indent="0" algn="l" defTabSz="1066800">
            <a:lnSpc>
              <a:spcPct val="90000"/>
            </a:lnSpc>
            <a:spcBef>
              <a:spcPct val="0"/>
            </a:spcBef>
            <a:spcAft>
              <a:spcPct val="15000"/>
            </a:spcAft>
            <a:buNone/>
          </a:pPr>
          <a:endParaRPr lang="en-US" sz="2400" b="0" i="1" kern="1200" dirty="0">
            <a:solidFill>
              <a:srgbClr val="000000"/>
            </a:solidFill>
          </a:endParaRPr>
        </a:p>
      </dsp:txBody>
      <dsp:txXfrm>
        <a:off x="2509547" y="2526257"/>
        <a:ext cx="5364032" cy="1713915"/>
      </dsp:txXfrm>
    </dsp:sp>
    <dsp:sp modelId="{CC6344C9-77F2-4928-A07B-A9C7E4AA7FA2}">
      <dsp:nvSpPr>
        <dsp:cNvPr id="0" name=""/>
        <dsp:cNvSpPr/>
      </dsp:nvSpPr>
      <dsp:spPr>
        <a:xfrm>
          <a:off x="2686" y="2355313"/>
          <a:ext cx="2536637" cy="2055566"/>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Corbel" pitchFamily="34" charset="0"/>
            </a:rPr>
            <a:t>Stoma education</a:t>
          </a:r>
          <a:endParaRPr lang="en-US" sz="2800" b="1" kern="1200" dirty="0">
            <a:solidFill>
              <a:schemeClr val="bg1"/>
            </a:solidFill>
          </a:endParaRPr>
        </a:p>
      </dsp:txBody>
      <dsp:txXfrm>
        <a:off x="103030" y="2455657"/>
        <a:ext cx="2335949" cy="1854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0145E-E2D1-4162-9660-99FF376D0327}">
      <dsp:nvSpPr>
        <dsp:cNvPr id="0" name=""/>
        <dsp:cNvSpPr/>
      </dsp:nvSpPr>
      <dsp:spPr>
        <a:xfrm rot="16200000">
          <a:off x="859325" y="-859325"/>
          <a:ext cx="2199447" cy="3918097"/>
        </a:xfrm>
        <a:prstGeom prst="round1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..reduces needless suffering that results from lack of preparation (Kruzik, 2009).</a:t>
          </a:r>
        </a:p>
      </dsp:txBody>
      <dsp:txXfrm rot="5400000">
        <a:off x="0" y="0"/>
        <a:ext cx="3918097" cy="1649585"/>
      </dsp:txXfrm>
    </dsp:sp>
    <dsp:sp modelId="{61156ACB-C612-41C4-A106-955B5FEB602A}">
      <dsp:nvSpPr>
        <dsp:cNvPr id="0" name=""/>
        <dsp:cNvSpPr/>
      </dsp:nvSpPr>
      <dsp:spPr>
        <a:xfrm>
          <a:off x="3918097" y="0"/>
          <a:ext cx="3918097" cy="2199447"/>
        </a:xfrm>
        <a:prstGeom prst="round1Rect">
          <a:avLst/>
        </a:prstGeom>
        <a:solidFill>
          <a:srgbClr val="8888D8"/>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effectLst/>
              <a:latin typeface="Verdana"/>
              <a:ea typeface="Times New Roman"/>
              <a:cs typeface="Times New Roman"/>
            </a:rPr>
            <a:t>..d</a:t>
          </a:r>
          <a:r>
            <a:rPr lang="en-US" sz="2000" kern="1200" dirty="0">
              <a:solidFill>
                <a:schemeClr val="tx1"/>
              </a:solidFill>
            </a:rPr>
            <a:t>ecreases fear and anxiety (Kiyohara et al., 2004), increases patient satisfaction (Lee et al., 2005), and improves pain (Egbert, 1964). </a:t>
          </a:r>
          <a:r>
            <a:rPr lang="en-US" sz="2000" kern="1200" dirty="0">
              <a:solidFill>
                <a:schemeClr val="tx1"/>
              </a:solidFill>
              <a:effectLst/>
              <a:latin typeface="Verdana"/>
              <a:ea typeface="Times New Roman"/>
              <a:cs typeface="Times New Roman"/>
            </a:rPr>
            <a:t> </a:t>
          </a:r>
          <a:endParaRPr lang="en-US" sz="2000" dirty="0">
            <a:solidFill>
              <a:schemeClr val="tx1"/>
            </a:solidFill>
          </a:endParaRPr>
        </a:p>
      </dsp:txBody>
      <dsp:txXfrm>
        <a:off x="3918097" y="0"/>
        <a:ext cx="3918097" cy="1649585"/>
      </dsp:txXfrm>
    </dsp:sp>
    <dsp:sp modelId="{43C9C129-4F2D-432F-AAA5-29DB60371E6F}">
      <dsp:nvSpPr>
        <dsp:cNvPr id="0" name=""/>
        <dsp:cNvSpPr/>
      </dsp:nvSpPr>
      <dsp:spPr>
        <a:xfrm rot="10800000">
          <a:off x="0" y="2199447"/>
          <a:ext cx="3918097" cy="2199447"/>
        </a:xfrm>
        <a:prstGeom prst="round1Rect">
          <a:avLst/>
        </a:prstGeom>
        <a:solidFill>
          <a:srgbClr val="FF99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..may also improve wound healing and recovery after laparoscopic surgery (Kahokehr et al., 2012; Broadbent et al., 2012).</a:t>
          </a:r>
        </a:p>
        <a:p>
          <a:pPr marL="0" lvl="0" indent="0" algn="l" defTabSz="889000">
            <a:lnSpc>
              <a:spcPct val="90000"/>
            </a:lnSpc>
            <a:spcBef>
              <a:spcPct val="0"/>
            </a:spcBef>
            <a:spcAft>
              <a:spcPct val="35000"/>
            </a:spcAft>
            <a:buNone/>
          </a:pPr>
          <a:r>
            <a:rPr lang="en-US" sz="2000" kern="1200" dirty="0">
              <a:solidFill>
                <a:schemeClr val="tx1"/>
              </a:solidFill>
            </a:rPr>
            <a:t>   </a:t>
          </a:r>
        </a:p>
      </dsp:txBody>
      <dsp:txXfrm rot="10800000">
        <a:off x="0" y="2749308"/>
        <a:ext cx="3918097" cy="1649585"/>
      </dsp:txXfrm>
    </dsp:sp>
    <dsp:sp modelId="{0FC84A3F-B375-4030-A188-C27C6A9DE019}">
      <dsp:nvSpPr>
        <dsp:cNvPr id="0" name=""/>
        <dsp:cNvSpPr/>
      </dsp:nvSpPr>
      <dsp:spPr>
        <a:xfrm rot="5400000">
          <a:off x="4777422" y="1340121"/>
          <a:ext cx="2199447" cy="3918097"/>
        </a:xfrm>
        <a:prstGeom prst="round1Rect">
          <a:avLst/>
        </a:prstGeom>
        <a:solidFill>
          <a:schemeClr val="accent5">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..is necessary for patient adherence (Smith et al., 2014).</a:t>
          </a:r>
        </a:p>
        <a:p>
          <a:pPr marL="0" lvl="0" indent="0" algn="l" defTabSz="889000">
            <a:lnSpc>
              <a:spcPct val="90000"/>
            </a:lnSpc>
            <a:spcBef>
              <a:spcPct val="0"/>
            </a:spcBef>
            <a:spcAft>
              <a:spcPct val="35000"/>
            </a:spcAft>
            <a:buNone/>
          </a:pPr>
          <a:endParaRPr lang="en-US" sz="2000" b="0" kern="1200" dirty="0">
            <a:solidFill>
              <a:schemeClr val="tx1"/>
            </a:solidFill>
          </a:endParaRPr>
        </a:p>
        <a:p>
          <a:pPr marL="0" lvl="0" indent="0" algn="l" defTabSz="889000">
            <a:lnSpc>
              <a:spcPct val="90000"/>
            </a:lnSpc>
            <a:spcBef>
              <a:spcPct val="0"/>
            </a:spcBef>
            <a:spcAft>
              <a:spcPct val="35000"/>
            </a:spcAft>
            <a:buNone/>
          </a:pPr>
          <a:endParaRPr lang="en-US" sz="2000" b="0" kern="1200" dirty="0">
            <a:solidFill>
              <a:schemeClr val="tx1"/>
            </a:solidFill>
          </a:endParaRPr>
        </a:p>
      </dsp:txBody>
      <dsp:txXfrm rot="-5400000">
        <a:off x="3918097" y="2749308"/>
        <a:ext cx="3918097" cy="1649585"/>
      </dsp:txXfrm>
    </dsp:sp>
    <dsp:sp modelId="{5F105A1D-44F6-4D18-9B46-92784C14A53A}">
      <dsp:nvSpPr>
        <dsp:cNvPr id="0" name=""/>
        <dsp:cNvSpPr/>
      </dsp:nvSpPr>
      <dsp:spPr>
        <a:xfrm>
          <a:off x="2339166" y="1581270"/>
          <a:ext cx="3091284" cy="1151542"/>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3600" b="1" i="1" kern="12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3600" b="1" i="1" kern="1200" dirty="0"/>
            <a:t>Patient education…</a:t>
          </a:r>
        </a:p>
        <a:p>
          <a:pPr lvl="0" algn="ctr" defTabSz="1955800">
            <a:lnSpc>
              <a:spcPct val="90000"/>
            </a:lnSpc>
            <a:spcBef>
              <a:spcPct val="0"/>
            </a:spcBef>
            <a:spcAft>
              <a:spcPct val="35000"/>
            </a:spcAft>
            <a:buNone/>
          </a:pPr>
          <a:endParaRPr lang="en-US" sz="3600" i="1" kern="1200" dirty="0"/>
        </a:p>
      </dsp:txBody>
      <dsp:txXfrm>
        <a:off x="2395380" y="1637484"/>
        <a:ext cx="2978856" cy="1039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975685" y="0"/>
          <a:ext cx="5726753" cy="3884916"/>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noFill/>
          <a:prstDash val="solid"/>
        </a:ln>
        <a:effectLst>
          <a:glow rad="63500">
            <a:schemeClr val="accent5">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i="0" kern="1200" dirty="0"/>
        </a:p>
        <a:p>
          <a:pPr marL="228600" lvl="1" indent="-228600" algn="l" defTabSz="889000">
            <a:lnSpc>
              <a:spcPct val="90000"/>
            </a:lnSpc>
            <a:spcBef>
              <a:spcPct val="0"/>
            </a:spcBef>
            <a:spcAft>
              <a:spcPct val="15000"/>
            </a:spcAft>
            <a:buChar char="•"/>
          </a:pPr>
          <a:r>
            <a:rPr lang="en-US" sz="2000" b="1" kern="1200" dirty="0">
              <a:latin typeface="Corbel" pitchFamily="34" charset="0"/>
            </a:rPr>
            <a:t>Schedule date and time of surgery</a:t>
          </a:r>
          <a:endParaRPr lang="en-US" sz="2000" i="0" kern="1200" dirty="0"/>
        </a:p>
        <a:p>
          <a:pPr marL="228600" lvl="1" indent="-228600" algn="l" defTabSz="889000">
            <a:lnSpc>
              <a:spcPct val="90000"/>
            </a:lnSpc>
            <a:spcBef>
              <a:spcPct val="0"/>
            </a:spcBef>
            <a:spcAft>
              <a:spcPct val="15000"/>
            </a:spcAft>
            <a:buChar char="•"/>
          </a:pPr>
          <a:r>
            <a:rPr lang="en-US" sz="2000" b="1" kern="1200" dirty="0">
              <a:latin typeface="Corbel" pitchFamily="34" charset="0"/>
            </a:rPr>
            <a:t>Explain the procedure to be performed (patient to  receive Pre-op teaching tool)</a:t>
          </a:r>
        </a:p>
        <a:p>
          <a:pPr marL="228600" lvl="1" indent="-228600" algn="l" defTabSz="889000">
            <a:lnSpc>
              <a:spcPct val="90000"/>
            </a:lnSpc>
            <a:spcBef>
              <a:spcPct val="0"/>
            </a:spcBef>
            <a:spcAft>
              <a:spcPct val="15000"/>
            </a:spcAft>
            <a:buChar char="•"/>
          </a:pPr>
          <a:r>
            <a:rPr lang="en-US" sz="2000" b="1" kern="1200" dirty="0">
              <a:latin typeface="Corbel" pitchFamily="34" charset="0"/>
            </a:rPr>
            <a:t>Schedule Preadmission testing</a:t>
          </a:r>
        </a:p>
        <a:p>
          <a:pPr marL="228600" lvl="1" indent="-228600" algn="l" defTabSz="889000">
            <a:lnSpc>
              <a:spcPct val="90000"/>
            </a:lnSpc>
            <a:spcBef>
              <a:spcPct val="0"/>
            </a:spcBef>
            <a:spcAft>
              <a:spcPct val="15000"/>
            </a:spcAft>
            <a:buChar char="•"/>
          </a:pPr>
          <a:r>
            <a:rPr lang="en-US" sz="2000" b="1" kern="1200" dirty="0">
              <a:latin typeface="Corbel" pitchFamily="34" charset="0"/>
            </a:rPr>
            <a:t>Review patient’s H&amp;P to determine risk assessment</a:t>
          </a:r>
        </a:p>
        <a:p>
          <a:pPr marL="228600" lvl="1" indent="-228600" algn="l" defTabSz="889000">
            <a:lnSpc>
              <a:spcPct val="90000"/>
            </a:lnSpc>
            <a:spcBef>
              <a:spcPct val="0"/>
            </a:spcBef>
            <a:spcAft>
              <a:spcPct val="15000"/>
            </a:spcAft>
            <a:buChar char="•"/>
          </a:pPr>
          <a:r>
            <a:rPr lang="en-US" sz="2000" b="1" kern="1200" dirty="0">
              <a:latin typeface="Corbel" pitchFamily="34" charset="0"/>
            </a:rPr>
            <a:t>Assess for barriers</a:t>
          </a:r>
        </a:p>
      </dsp:txBody>
      <dsp:txXfrm>
        <a:off x="2975685" y="485615"/>
        <a:ext cx="4269910" cy="2913687"/>
      </dsp:txXfrm>
    </dsp:sp>
    <dsp:sp modelId="{52305D29-F0D7-4341-89A0-AFB28976F324}">
      <dsp:nvSpPr>
        <dsp:cNvPr id="0" name=""/>
        <dsp:cNvSpPr/>
      </dsp:nvSpPr>
      <dsp:spPr>
        <a:xfrm>
          <a:off x="4116" y="39023"/>
          <a:ext cx="2971569" cy="3806868"/>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Corbel" pitchFamily="34" charset="0"/>
            </a:rPr>
            <a:t>Explanation of hospitalization</a:t>
          </a:r>
          <a:endParaRPr lang="en-US" sz="2800" b="1" kern="1200" dirty="0">
            <a:solidFill>
              <a:schemeClr val="bg1"/>
            </a:solidFill>
          </a:endParaRPr>
        </a:p>
      </dsp:txBody>
      <dsp:txXfrm>
        <a:off x="149176" y="184083"/>
        <a:ext cx="2681449" cy="3516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71724" y="149742"/>
          <a:ext cx="6582727" cy="1677346"/>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63500">
            <a:schemeClr val="accent4">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t>Serum Albumin</a:t>
          </a:r>
          <a:endParaRPr lang="en-US" sz="2400" b="0" i="0" kern="1200" dirty="0"/>
        </a:p>
        <a:p>
          <a:pPr marL="228600" lvl="1" indent="-228600" algn="l" defTabSz="1066800">
            <a:lnSpc>
              <a:spcPct val="90000"/>
            </a:lnSpc>
            <a:spcBef>
              <a:spcPct val="0"/>
            </a:spcBef>
            <a:spcAft>
              <a:spcPct val="15000"/>
            </a:spcAft>
            <a:buChar char="•"/>
          </a:pPr>
          <a:r>
            <a:rPr lang="en-US" sz="2400" b="0" kern="1200" dirty="0"/>
            <a:t>Blood glucose</a:t>
          </a:r>
        </a:p>
        <a:p>
          <a:pPr marL="228600" lvl="1" indent="-228600" algn="l" defTabSz="1066800">
            <a:lnSpc>
              <a:spcPct val="90000"/>
            </a:lnSpc>
            <a:spcBef>
              <a:spcPct val="0"/>
            </a:spcBef>
            <a:spcAft>
              <a:spcPct val="15000"/>
            </a:spcAft>
            <a:buChar char="•"/>
          </a:pPr>
          <a:r>
            <a:rPr lang="en-US" sz="2400" b="0" kern="1200" dirty="0"/>
            <a:t>Hgb A </a:t>
          </a:r>
          <a:r>
            <a:rPr lang="en-US" sz="2400" b="0" kern="1200" baseline="-25000" dirty="0"/>
            <a:t>1C </a:t>
          </a:r>
          <a:r>
            <a:rPr lang="en-US" sz="2400" b="0" kern="1200" dirty="0"/>
            <a:t>for Diabetic patients</a:t>
          </a:r>
        </a:p>
      </dsp:txBody>
      <dsp:txXfrm>
        <a:off x="2171724" y="359410"/>
        <a:ext cx="5953722" cy="1258010"/>
      </dsp:txXfrm>
    </dsp:sp>
    <dsp:sp modelId="{52305D29-F0D7-4341-89A0-AFB28976F324}">
      <dsp:nvSpPr>
        <dsp:cNvPr id="0" name=""/>
        <dsp:cNvSpPr/>
      </dsp:nvSpPr>
      <dsp:spPr>
        <a:xfrm>
          <a:off x="8547" y="2262"/>
          <a:ext cx="2163177" cy="1972308"/>
        </a:xfrm>
        <a:prstGeom prst="roundRect">
          <a:avLst/>
        </a:prstGeom>
        <a:solidFill>
          <a:srgbClr val="9933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Testing/ Labs</a:t>
          </a:r>
        </a:p>
      </dsp:txBody>
      <dsp:txXfrm>
        <a:off x="104827" y="98542"/>
        <a:ext cx="1970617" cy="1779748"/>
      </dsp:txXfrm>
    </dsp:sp>
    <dsp:sp modelId="{4BCF4DD1-15DC-4D6F-BC1C-AADF34324843}">
      <dsp:nvSpPr>
        <dsp:cNvPr id="0" name=""/>
        <dsp:cNvSpPr/>
      </dsp:nvSpPr>
      <dsp:spPr>
        <a:xfrm>
          <a:off x="2209794" y="2127661"/>
          <a:ext cx="6540671" cy="2381396"/>
        </a:xfrm>
        <a:prstGeom prst="rightArrow">
          <a:avLst>
            <a:gd name="adj1" fmla="val 75000"/>
            <a:gd name="adj2" fmla="val 50000"/>
          </a:avLst>
        </a:prstGeom>
        <a:solidFill>
          <a:schemeClr val="bg1">
            <a:lumMod val="85000"/>
            <a:alpha val="90000"/>
          </a:schemeClr>
        </a:solidFill>
        <a:ln w="9525" cap="flat" cmpd="sng" algn="ctr">
          <a:solidFill>
            <a:schemeClr val="accent3">
              <a:tint val="40000"/>
              <a:alpha val="90000"/>
              <a:hueOff val="10716854"/>
              <a:satOff val="-13793"/>
              <a:lumOff val="-1075"/>
              <a:alphaOff val="0"/>
            </a:schemeClr>
          </a:solidFill>
          <a:prstDash val="solid"/>
        </a:ln>
        <a:effectLst>
          <a:glow rad="63500">
            <a:schemeClr val="accent6">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solidFill>
                <a:srgbClr val="000000"/>
              </a:solidFill>
            </a:rPr>
            <a:t>24-hour diet recall or food frequency report</a:t>
          </a:r>
          <a:endParaRPr lang="en-US" sz="2000" b="0" i="1" kern="1200" dirty="0"/>
        </a:p>
        <a:p>
          <a:pPr marL="228600" lvl="1" indent="-228600" algn="l" defTabSz="1066800">
            <a:lnSpc>
              <a:spcPct val="90000"/>
            </a:lnSpc>
            <a:spcBef>
              <a:spcPct val="0"/>
            </a:spcBef>
            <a:spcAft>
              <a:spcPct val="15000"/>
            </a:spcAft>
            <a:buChar char="•"/>
          </a:pPr>
          <a:r>
            <a:rPr lang="en-US" sz="2400" b="0" kern="1200" dirty="0">
              <a:solidFill>
                <a:srgbClr val="000000"/>
              </a:solidFill>
            </a:rPr>
            <a:t>Weight and BMI </a:t>
          </a:r>
        </a:p>
        <a:p>
          <a:pPr marL="228600" lvl="1" indent="-228600" algn="l" defTabSz="1066800">
            <a:lnSpc>
              <a:spcPct val="90000"/>
            </a:lnSpc>
            <a:spcBef>
              <a:spcPct val="0"/>
            </a:spcBef>
            <a:spcAft>
              <a:spcPct val="15000"/>
            </a:spcAft>
            <a:buChar char="•"/>
          </a:pPr>
          <a:r>
            <a:rPr lang="en-US" sz="2400" b="0" kern="1200" dirty="0">
              <a:solidFill>
                <a:srgbClr val="000000"/>
              </a:solidFill>
            </a:rPr>
            <a:t>Nutritional supplementation if needed</a:t>
          </a:r>
        </a:p>
        <a:p>
          <a:pPr marL="228600" lvl="1" indent="-228600" algn="l" defTabSz="1066800">
            <a:lnSpc>
              <a:spcPct val="90000"/>
            </a:lnSpc>
            <a:spcBef>
              <a:spcPct val="0"/>
            </a:spcBef>
            <a:spcAft>
              <a:spcPct val="15000"/>
            </a:spcAft>
            <a:buChar char="•"/>
          </a:pPr>
          <a:r>
            <a:rPr lang="en-US" sz="2400" b="0" kern="1200" dirty="0">
              <a:solidFill>
                <a:srgbClr val="000000"/>
              </a:solidFill>
            </a:rPr>
            <a:t>Dietary referral</a:t>
          </a:r>
        </a:p>
        <a:p>
          <a:pPr marL="228600" lvl="1" indent="-228600" algn="l" defTabSz="1066800">
            <a:lnSpc>
              <a:spcPct val="90000"/>
            </a:lnSpc>
            <a:spcBef>
              <a:spcPct val="0"/>
            </a:spcBef>
            <a:spcAft>
              <a:spcPct val="15000"/>
            </a:spcAft>
            <a:buChar char="•"/>
          </a:pPr>
          <a:endParaRPr lang="en-US" sz="2400" b="1" kern="1200" dirty="0">
            <a:solidFill>
              <a:srgbClr val="000000"/>
            </a:solidFill>
          </a:endParaRPr>
        </a:p>
      </dsp:txBody>
      <dsp:txXfrm>
        <a:off x="2209794" y="2425336"/>
        <a:ext cx="5647648" cy="1786047"/>
      </dsp:txXfrm>
    </dsp:sp>
    <dsp:sp modelId="{CC6344C9-77F2-4928-A07B-A9C7E4AA7FA2}">
      <dsp:nvSpPr>
        <dsp:cNvPr id="0" name=""/>
        <dsp:cNvSpPr/>
      </dsp:nvSpPr>
      <dsp:spPr>
        <a:xfrm>
          <a:off x="10223" y="2319902"/>
          <a:ext cx="2201882" cy="2026201"/>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Nutritional assessment</a:t>
          </a:r>
        </a:p>
      </dsp:txBody>
      <dsp:txXfrm>
        <a:off x="109134" y="2418813"/>
        <a:ext cx="2004060" cy="18283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71724" y="152067"/>
          <a:ext cx="6582727" cy="1728175"/>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63500">
            <a:srgbClr val="FF00FF">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Keep an activity diary</a:t>
          </a:r>
          <a:endParaRPr lang="en-US" sz="2400" b="0" i="0" kern="1200" dirty="0">
            <a:solidFill>
              <a:schemeClr val="tx1"/>
            </a:solidFill>
          </a:endParaRPr>
        </a:p>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Set activity goals</a:t>
          </a:r>
        </a:p>
      </dsp:txBody>
      <dsp:txXfrm>
        <a:off x="2171724" y="368089"/>
        <a:ext cx="5934661" cy="1296131"/>
      </dsp:txXfrm>
    </dsp:sp>
    <dsp:sp modelId="{52305D29-F0D7-4341-89A0-AFB28976F324}">
      <dsp:nvSpPr>
        <dsp:cNvPr id="0" name=""/>
        <dsp:cNvSpPr/>
      </dsp:nvSpPr>
      <dsp:spPr>
        <a:xfrm>
          <a:off x="8547" y="117"/>
          <a:ext cx="2163177" cy="2032074"/>
        </a:xfrm>
        <a:prstGeom prst="roundRect">
          <a:avLst/>
        </a:prstGeom>
        <a:solidFill>
          <a:srgbClr val="FF00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Corbel" pitchFamily="34" charset="0"/>
            </a:rPr>
            <a:t>Fitness and exercise assessment</a:t>
          </a:r>
          <a:endParaRPr lang="en-US" sz="1800" b="1" kern="1200" dirty="0">
            <a:solidFill>
              <a:srgbClr val="FFFFFF"/>
            </a:solidFill>
          </a:endParaRPr>
        </a:p>
      </dsp:txBody>
      <dsp:txXfrm>
        <a:off x="107745" y="99315"/>
        <a:ext cx="1964781" cy="1833678"/>
      </dsp:txXfrm>
    </dsp:sp>
    <dsp:sp modelId="{4BCF4DD1-15DC-4D6F-BC1C-AADF34324843}">
      <dsp:nvSpPr>
        <dsp:cNvPr id="0" name=""/>
        <dsp:cNvSpPr/>
      </dsp:nvSpPr>
      <dsp:spPr>
        <a:xfrm>
          <a:off x="2209794" y="2189922"/>
          <a:ext cx="6540671" cy="2320835"/>
        </a:xfrm>
        <a:prstGeom prst="rightArrow">
          <a:avLst>
            <a:gd name="adj1" fmla="val 75000"/>
            <a:gd name="adj2" fmla="val 50000"/>
          </a:avLst>
        </a:prstGeom>
        <a:solidFill>
          <a:schemeClr val="bg1">
            <a:lumMod val="85000"/>
            <a:alpha val="90000"/>
          </a:schemeClr>
        </a:solidFill>
        <a:ln w="9525" cap="flat" cmpd="sng" algn="ctr">
          <a:solidFill>
            <a:schemeClr val="accent3">
              <a:tint val="40000"/>
              <a:alpha val="90000"/>
              <a:hueOff val="10716854"/>
              <a:satOff val="-13793"/>
              <a:lumOff val="-1075"/>
              <a:alphaOff val="0"/>
            </a:schemeClr>
          </a:solidFill>
          <a:prstDash val="solid"/>
        </a:ln>
        <a:effectLst>
          <a:glow rad="63500">
            <a:schemeClr val="accent5">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0" i="1" kern="1200" dirty="0">
            <a:solidFill>
              <a:srgbClr val="000000"/>
            </a:solidFill>
          </a:endParaRPr>
        </a:p>
        <a:p>
          <a:pPr marL="228600" lvl="1" indent="-228600" algn="l" defTabSz="1066800">
            <a:lnSpc>
              <a:spcPct val="90000"/>
            </a:lnSpc>
            <a:spcBef>
              <a:spcPct val="0"/>
            </a:spcBef>
            <a:spcAft>
              <a:spcPct val="15000"/>
            </a:spcAft>
            <a:buChar char="•"/>
          </a:pPr>
          <a:r>
            <a:rPr lang="en-US" sz="2400" b="0" kern="1200" dirty="0">
              <a:solidFill>
                <a:srgbClr val="000000"/>
              </a:solidFill>
              <a:latin typeface="Corbel" pitchFamily="34" charset="0"/>
            </a:rPr>
            <a:t>Referral for tobacco cessation or ‘fast’ regimen</a:t>
          </a:r>
          <a:endParaRPr lang="en-US" sz="2400" b="0" i="1" kern="1200" dirty="0">
            <a:solidFill>
              <a:srgbClr val="000000"/>
            </a:solidFill>
          </a:endParaRPr>
        </a:p>
        <a:p>
          <a:pPr marL="228600" lvl="1" indent="-228600" algn="l" defTabSz="1066800">
            <a:lnSpc>
              <a:spcPct val="90000"/>
            </a:lnSpc>
            <a:spcBef>
              <a:spcPct val="0"/>
            </a:spcBef>
            <a:spcAft>
              <a:spcPct val="15000"/>
            </a:spcAft>
            <a:buChar char="•"/>
          </a:pPr>
          <a:r>
            <a:rPr lang="en-US" sz="2400" b="0" kern="1200" dirty="0">
              <a:solidFill>
                <a:srgbClr val="000000"/>
              </a:solidFill>
              <a:latin typeface="Corbel" pitchFamily="34" charset="0"/>
            </a:rPr>
            <a:t>Consult the Smoking Cessation/Smoke Fast tip sheet for tips and web resources</a:t>
          </a:r>
        </a:p>
        <a:p>
          <a:pPr marL="228600" lvl="1" indent="-228600" algn="l" defTabSz="1066800">
            <a:lnSpc>
              <a:spcPct val="90000"/>
            </a:lnSpc>
            <a:spcBef>
              <a:spcPct val="0"/>
            </a:spcBef>
            <a:spcAft>
              <a:spcPct val="15000"/>
            </a:spcAft>
            <a:buChar char="•"/>
          </a:pPr>
          <a:endParaRPr lang="en-US" sz="2400" b="1" kern="1200" dirty="0">
            <a:solidFill>
              <a:schemeClr val="tx1"/>
            </a:solidFill>
            <a:latin typeface="Corbel" pitchFamily="34" charset="0"/>
          </a:endParaRPr>
        </a:p>
        <a:p>
          <a:pPr marL="228600" lvl="1" indent="-228600" algn="l" defTabSz="1066800">
            <a:lnSpc>
              <a:spcPct val="90000"/>
            </a:lnSpc>
            <a:spcBef>
              <a:spcPct val="0"/>
            </a:spcBef>
            <a:spcAft>
              <a:spcPct val="15000"/>
            </a:spcAft>
            <a:buChar char="•"/>
          </a:pPr>
          <a:endParaRPr lang="en-US" sz="2400" b="1" kern="1200" dirty="0">
            <a:solidFill>
              <a:srgbClr val="000000"/>
            </a:solidFill>
          </a:endParaRPr>
        </a:p>
      </dsp:txBody>
      <dsp:txXfrm>
        <a:off x="2209794" y="2480026"/>
        <a:ext cx="5670358" cy="1740627"/>
      </dsp:txXfrm>
    </dsp:sp>
    <dsp:sp modelId="{CC6344C9-77F2-4928-A07B-A9C7E4AA7FA2}">
      <dsp:nvSpPr>
        <dsp:cNvPr id="0" name=""/>
        <dsp:cNvSpPr/>
      </dsp:nvSpPr>
      <dsp:spPr>
        <a:xfrm>
          <a:off x="10223" y="2321627"/>
          <a:ext cx="2201882" cy="2087601"/>
        </a:xfrm>
        <a:prstGeom prst="roundRect">
          <a:avLst/>
        </a:prstGeom>
        <a:solidFill>
          <a:srgbClr val="0080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Corbel" pitchFamily="34" charset="0"/>
            </a:rPr>
            <a:t>Smoking/Tobacco use</a:t>
          </a:r>
          <a:endParaRPr lang="en-US" sz="1800" b="1" kern="1200" dirty="0">
            <a:solidFill>
              <a:srgbClr val="FFFFFF"/>
            </a:solidFill>
          </a:endParaRPr>
        </a:p>
      </dsp:txBody>
      <dsp:txXfrm>
        <a:off x="112131" y="2423535"/>
        <a:ext cx="1998066" cy="18837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424924" y="1861"/>
          <a:ext cx="6333717" cy="2138805"/>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63500">
            <a:srgbClr val="FFFF00">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0" i="0" kern="1200" dirty="0">
            <a:solidFill>
              <a:schemeClr val="tx1"/>
            </a:solidFill>
          </a:endParaRPr>
        </a:p>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Screen all patients  for alcohol use</a:t>
          </a:r>
          <a:endParaRPr lang="en-US" sz="2400" b="0" i="0" kern="1200" dirty="0">
            <a:solidFill>
              <a:schemeClr val="tx1"/>
            </a:solidFill>
          </a:endParaRPr>
        </a:p>
        <a:p>
          <a:pPr marL="228600" lvl="1" indent="-228600" algn="l" defTabSz="1066800">
            <a:lnSpc>
              <a:spcPct val="90000"/>
            </a:lnSpc>
            <a:spcBef>
              <a:spcPct val="0"/>
            </a:spcBef>
            <a:spcAft>
              <a:spcPct val="15000"/>
            </a:spcAft>
            <a:buChar char="•"/>
          </a:pPr>
          <a:r>
            <a:rPr lang="en-US" sz="2400" b="0" i="0" kern="1200" dirty="0">
              <a:solidFill>
                <a:schemeClr val="tx1"/>
              </a:solidFill>
            </a:rPr>
            <a:t>Review rationale for alcohol cessation</a:t>
          </a:r>
        </a:p>
        <a:p>
          <a:pPr marL="228600" lvl="1" indent="-228600" algn="l" defTabSz="1066800">
            <a:lnSpc>
              <a:spcPct val="90000"/>
            </a:lnSpc>
            <a:spcBef>
              <a:spcPct val="0"/>
            </a:spcBef>
            <a:spcAft>
              <a:spcPct val="15000"/>
            </a:spcAft>
            <a:buChar char="•"/>
          </a:pPr>
          <a:r>
            <a:rPr lang="en-US" sz="2400" b="0" kern="1200" dirty="0">
              <a:solidFill>
                <a:schemeClr val="tx1"/>
              </a:solidFill>
              <a:latin typeface="Corbel" pitchFamily="34" charset="0"/>
            </a:rPr>
            <a:t>Referral for alcohol cessation counseling and program for patients at risk</a:t>
          </a:r>
          <a:endParaRPr lang="en-US" sz="2400" b="0" i="0" kern="1200" dirty="0">
            <a:solidFill>
              <a:schemeClr val="tx1"/>
            </a:solidFill>
          </a:endParaRPr>
        </a:p>
        <a:p>
          <a:pPr marL="285750" lvl="1" indent="-285750" algn="l" defTabSz="1600200">
            <a:lnSpc>
              <a:spcPct val="90000"/>
            </a:lnSpc>
            <a:spcBef>
              <a:spcPct val="0"/>
            </a:spcBef>
            <a:spcAft>
              <a:spcPct val="15000"/>
            </a:spcAft>
            <a:buChar char="•"/>
          </a:pPr>
          <a:endParaRPr lang="en-US" sz="3600" b="0" kern="1200" dirty="0">
            <a:solidFill>
              <a:schemeClr val="tx1"/>
            </a:solidFill>
            <a:latin typeface="Corbel" pitchFamily="34" charset="0"/>
          </a:endParaRPr>
        </a:p>
      </dsp:txBody>
      <dsp:txXfrm>
        <a:off x="2424924" y="269212"/>
        <a:ext cx="5531665" cy="1604103"/>
      </dsp:txXfrm>
    </dsp:sp>
    <dsp:sp modelId="{52305D29-F0D7-4341-89A0-AFB28976F324}">
      <dsp:nvSpPr>
        <dsp:cNvPr id="0" name=""/>
        <dsp:cNvSpPr/>
      </dsp:nvSpPr>
      <dsp:spPr>
        <a:xfrm>
          <a:off x="4357" y="126575"/>
          <a:ext cx="2420566" cy="1889379"/>
        </a:xfrm>
        <a:prstGeom prst="roundRect">
          <a:avLst/>
        </a:prstGeom>
        <a:solidFill>
          <a:srgbClr val="FFEB67"/>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Corbel" pitchFamily="34" charset="0"/>
            </a:rPr>
            <a:t>Alcohol use</a:t>
          </a:r>
          <a:endParaRPr lang="en-US" sz="3200" b="1" kern="1200" dirty="0">
            <a:solidFill>
              <a:schemeClr val="bg1"/>
            </a:solidFill>
          </a:endParaRPr>
        </a:p>
      </dsp:txBody>
      <dsp:txXfrm>
        <a:off x="96589" y="218807"/>
        <a:ext cx="2236102" cy="1704915"/>
      </dsp:txXfrm>
    </dsp:sp>
    <dsp:sp modelId="{4BCF4DD1-15DC-4D6F-BC1C-AADF34324843}">
      <dsp:nvSpPr>
        <dsp:cNvPr id="0" name=""/>
        <dsp:cNvSpPr/>
      </dsp:nvSpPr>
      <dsp:spPr>
        <a:xfrm>
          <a:off x="2537124" y="2287322"/>
          <a:ext cx="6220990" cy="2452232"/>
        </a:xfrm>
        <a:prstGeom prst="rightArrow">
          <a:avLst>
            <a:gd name="adj1" fmla="val 75000"/>
            <a:gd name="adj2" fmla="val 50000"/>
          </a:avLst>
        </a:prstGeom>
        <a:solidFill>
          <a:schemeClr val="bg1">
            <a:lumMod val="85000"/>
            <a:alpha val="90000"/>
          </a:schemeClr>
        </a:solidFill>
        <a:ln w="9525" cap="flat" cmpd="sng" algn="ctr">
          <a:solidFill>
            <a:schemeClr val="accent3">
              <a:tint val="40000"/>
              <a:alpha val="90000"/>
              <a:hueOff val="10716854"/>
              <a:satOff val="-13793"/>
              <a:lumOff val="-1075"/>
              <a:alphaOff val="0"/>
            </a:schemeClr>
          </a:solidFill>
          <a:prstDash val="solid"/>
        </a:ln>
        <a:effectLst>
          <a:glow rad="63500">
            <a:srgbClr val="FF0000">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0" i="1" kern="1200" dirty="0">
            <a:solidFill>
              <a:srgbClr val="000000"/>
            </a:solidFill>
          </a:endParaRPr>
        </a:p>
        <a:p>
          <a:pPr marL="228600" lvl="1" indent="-228600" algn="l" defTabSz="1066800">
            <a:lnSpc>
              <a:spcPct val="90000"/>
            </a:lnSpc>
            <a:spcBef>
              <a:spcPct val="0"/>
            </a:spcBef>
            <a:spcAft>
              <a:spcPct val="15000"/>
            </a:spcAft>
            <a:buChar char="•"/>
          </a:pPr>
          <a:endParaRPr lang="en-US" sz="2400" b="0" i="1" kern="1200" dirty="0">
            <a:solidFill>
              <a:srgbClr val="000000"/>
            </a:solidFill>
          </a:endParaRPr>
        </a:p>
        <a:p>
          <a:pPr marL="228600" lvl="1" indent="-228600" algn="l" defTabSz="1066800">
            <a:lnSpc>
              <a:spcPct val="90000"/>
            </a:lnSpc>
            <a:spcBef>
              <a:spcPct val="0"/>
            </a:spcBef>
            <a:spcAft>
              <a:spcPct val="15000"/>
            </a:spcAft>
            <a:buChar char="•"/>
          </a:pPr>
          <a:r>
            <a:rPr lang="en-US" sz="2400" b="0" i="0" kern="1200" dirty="0">
              <a:solidFill>
                <a:srgbClr val="000000"/>
              </a:solidFill>
            </a:rPr>
            <a:t>Assess patients current characteristics of pain.</a:t>
          </a:r>
        </a:p>
        <a:p>
          <a:pPr marL="228600" lvl="1" indent="-228600" algn="l" defTabSz="1066800">
            <a:lnSpc>
              <a:spcPct val="90000"/>
            </a:lnSpc>
            <a:spcBef>
              <a:spcPct val="0"/>
            </a:spcBef>
            <a:spcAft>
              <a:spcPct val="15000"/>
            </a:spcAft>
            <a:buChar char="•"/>
          </a:pPr>
          <a:r>
            <a:rPr lang="en-US" sz="2400" b="0" i="0" kern="1200" dirty="0">
              <a:solidFill>
                <a:srgbClr val="000000"/>
              </a:solidFill>
            </a:rPr>
            <a:t>Collect history of patient’s pain experience, satisfaction with pain control  </a:t>
          </a:r>
        </a:p>
        <a:p>
          <a:pPr marL="228600" lvl="1" indent="-228600" algn="l" defTabSz="1066800">
            <a:lnSpc>
              <a:spcPct val="90000"/>
            </a:lnSpc>
            <a:spcBef>
              <a:spcPct val="0"/>
            </a:spcBef>
            <a:spcAft>
              <a:spcPct val="15000"/>
            </a:spcAft>
            <a:buChar char="•"/>
          </a:pPr>
          <a:endParaRPr lang="en-US" sz="2400" b="0" i="1" kern="1200" dirty="0">
            <a:solidFill>
              <a:srgbClr val="000000"/>
            </a:solidFill>
          </a:endParaRPr>
        </a:p>
        <a:p>
          <a:pPr marL="228600" lvl="1" indent="-228600" algn="l" defTabSz="1066800">
            <a:lnSpc>
              <a:spcPct val="90000"/>
            </a:lnSpc>
            <a:spcBef>
              <a:spcPct val="0"/>
            </a:spcBef>
            <a:spcAft>
              <a:spcPct val="15000"/>
            </a:spcAft>
            <a:buChar char="•"/>
          </a:pPr>
          <a:endParaRPr lang="en-US" sz="2400" b="0" i="1" kern="1200" dirty="0">
            <a:solidFill>
              <a:srgbClr val="000000"/>
            </a:solidFill>
          </a:endParaRPr>
        </a:p>
      </dsp:txBody>
      <dsp:txXfrm>
        <a:off x="2537124" y="2593851"/>
        <a:ext cx="5301403" cy="1839174"/>
      </dsp:txXfrm>
    </dsp:sp>
    <dsp:sp modelId="{CC6344C9-77F2-4928-A07B-A9C7E4AA7FA2}">
      <dsp:nvSpPr>
        <dsp:cNvPr id="0" name=""/>
        <dsp:cNvSpPr/>
      </dsp:nvSpPr>
      <dsp:spPr>
        <a:xfrm>
          <a:off x="2686" y="2556962"/>
          <a:ext cx="2536637" cy="1941006"/>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Corbel" pitchFamily="34" charset="0"/>
            </a:rPr>
            <a:t>Pain management</a:t>
          </a:r>
          <a:endParaRPr lang="en-US" sz="2800" b="1" kern="1200" dirty="0">
            <a:solidFill>
              <a:schemeClr val="bg1"/>
            </a:solidFill>
          </a:endParaRPr>
        </a:p>
      </dsp:txBody>
      <dsp:txXfrm>
        <a:off x="97438" y="2651714"/>
        <a:ext cx="2347133" cy="17515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71724" y="110617"/>
          <a:ext cx="6582727" cy="1414418"/>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63500">
            <a:schemeClr val="accent4">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t>Serum Albumin</a:t>
          </a:r>
          <a:endParaRPr lang="en-US" sz="2400" b="0" i="0" kern="1200" dirty="0"/>
        </a:p>
        <a:p>
          <a:pPr marL="228600" lvl="1" indent="-228600" algn="l" defTabSz="1066800">
            <a:lnSpc>
              <a:spcPct val="90000"/>
            </a:lnSpc>
            <a:spcBef>
              <a:spcPct val="0"/>
            </a:spcBef>
            <a:spcAft>
              <a:spcPct val="15000"/>
            </a:spcAft>
            <a:buChar char="•"/>
          </a:pPr>
          <a:r>
            <a:rPr lang="en-US" sz="2400" b="0" kern="1200" dirty="0"/>
            <a:t>Blood glucose</a:t>
          </a:r>
        </a:p>
        <a:p>
          <a:pPr marL="228600" lvl="1" indent="-228600" algn="l" defTabSz="1066800">
            <a:lnSpc>
              <a:spcPct val="90000"/>
            </a:lnSpc>
            <a:spcBef>
              <a:spcPct val="0"/>
            </a:spcBef>
            <a:spcAft>
              <a:spcPct val="15000"/>
            </a:spcAft>
            <a:buChar char="•"/>
          </a:pPr>
          <a:r>
            <a:rPr lang="en-US" sz="2400" b="0" kern="1200" dirty="0"/>
            <a:t>Hgb A </a:t>
          </a:r>
          <a:r>
            <a:rPr lang="en-US" sz="2400" b="0" kern="1200" baseline="-25000" dirty="0"/>
            <a:t>1C </a:t>
          </a:r>
          <a:r>
            <a:rPr lang="en-US" sz="2400" b="0" kern="1200" dirty="0"/>
            <a:t>for Diabetic patients</a:t>
          </a:r>
        </a:p>
      </dsp:txBody>
      <dsp:txXfrm>
        <a:off x="2171724" y="287419"/>
        <a:ext cx="6052320" cy="1060814"/>
      </dsp:txXfrm>
    </dsp:sp>
    <dsp:sp modelId="{52305D29-F0D7-4341-89A0-AFB28976F324}">
      <dsp:nvSpPr>
        <dsp:cNvPr id="0" name=""/>
        <dsp:cNvSpPr/>
      </dsp:nvSpPr>
      <dsp:spPr>
        <a:xfrm>
          <a:off x="8547" y="3383"/>
          <a:ext cx="2163177" cy="1628886"/>
        </a:xfrm>
        <a:prstGeom prst="roundRect">
          <a:avLst/>
        </a:prstGeom>
        <a:solidFill>
          <a:srgbClr val="9933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Testing/ Labs</a:t>
          </a:r>
        </a:p>
      </dsp:txBody>
      <dsp:txXfrm>
        <a:off x="88063" y="82899"/>
        <a:ext cx="2004145" cy="1469854"/>
      </dsp:txXfrm>
    </dsp:sp>
    <dsp:sp modelId="{4BCF4DD1-15DC-4D6F-BC1C-AADF34324843}">
      <dsp:nvSpPr>
        <dsp:cNvPr id="0" name=""/>
        <dsp:cNvSpPr/>
      </dsp:nvSpPr>
      <dsp:spPr>
        <a:xfrm>
          <a:off x="2209794" y="1695302"/>
          <a:ext cx="6540671" cy="2821247"/>
        </a:xfrm>
        <a:prstGeom prst="rightArrow">
          <a:avLst>
            <a:gd name="adj1" fmla="val 75000"/>
            <a:gd name="adj2" fmla="val 50000"/>
          </a:avLst>
        </a:prstGeom>
        <a:solidFill>
          <a:schemeClr val="bg1">
            <a:lumMod val="85000"/>
            <a:alpha val="90000"/>
          </a:schemeClr>
        </a:solidFill>
        <a:ln w="9525" cap="flat" cmpd="sng" algn="ctr">
          <a:solidFill>
            <a:schemeClr val="accent3">
              <a:tint val="40000"/>
              <a:alpha val="90000"/>
              <a:hueOff val="10716854"/>
              <a:satOff val="-13793"/>
              <a:lumOff val="-1075"/>
              <a:alphaOff val="0"/>
            </a:schemeClr>
          </a:solidFill>
          <a:prstDash val="solid"/>
        </a:ln>
        <a:effectLst>
          <a:glow rad="63500">
            <a:schemeClr val="accent6">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solidFill>
                <a:schemeClr val="tx1"/>
              </a:solidFill>
            </a:rPr>
            <a:t>Nutritional supplementation if needed</a:t>
          </a:r>
          <a:endParaRPr lang="en-US" sz="2400" b="0" i="1" kern="1200" dirty="0">
            <a:solidFill>
              <a:schemeClr val="tx1"/>
            </a:solidFill>
          </a:endParaRPr>
        </a:p>
        <a:p>
          <a:pPr marL="228600" lvl="1" indent="-228600" algn="l" defTabSz="1066800">
            <a:lnSpc>
              <a:spcPct val="90000"/>
            </a:lnSpc>
            <a:spcBef>
              <a:spcPct val="0"/>
            </a:spcBef>
            <a:spcAft>
              <a:spcPct val="15000"/>
            </a:spcAft>
            <a:buChar char="•"/>
          </a:pPr>
          <a:r>
            <a:rPr lang="en-US" sz="2400" b="0" kern="1200" dirty="0">
              <a:solidFill>
                <a:schemeClr val="tx1"/>
              </a:solidFill>
            </a:rPr>
            <a:t>Carbohydrate loading and Preoperative hydration</a:t>
          </a:r>
        </a:p>
        <a:p>
          <a:pPr marL="228600" lvl="1" indent="-228600" algn="l" defTabSz="1066800">
            <a:lnSpc>
              <a:spcPct val="90000"/>
            </a:lnSpc>
            <a:spcBef>
              <a:spcPct val="0"/>
            </a:spcBef>
            <a:spcAft>
              <a:spcPct val="15000"/>
            </a:spcAft>
            <a:buChar char="•"/>
          </a:pPr>
          <a:r>
            <a:rPr lang="en-US" sz="2400" b="0" kern="1200">
              <a:solidFill>
                <a:schemeClr val="tx1"/>
              </a:solidFill>
            </a:rPr>
            <a:t>Introduce teaching on Early Postop Feeding</a:t>
          </a:r>
          <a:endParaRPr lang="en-US" sz="2400" b="0" kern="1200" dirty="0">
            <a:solidFill>
              <a:schemeClr val="tx1"/>
            </a:solidFill>
          </a:endParaRPr>
        </a:p>
        <a:p>
          <a:pPr marL="228600" lvl="1" indent="-228600" algn="l" defTabSz="1066800">
            <a:lnSpc>
              <a:spcPct val="90000"/>
            </a:lnSpc>
            <a:spcBef>
              <a:spcPct val="0"/>
            </a:spcBef>
            <a:spcAft>
              <a:spcPct val="15000"/>
            </a:spcAft>
            <a:buChar char="•"/>
          </a:pPr>
          <a:r>
            <a:rPr lang="en-US" sz="2400" b="0" kern="1200">
              <a:solidFill>
                <a:schemeClr val="tx1"/>
              </a:solidFill>
            </a:rPr>
            <a:t>PONV risk assessment</a:t>
          </a:r>
          <a:endParaRPr lang="en-US" sz="2400" b="0" kern="1200" dirty="0">
            <a:solidFill>
              <a:schemeClr val="tx1"/>
            </a:solidFill>
          </a:endParaRPr>
        </a:p>
        <a:p>
          <a:pPr marL="228600" lvl="1" indent="-228600" algn="l" defTabSz="1066800">
            <a:lnSpc>
              <a:spcPct val="90000"/>
            </a:lnSpc>
            <a:spcBef>
              <a:spcPct val="0"/>
            </a:spcBef>
            <a:spcAft>
              <a:spcPct val="15000"/>
            </a:spcAft>
            <a:buChar char="•"/>
          </a:pPr>
          <a:endParaRPr lang="en-US" sz="2400" b="1" kern="1200" dirty="0">
            <a:solidFill>
              <a:srgbClr val="000000"/>
            </a:solidFill>
          </a:endParaRPr>
        </a:p>
      </dsp:txBody>
      <dsp:txXfrm>
        <a:off x="2209794" y="2047958"/>
        <a:ext cx="5482703" cy="2115935"/>
      </dsp:txXfrm>
    </dsp:sp>
    <dsp:sp modelId="{CC6344C9-77F2-4928-A07B-A9C7E4AA7FA2}">
      <dsp:nvSpPr>
        <dsp:cNvPr id="0" name=""/>
        <dsp:cNvSpPr/>
      </dsp:nvSpPr>
      <dsp:spPr>
        <a:xfrm>
          <a:off x="10223" y="2242418"/>
          <a:ext cx="2201882" cy="1739073"/>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Nutritional assessment</a:t>
          </a:r>
        </a:p>
      </dsp:txBody>
      <dsp:txXfrm>
        <a:off x="95118" y="2327313"/>
        <a:ext cx="2032092" cy="15692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171724" y="478"/>
          <a:ext cx="6582727" cy="2626254"/>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63500">
            <a:srgbClr val="FF00FF">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solidFill>
                <a:srgbClr val="000000"/>
              </a:solidFill>
              <a:latin typeface="Corbel" pitchFamily="34" charset="0"/>
            </a:rPr>
            <a:t>Monitor activity diary</a:t>
          </a:r>
          <a:endParaRPr lang="en-US" sz="2000" b="0" i="0" kern="1200" dirty="0">
            <a:solidFill>
              <a:srgbClr val="000000"/>
            </a:solidFill>
          </a:endParaRPr>
        </a:p>
        <a:p>
          <a:pPr marL="228600" lvl="1" indent="-228600" algn="l" defTabSz="889000">
            <a:lnSpc>
              <a:spcPct val="90000"/>
            </a:lnSpc>
            <a:spcBef>
              <a:spcPct val="0"/>
            </a:spcBef>
            <a:spcAft>
              <a:spcPct val="15000"/>
            </a:spcAft>
            <a:buChar char="•"/>
          </a:pPr>
          <a:r>
            <a:rPr lang="en-US" sz="2000" b="0" kern="1200" dirty="0">
              <a:solidFill>
                <a:srgbClr val="000000"/>
              </a:solidFill>
              <a:latin typeface="Corbel" pitchFamily="34" charset="0"/>
            </a:rPr>
            <a:t>Introduce teaching on early Mobilization</a:t>
          </a:r>
        </a:p>
        <a:p>
          <a:pPr marL="228600" lvl="1" indent="-228600" algn="l" defTabSz="889000">
            <a:lnSpc>
              <a:spcPct val="90000"/>
            </a:lnSpc>
            <a:spcBef>
              <a:spcPct val="0"/>
            </a:spcBef>
            <a:spcAft>
              <a:spcPct val="15000"/>
            </a:spcAft>
            <a:buChar char="•"/>
          </a:pPr>
          <a:r>
            <a:rPr lang="en-US" sz="2000" b="0" kern="1200" dirty="0">
              <a:solidFill>
                <a:srgbClr val="000000"/>
              </a:solidFill>
              <a:latin typeface="Corbel" pitchFamily="34" charset="0"/>
            </a:rPr>
            <a:t>Introduce mobilization targets/expectations</a:t>
          </a:r>
        </a:p>
        <a:p>
          <a:pPr marL="228600" lvl="1" indent="-228600" algn="l" defTabSz="889000">
            <a:lnSpc>
              <a:spcPct val="90000"/>
            </a:lnSpc>
            <a:spcBef>
              <a:spcPct val="0"/>
            </a:spcBef>
            <a:spcAft>
              <a:spcPct val="15000"/>
            </a:spcAft>
            <a:buChar char="•"/>
          </a:pPr>
          <a:r>
            <a:rPr lang="en-US" sz="2000" b="0" kern="1200" dirty="0">
              <a:solidFill>
                <a:srgbClr val="000000"/>
              </a:solidFill>
              <a:latin typeface="Corbel" pitchFamily="34" charset="0"/>
            </a:rPr>
            <a:t>Introduce VTE risk assessment and prophylaxis (Mechanical and Pharmacologic)</a:t>
          </a:r>
        </a:p>
      </dsp:txBody>
      <dsp:txXfrm>
        <a:off x="2171724" y="328760"/>
        <a:ext cx="5597882" cy="1969690"/>
      </dsp:txXfrm>
    </dsp:sp>
    <dsp:sp modelId="{52305D29-F0D7-4341-89A0-AFB28976F324}">
      <dsp:nvSpPr>
        <dsp:cNvPr id="0" name=""/>
        <dsp:cNvSpPr/>
      </dsp:nvSpPr>
      <dsp:spPr>
        <a:xfrm>
          <a:off x="8547" y="285398"/>
          <a:ext cx="2163177" cy="2056413"/>
        </a:xfrm>
        <a:prstGeom prst="roundRect">
          <a:avLst/>
        </a:prstGeom>
        <a:solidFill>
          <a:srgbClr val="FF00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Corbel" pitchFamily="34" charset="0"/>
            </a:rPr>
            <a:t>Fitness and exercise assessment</a:t>
          </a:r>
          <a:endParaRPr lang="en-US" sz="1800" b="1" kern="1200" dirty="0">
            <a:solidFill>
              <a:srgbClr val="FFFFFF"/>
            </a:solidFill>
          </a:endParaRPr>
        </a:p>
      </dsp:txBody>
      <dsp:txXfrm>
        <a:off x="108933" y="385784"/>
        <a:ext cx="1962405" cy="1855641"/>
      </dsp:txXfrm>
    </dsp:sp>
    <dsp:sp modelId="{4BCF4DD1-15DC-4D6F-BC1C-AADF34324843}">
      <dsp:nvSpPr>
        <dsp:cNvPr id="0" name=""/>
        <dsp:cNvSpPr/>
      </dsp:nvSpPr>
      <dsp:spPr>
        <a:xfrm>
          <a:off x="2209794" y="2695849"/>
          <a:ext cx="6540671" cy="2181773"/>
        </a:xfrm>
        <a:prstGeom prst="rightArrow">
          <a:avLst>
            <a:gd name="adj1" fmla="val 75000"/>
            <a:gd name="adj2" fmla="val 50000"/>
          </a:avLst>
        </a:prstGeom>
        <a:solidFill>
          <a:schemeClr val="bg1">
            <a:lumMod val="85000"/>
            <a:alpha val="90000"/>
          </a:schemeClr>
        </a:solidFill>
        <a:ln w="9525" cap="flat" cmpd="sng" algn="ctr">
          <a:solidFill>
            <a:schemeClr val="accent3">
              <a:tint val="40000"/>
              <a:alpha val="90000"/>
              <a:hueOff val="10716854"/>
              <a:satOff val="-13793"/>
              <a:lumOff val="-1075"/>
              <a:alphaOff val="0"/>
            </a:schemeClr>
          </a:solidFill>
          <a:prstDash val="solid"/>
        </a:ln>
        <a:effectLst>
          <a:glow rad="63500">
            <a:schemeClr val="accent5">
              <a:satMod val="175000"/>
              <a:alpha val="40000"/>
            </a:scheme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0" i="1" kern="1200" dirty="0">
            <a:solidFill>
              <a:srgbClr val="000000"/>
            </a:solidFill>
          </a:endParaRPr>
        </a:p>
        <a:p>
          <a:pPr marL="228600" lvl="1" indent="-228600" algn="l" defTabSz="1066800">
            <a:lnSpc>
              <a:spcPct val="90000"/>
            </a:lnSpc>
            <a:spcBef>
              <a:spcPct val="0"/>
            </a:spcBef>
            <a:spcAft>
              <a:spcPct val="15000"/>
            </a:spcAft>
            <a:buChar char="•"/>
          </a:pPr>
          <a:endParaRPr lang="en-US" sz="2400" b="0" i="1" kern="1200" dirty="0">
            <a:solidFill>
              <a:srgbClr val="000000"/>
            </a:solidFill>
          </a:endParaRPr>
        </a:p>
        <a:p>
          <a:pPr marL="228600" lvl="1" indent="-228600" algn="l" defTabSz="1066800">
            <a:lnSpc>
              <a:spcPct val="90000"/>
            </a:lnSpc>
            <a:spcBef>
              <a:spcPct val="0"/>
            </a:spcBef>
            <a:spcAft>
              <a:spcPct val="15000"/>
            </a:spcAft>
            <a:buChar char="•"/>
          </a:pPr>
          <a:r>
            <a:rPr lang="en-US" sz="2400" b="0" kern="1200" dirty="0">
              <a:solidFill>
                <a:srgbClr val="000000"/>
              </a:solidFill>
              <a:latin typeface="Corbel" pitchFamily="34" charset="0"/>
            </a:rPr>
            <a:t>Continue tobacco cessation or ‘fast’ regimen.</a:t>
          </a:r>
          <a:endParaRPr lang="en-US" sz="2400" b="0" i="1" kern="1200" dirty="0">
            <a:solidFill>
              <a:srgbClr val="000000"/>
            </a:solidFill>
          </a:endParaRPr>
        </a:p>
        <a:p>
          <a:pPr marL="228600" lvl="1" indent="-228600" algn="l" defTabSz="1066800">
            <a:lnSpc>
              <a:spcPct val="90000"/>
            </a:lnSpc>
            <a:spcBef>
              <a:spcPct val="0"/>
            </a:spcBef>
            <a:spcAft>
              <a:spcPct val="15000"/>
            </a:spcAft>
            <a:buChar char="•"/>
          </a:pPr>
          <a:r>
            <a:rPr lang="en-US" sz="2400" b="0" kern="1200" dirty="0">
              <a:solidFill>
                <a:srgbClr val="000000"/>
              </a:solidFill>
              <a:latin typeface="Corbel" pitchFamily="34" charset="0"/>
            </a:rPr>
            <a:t>Introduce teaching about Incentive Spirometer</a:t>
          </a:r>
        </a:p>
        <a:p>
          <a:pPr marL="228600" lvl="1" indent="-228600" algn="l" defTabSz="1066800">
            <a:lnSpc>
              <a:spcPct val="90000"/>
            </a:lnSpc>
            <a:spcBef>
              <a:spcPct val="0"/>
            </a:spcBef>
            <a:spcAft>
              <a:spcPct val="15000"/>
            </a:spcAft>
            <a:buChar char="•"/>
          </a:pPr>
          <a:endParaRPr lang="en-US" sz="2400" b="0" kern="1200" dirty="0">
            <a:solidFill>
              <a:srgbClr val="000000"/>
            </a:solidFill>
            <a:latin typeface="Corbel" pitchFamily="34" charset="0"/>
          </a:endParaRPr>
        </a:p>
        <a:p>
          <a:pPr marL="228600" lvl="1" indent="-228600" algn="l" defTabSz="1066800">
            <a:lnSpc>
              <a:spcPct val="90000"/>
            </a:lnSpc>
            <a:spcBef>
              <a:spcPct val="0"/>
            </a:spcBef>
            <a:spcAft>
              <a:spcPct val="15000"/>
            </a:spcAft>
            <a:buChar char="•"/>
          </a:pPr>
          <a:endParaRPr lang="en-US" sz="2400" b="1" kern="1200" dirty="0">
            <a:solidFill>
              <a:srgbClr val="000000"/>
            </a:solidFill>
          </a:endParaRPr>
        </a:p>
      </dsp:txBody>
      <dsp:txXfrm>
        <a:off x="2209794" y="2968571"/>
        <a:ext cx="5722506" cy="1636329"/>
      </dsp:txXfrm>
    </dsp:sp>
    <dsp:sp modelId="{CC6344C9-77F2-4928-A07B-A9C7E4AA7FA2}">
      <dsp:nvSpPr>
        <dsp:cNvPr id="0" name=""/>
        <dsp:cNvSpPr/>
      </dsp:nvSpPr>
      <dsp:spPr>
        <a:xfrm>
          <a:off x="10223" y="2825237"/>
          <a:ext cx="2201882" cy="1936219"/>
        </a:xfrm>
        <a:prstGeom prst="roundRect">
          <a:avLst/>
        </a:prstGeom>
        <a:solidFill>
          <a:srgbClr val="0080FF"/>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Corbel" pitchFamily="34" charset="0"/>
            </a:rPr>
            <a:t>Smoking/Tobacco use</a:t>
          </a:r>
          <a:endParaRPr lang="en-US" sz="1800" b="1" kern="1200" dirty="0">
            <a:solidFill>
              <a:srgbClr val="FFFFFF"/>
            </a:solidFill>
          </a:endParaRPr>
        </a:p>
      </dsp:txBody>
      <dsp:txXfrm>
        <a:off x="104741" y="2919755"/>
        <a:ext cx="2012846" cy="17471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418D-BC46-47F1-8CD2-61A3169A4499}">
      <dsp:nvSpPr>
        <dsp:cNvPr id="0" name=""/>
        <dsp:cNvSpPr/>
      </dsp:nvSpPr>
      <dsp:spPr>
        <a:xfrm>
          <a:off x="2424924" y="152067"/>
          <a:ext cx="6333717" cy="1728175"/>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glow rad="63500">
            <a:srgbClr val="FFFF00">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b="0" i="0" kern="1200" dirty="0">
            <a:solidFill>
              <a:schemeClr val="tx1"/>
            </a:solidFill>
          </a:endParaRPr>
        </a:p>
        <a:p>
          <a:pPr marL="228600" lvl="1" indent="-228600" algn="l" defTabSz="1066800">
            <a:lnSpc>
              <a:spcPct val="90000"/>
            </a:lnSpc>
            <a:spcBef>
              <a:spcPct val="0"/>
            </a:spcBef>
            <a:spcAft>
              <a:spcPct val="15000"/>
            </a:spcAft>
            <a:buChar char="•"/>
          </a:pPr>
          <a:endParaRPr lang="en-US" sz="2400" b="0" i="0" kern="1200" dirty="0">
            <a:solidFill>
              <a:srgbClr val="000000"/>
            </a:solidFill>
          </a:endParaRPr>
        </a:p>
        <a:p>
          <a:pPr marL="228600" lvl="1" indent="-228600" algn="l" defTabSz="1066800">
            <a:lnSpc>
              <a:spcPct val="90000"/>
            </a:lnSpc>
            <a:spcBef>
              <a:spcPct val="0"/>
            </a:spcBef>
            <a:spcAft>
              <a:spcPct val="15000"/>
            </a:spcAft>
            <a:buChar char="•"/>
          </a:pPr>
          <a:r>
            <a:rPr lang="en-US" sz="2400" b="0" kern="1200" dirty="0">
              <a:solidFill>
                <a:srgbClr val="000000"/>
              </a:solidFill>
              <a:latin typeface="Corbel" pitchFamily="34" charset="0"/>
            </a:rPr>
            <a:t>Continue alcohol cessation counseling and program protocols</a:t>
          </a:r>
          <a:endParaRPr lang="en-US" sz="2400" b="0" i="0" kern="1200" dirty="0">
            <a:solidFill>
              <a:srgbClr val="000000"/>
            </a:solidFill>
          </a:endParaRPr>
        </a:p>
        <a:p>
          <a:pPr marL="285750" lvl="1" indent="-285750" algn="l" defTabSz="1600200">
            <a:lnSpc>
              <a:spcPct val="90000"/>
            </a:lnSpc>
            <a:spcBef>
              <a:spcPct val="0"/>
            </a:spcBef>
            <a:spcAft>
              <a:spcPct val="15000"/>
            </a:spcAft>
            <a:buChar char="•"/>
          </a:pPr>
          <a:endParaRPr lang="en-US" sz="3600" b="1" kern="1200" dirty="0">
            <a:solidFill>
              <a:schemeClr val="bg1"/>
            </a:solidFill>
            <a:latin typeface="Corbel" pitchFamily="34" charset="0"/>
          </a:endParaRPr>
        </a:p>
        <a:p>
          <a:pPr marL="285750" lvl="1" indent="-285750" algn="l" defTabSz="1600200">
            <a:lnSpc>
              <a:spcPct val="90000"/>
            </a:lnSpc>
            <a:spcBef>
              <a:spcPct val="0"/>
            </a:spcBef>
            <a:spcAft>
              <a:spcPct val="15000"/>
            </a:spcAft>
            <a:buChar char="•"/>
          </a:pPr>
          <a:endParaRPr lang="en-US" sz="3600" b="0" kern="1200" dirty="0">
            <a:solidFill>
              <a:schemeClr val="tx1"/>
            </a:solidFill>
            <a:latin typeface="Corbel" pitchFamily="34" charset="0"/>
          </a:endParaRPr>
        </a:p>
      </dsp:txBody>
      <dsp:txXfrm>
        <a:off x="2424924" y="368089"/>
        <a:ext cx="5685651" cy="1296131"/>
      </dsp:txXfrm>
    </dsp:sp>
    <dsp:sp modelId="{52305D29-F0D7-4341-89A0-AFB28976F324}">
      <dsp:nvSpPr>
        <dsp:cNvPr id="0" name=""/>
        <dsp:cNvSpPr/>
      </dsp:nvSpPr>
      <dsp:spPr>
        <a:xfrm>
          <a:off x="4357" y="117"/>
          <a:ext cx="2420566" cy="2032074"/>
        </a:xfrm>
        <a:prstGeom prst="roundRect">
          <a:avLst/>
        </a:prstGeom>
        <a:solidFill>
          <a:srgbClr val="FFEB67"/>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Corbel" pitchFamily="34" charset="0"/>
            </a:rPr>
            <a:t>Alcohol use</a:t>
          </a:r>
          <a:endParaRPr lang="en-US" sz="3200" b="1" kern="1200" dirty="0">
            <a:solidFill>
              <a:schemeClr val="bg1"/>
            </a:solidFill>
          </a:endParaRPr>
        </a:p>
      </dsp:txBody>
      <dsp:txXfrm>
        <a:off x="103555" y="99315"/>
        <a:ext cx="2222170" cy="1833678"/>
      </dsp:txXfrm>
    </dsp:sp>
    <dsp:sp modelId="{4BCF4DD1-15DC-4D6F-BC1C-AADF34324843}">
      <dsp:nvSpPr>
        <dsp:cNvPr id="0" name=""/>
        <dsp:cNvSpPr/>
      </dsp:nvSpPr>
      <dsp:spPr>
        <a:xfrm>
          <a:off x="2542009" y="2205127"/>
          <a:ext cx="6220990" cy="2320835"/>
        </a:xfrm>
        <a:prstGeom prst="rightArrow">
          <a:avLst>
            <a:gd name="adj1" fmla="val 75000"/>
            <a:gd name="adj2" fmla="val 50000"/>
          </a:avLst>
        </a:prstGeom>
        <a:solidFill>
          <a:schemeClr val="bg1">
            <a:lumMod val="85000"/>
            <a:alpha val="90000"/>
          </a:schemeClr>
        </a:solidFill>
        <a:ln w="9525" cap="flat" cmpd="sng" algn="ctr">
          <a:solidFill>
            <a:schemeClr val="accent3">
              <a:tint val="40000"/>
              <a:alpha val="90000"/>
              <a:hueOff val="10716854"/>
              <a:satOff val="-13793"/>
              <a:lumOff val="-1075"/>
              <a:alphaOff val="0"/>
            </a:schemeClr>
          </a:solidFill>
          <a:prstDash val="solid"/>
        </a:ln>
        <a:effectLst>
          <a:glow rad="63500">
            <a:srgbClr val="FF0000">
              <a:alpha val="40000"/>
            </a:srgbClr>
          </a:glo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solidFill>
                <a:srgbClr val="000000"/>
              </a:solidFill>
              <a:latin typeface="Corbel" pitchFamily="34" charset="0"/>
            </a:rPr>
            <a:t>Introduction to ERP pain management protocols</a:t>
          </a:r>
          <a:endParaRPr lang="en-US" sz="2400" b="0" i="1" kern="1200" dirty="0">
            <a:solidFill>
              <a:srgbClr val="000000"/>
            </a:solidFill>
          </a:endParaRPr>
        </a:p>
      </dsp:txBody>
      <dsp:txXfrm>
        <a:off x="2542009" y="2495231"/>
        <a:ext cx="5350677" cy="1740627"/>
      </dsp:txXfrm>
    </dsp:sp>
    <dsp:sp modelId="{CC6344C9-77F2-4928-A07B-A9C7E4AA7FA2}">
      <dsp:nvSpPr>
        <dsp:cNvPr id="0" name=""/>
        <dsp:cNvSpPr/>
      </dsp:nvSpPr>
      <dsp:spPr>
        <a:xfrm>
          <a:off x="2686" y="2321627"/>
          <a:ext cx="2536637" cy="2087601"/>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Corbel" pitchFamily="34" charset="0"/>
            </a:rPr>
            <a:t>Pain management</a:t>
          </a:r>
          <a:endParaRPr lang="en-US" sz="2800" b="1" kern="1200" dirty="0">
            <a:solidFill>
              <a:schemeClr val="bg1"/>
            </a:solidFill>
          </a:endParaRPr>
        </a:p>
      </dsp:txBody>
      <dsp:txXfrm>
        <a:off x="104594" y="2423535"/>
        <a:ext cx="2332821" cy="188378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CD8AE06-0EFD-104D-93EF-B435485C15D9}" type="datetimeFigureOut">
              <a:rPr lang="en-US" smtClean="0"/>
              <a:t>9/10/2025</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B9250CFB-9D83-8E4C-9924-6356DE9183A1}" type="slidenum">
              <a:rPr lang="en-US" smtClean="0"/>
              <a:t>‹#›</a:t>
            </a:fld>
            <a:endParaRPr lang="en-US" dirty="0"/>
          </a:p>
        </p:txBody>
      </p:sp>
    </p:spTree>
    <p:extLst>
      <p:ext uri="{BB962C8B-B14F-4D97-AF65-F5344CB8AC3E}">
        <p14:creationId xmlns:p14="http://schemas.microsoft.com/office/powerpoint/2010/main" val="13943009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A6774-8AFC-4CC9-9815-816A229B96F5}" type="slidenum">
              <a:rPr lang="en-US" smtClean="0"/>
              <a:t>1</a:t>
            </a:fld>
            <a:endParaRPr lang="en-US" dirty="0"/>
          </a:p>
        </p:txBody>
      </p:sp>
    </p:spTree>
    <p:extLst>
      <p:ext uri="{BB962C8B-B14F-4D97-AF65-F5344CB8AC3E}">
        <p14:creationId xmlns:p14="http://schemas.microsoft.com/office/powerpoint/2010/main" val="2352313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There are six basic elements to an Enhanced Recovery Program: Presurgical Counseling and Education; Presurgical Conditioning and Readiness; Presurgical Preparation, Intraoperative Efficiency, Targeted Postoperative Interventions and Patient Feedback and Outcomes Reporting and Analysis.</a:t>
            </a:r>
          </a:p>
          <a:p>
            <a:r>
              <a:rPr lang="en-US" sz="800" dirty="0"/>
              <a:t>Within these six elements, are a suggested list of evidence-based practices that result in improved outcomes for surgical patient</a:t>
            </a:r>
            <a:r>
              <a:rPr lang="en-US" sz="800" dirty="0">
                <a:solidFill>
                  <a:srgbClr val="C00000"/>
                </a:solidFill>
              </a:rPr>
              <a:t>. An efficient and effective Enhanced Recovery Program will require repeated and regular evaluation of each component for efficacy and improvement.</a:t>
            </a:r>
            <a:endParaRPr lang="en-US" sz="800" b="1" dirty="0"/>
          </a:p>
          <a:p>
            <a:r>
              <a:rPr lang="en-US" sz="800" b="1" dirty="0"/>
              <a:t>Preadmission counseling</a:t>
            </a:r>
            <a:r>
              <a:rPr lang="en-US" sz="800" dirty="0"/>
              <a:t>:</a:t>
            </a:r>
          </a:p>
          <a:p>
            <a:r>
              <a:rPr lang="en-US" sz="800" dirty="0"/>
              <a:t>ERP Education: procedure, ERP elements, why</a:t>
            </a:r>
          </a:p>
          <a:p>
            <a:r>
              <a:rPr lang="en-US" sz="800" dirty="0"/>
              <a:t>Anticipatory Guidance: who, when, what will happen, why</a:t>
            </a:r>
          </a:p>
          <a:p>
            <a:r>
              <a:rPr lang="en-US" sz="800" dirty="0"/>
              <a:t>Patient-centered: goal setting, responsibilities, expected outcomes</a:t>
            </a:r>
          </a:p>
          <a:p>
            <a:endParaRPr lang="en-US" sz="800" dirty="0"/>
          </a:p>
          <a:p>
            <a:r>
              <a:rPr lang="en-US" sz="800" b="1" dirty="0"/>
              <a:t>Pre-Surgical Conditioning and Readiness</a:t>
            </a:r>
          </a:p>
          <a:p>
            <a:r>
              <a:rPr lang="en-US" sz="800" dirty="0"/>
              <a:t>Surgical Optimization</a:t>
            </a:r>
          </a:p>
          <a:p>
            <a:pPr marL="232372" indent="-232372">
              <a:buAutoNum type="arabicPeriod"/>
            </a:pPr>
            <a:r>
              <a:rPr lang="en-US" sz="800" dirty="0"/>
              <a:t>Smoking cessation</a:t>
            </a:r>
          </a:p>
          <a:p>
            <a:pPr marL="232372" indent="-232372">
              <a:buAutoNum type="arabicPeriod"/>
            </a:pPr>
            <a:r>
              <a:rPr lang="en-US" sz="800" dirty="0"/>
              <a:t>Optimize nutrition</a:t>
            </a:r>
          </a:p>
          <a:p>
            <a:pPr marL="232372" indent="-232372">
              <a:buAutoNum type="arabicPeriod"/>
            </a:pPr>
            <a:r>
              <a:rPr lang="en-US" sz="800" dirty="0"/>
              <a:t>Optimize mobility</a:t>
            </a:r>
          </a:p>
          <a:p>
            <a:pPr marL="232372" indent="-232372">
              <a:buAutoNum type="arabicPeriod"/>
            </a:pPr>
            <a:r>
              <a:rPr lang="en-US" sz="800" dirty="0"/>
              <a:t>Eliminate alcohol intake</a:t>
            </a:r>
          </a:p>
          <a:p>
            <a:pPr marL="232372" indent="-232372">
              <a:buAutoNum type="arabicPeriod"/>
            </a:pPr>
            <a:endParaRPr lang="en-US" sz="800" dirty="0"/>
          </a:p>
          <a:p>
            <a:r>
              <a:rPr lang="en-US" sz="800" b="1" dirty="0"/>
              <a:t>Patient Readiness</a:t>
            </a:r>
          </a:p>
          <a:p>
            <a:pPr marL="232372" indent="-232372">
              <a:buAutoNum type="arabicPeriod"/>
            </a:pPr>
            <a:r>
              <a:rPr lang="en-US" sz="800" dirty="0"/>
              <a:t>Identification of a patient-centered support network (provider)</a:t>
            </a:r>
          </a:p>
          <a:p>
            <a:pPr marL="232372" indent="-232372">
              <a:buAutoNum type="arabicPeriod"/>
            </a:pPr>
            <a:r>
              <a:rPr lang="en-US" sz="800" dirty="0"/>
              <a:t>Surgery “buddy” (patient-chosen)—accompanies patient: second set of eyes and ears</a:t>
            </a:r>
          </a:p>
          <a:p>
            <a:pPr marL="232372" indent="-232372">
              <a:buAutoNum type="arabicPeriod"/>
            </a:pPr>
            <a:r>
              <a:rPr lang="en-US" sz="800" dirty="0"/>
              <a:t>Anxiety assessment and short-term intervention strategies</a:t>
            </a:r>
          </a:p>
          <a:p>
            <a:endParaRPr lang="en-US" sz="800" dirty="0"/>
          </a:p>
          <a:p>
            <a:r>
              <a:rPr lang="en-US" sz="800" b="1" dirty="0">
                <a:latin typeface="Corbel" pitchFamily="34" charset="0"/>
              </a:rPr>
              <a:t>Presurgical Preparation</a:t>
            </a:r>
          </a:p>
          <a:p>
            <a:r>
              <a:rPr lang="en-US" sz="800" dirty="0">
                <a:latin typeface="Corbel" pitchFamily="34" charset="0"/>
              </a:rPr>
              <a:t>Bowel Preparation:</a:t>
            </a:r>
          </a:p>
          <a:p>
            <a:r>
              <a:rPr lang="en-US" sz="800" dirty="0">
                <a:latin typeface="Corbel" pitchFamily="34" charset="0"/>
              </a:rPr>
              <a:t>-mechanical bowel prep</a:t>
            </a:r>
          </a:p>
          <a:p>
            <a:r>
              <a:rPr lang="en-US" sz="800" dirty="0">
                <a:latin typeface="Corbel" pitchFamily="34" charset="0"/>
              </a:rPr>
              <a:t>-antimicrobial prophylaxis</a:t>
            </a:r>
          </a:p>
          <a:p>
            <a:pPr defTabSz="929488">
              <a:defRPr/>
            </a:pPr>
            <a:endParaRPr lang="en-US" sz="800" dirty="0">
              <a:latin typeface="Corbel" pitchFamily="34" charset="0"/>
            </a:endParaRPr>
          </a:p>
          <a:p>
            <a:pPr defTabSz="929488">
              <a:defRPr/>
            </a:pPr>
            <a:r>
              <a:rPr lang="en-US" sz="800" dirty="0">
                <a:latin typeface="Corbel" pitchFamily="34" charset="0"/>
              </a:rPr>
              <a:t>Presurgical Carbohydrate Loading and Hydration:</a:t>
            </a:r>
          </a:p>
          <a:p>
            <a:r>
              <a:rPr lang="en-US" sz="800" dirty="0"/>
              <a:t>-clear (12.5%) carbohydrate drink (800mL) before midnight.</a:t>
            </a:r>
          </a:p>
          <a:p>
            <a:r>
              <a:rPr lang="en-US" sz="800" dirty="0"/>
              <a:t>-clear (12.5%) carbohydrate drink (400mL) 2-3 hours prior to induction.</a:t>
            </a:r>
          </a:p>
          <a:p>
            <a:r>
              <a:rPr lang="en-US" sz="800" dirty="0"/>
              <a:t>-patient freely consumed clear fluids until 2h before anesthesia for surgery</a:t>
            </a:r>
          </a:p>
          <a:p>
            <a:endParaRPr lang="en-US" sz="800" b="1" dirty="0">
              <a:latin typeface="Corbel" pitchFamily="34" charset="0"/>
            </a:endParaRPr>
          </a:p>
          <a:p>
            <a:r>
              <a:rPr lang="en-US" sz="800" b="1" dirty="0">
                <a:latin typeface="Corbel" pitchFamily="34" charset="0"/>
              </a:rPr>
              <a:t>Intraoperative Efficiency: </a:t>
            </a:r>
          </a:p>
          <a:p>
            <a:endParaRPr lang="en-US" sz="800" b="1" dirty="0">
              <a:latin typeface="Corbel" pitchFamily="34" charset="0"/>
            </a:endParaRPr>
          </a:p>
          <a:p>
            <a:r>
              <a:rPr lang="en-US" sz="800" dirty="0">
                <a:latin typeface="Corbel" pitchFamily="34" charset="0"/>
              </a:rPr>
              <a:t>Standardized Anesthetic Protocols</a:t>
            </a:r>
          </a:p>
          <a:p>
            <a:pPr defTabSz="929488">
              <a:defRPr/>
            </a:pPr>
            <a:r>
              <a:rPr lang="en-US" sz="800" dirty="0"/>
              <a:t>-Minimal Use of Opioids </a:t>
            </a:r>
          </a:p>
          <a:p>
            <a:pPr defTabSz="929488">
              <a:defRPr/>
            </a:pPr>
            <a:r>
              <a:rPr lang="en-US" sz="800" dirty="0"/>
              <a:t>-Measures to Optimally Sedate and Anesthetize Patients</a:t>
            </a:r>
          </a:p>
          <a:p>
            <a:pPr defTabSz="929488">
              <a:defRPr/>
            </a:pPr>
            <a:endParaRPr lang="en-US" sz="800" dirty="0">
              <a:solidFill>
                <a:prstClr val="black"/>
              </a:solidFill>
              <a:latin typeface="Corbel" pitchFamily="34" charset="0"/>
            </a:endParaRPr>
          </a:p>
          <a:p>
            <a:pPr defTabSz="929488">
              <a:defRPr/>
            </a:pPr>
            <a:r>
              <a:rPr lang="en-US" sz="800" dirty="0">
                <a:latin typeface="Corbel" pitchFamily="34" charset="0"/>
              </a:rPr>
              <a:t>Standardized Thromboembolism and Antibiotic Prophylaxis Protocols</a:t>
            </a:r>
          </a:p>
          <a:p>
            <a:endParaRPr lang="en-US" sz="800" dirty="0"/>
          </a:p>
          <a:p>
            <a:r>
              <a:rPr lang="en-US" sz="800" dirty="0"/>
              <a:t>Minimally Invasive Surgery</a:t>
            </a:r>
          </a:p>
          <a:p>
            <a:pPr lvl="0"/>
            <a:endParaRPr lang="en-US" sz="800" b="1" dirty="0">
              <a:solidFill>
                <a:prstClr val="black"/>
              </a:solidFill>
              <a:latin typeface="Corbel" pitchFamily="34" charset="0"/>
            </a:endParaRPr>
          </a:p>
          <a:p>
            <a:pPr lvl="0"/>
            <a:r>
              <a:rPr lang="en-US" sz="800" b="1" dirty="0">
                <a:solidFill>
                  <a:prstClr val="black"/>
                </a:solidFill>
                <a:latin typeface="Corbel" pitchFamily="34" charset="0"/>
              </a:rPr>
              <a:t>Targeted Post Operative Interventions</a:t>
            </a:r>
          </a:p>
          <a:p>
            <a:pPr lvl="0"/>
            <a:r>
              <a:rPr lang="en-US" sz="800" dirty="0">
                <a:solidFill>
                  <a:prstClr val="black"/>
                </a:solidFill>
                <a:latin typeface="Corbel" pitchFamily="34" charset="0"/>
              </a:rPr>
              <a:t>Early Postop Feeding</a:t>
            </a:r>
          </a:p>
          <a:p>
            <a:r>
              <a:rPr lang="en-US" sz="800" dirty="0">
                <a:solidFill>
                  <a:prstClr val="black"/>
                </a:solidFill>
                <a:latin typeface="Corbel" pitchFamily="34" charset="0"/>
              </a:rPr>
              <a:t>Early Removal of Catheters/Drains</a:t>
            </a:r>
          </a:p>
          <a:p>
            <a:pPr lvl="0"/>
            <a:r>
              <a:rPr lang="en-US" sz="800" dirty="0">
                <a:solidFill>
                  <a:prstClr val="black"/>
                </a:solidFill>
                <a:latin typeface="Corbel" pitchFamily="34" charset="0"/>
              </a:rPr>
              <a:t>Early Mobilization</a:t>
            </a:r>
          </a:p>
          <a:p>
            <a:pPr lvl="0"/>
            <a:r>
              <a:rPr lang="en-US" sz="800" dirty="0">
                <a:solidFill>
                  <a:prstClr val="black"/>
                </a:solidFill>
                <a:latin typeface="Corbel" pitchFamily="34" charset="0"/>
              </a:rPr>
              <a:t>Pain Management</a:t>
            </a:r>
          </a:p>
          <a:p>
            <a:pPr lvl="0"/>
            <a:r>
              <a:rPr lang="en-US" sz="800" dirty="0">
                <a:solidFill>
                  <a:prstClr val="black"/>
                </a:solidFill>
                <a:latin typeface="Corbel" pitchFamily="34" charset="0"/>
              </a:rPr>
              <a:t>          Preop: administration of pain modulating medications</a:t>
            </a:r>
          </a:p>
          <a:p>
            <a:pPr lvl="0"/>
            <a:r>
              <a:rPr lang="en-US" sz="800" dirty="0">
                <a:solidFill>
                  <a:prstClr val="black"/>
                </a:solidFill>
                <a:latin typeface="Corbel" pitchFamily="34" charset="0"/>
              </a:rPr>
              <a:t>          Post-op: early assessment and intervention</a:t>
            </a:r>
          </a:p>
          <a:p>
            <a:pPr lvl="0"/>
            <a:r>
              <a:rPr lang="en-US" sz="800" dirty="0">
                <a:solidFill>
                  <a:prstClr val="black"/>
                </a:solidFill>
                <a:latin typeface="Corbel" pitchFamily="34" charset="0"/>
              </a:rPr>
              <a:t>          Discharge: good pain control with oral analgesia</a:t>
            </a:r>
          </a:p>
          <a:p>
            <a:pPr lvl="0"/>
            <a:endParaRPr lang="en-US" sz="800" b="1" dirty="0">
              <a:solidFill>
                <a:prstClr val="black"/>
              </a:solidFill>
              <a:latin typeface="Corbel" pitchFamily="34" charset="0"/>
            </a:endParaRPr>
          </a:p>
          <a:p>
            <a:r>
              <a:rPr lang="en-US" sz="800" b="1" dirty="0">
                <a:solidFill>
                  <a:prstClr val="black"/>
                </a:solidFill>
                <a:latin typeface="Corbel" pitchFamily="34" charset="0"/>
              </a:rPr>
              <a:t>Patient Feedback and Outcomes Reporting and Analysis</a:t>
            </a:r>
          </a:p>
          <a:p>
            <a:r>
              <a:rPr lang="en-US" sz="800" dirty="0"/>
              <a:t>MSQC data collection and analysis allows for benchmarking of quality measure(s) performance specific to ERP</a:t>
            </a:r>
          </a:p>
          <a:p>
            <a:endParaRPr lang="en-US" sz="800" dirty="0"/>
          </a:p>
          <a:p>
            <a:pPr marL="232372" indent="-232372">
              <a:buAutoNum type="arabicPeriod"/>
            </a:pPr>
            <a:endParaRPr lang="en-US" sz="800" dirty="0"/>
          </a:p>
          <a:p>
            <a:endParaRPr lang="en-US" sz="800" dirty="0"/>
          </a:p>
          <a:p>
            <a:pPr marL="232372" indent="-232372">
              <a:buAutoNum type="arabicPeriod"/>
            </a:pPr>
            <a:endParaRPr lang="en-US" sz="800" dirty="0"/>
          </a:p>
          <a:p>
            <a:endParaRPr lang="en-US" sz="800" dirty="0"/>
          </a:p>
        </p:txBody>
      </p:sp>
      <p:sp>
        <p:nvSpPr>
          <p:cNvPr id="4" name="Slide Number Placeholder 3"/>
          <p:cNvSpPr>
            <a:spLocks noGrp="1"/>
          </p:cNvSpPr>
          <p:nvPr>
            <p:ph type="sldNum" sz="quarter" idx="10"/>
          </p:nvPr>
        </p:nvSpPr>
        <p:spPr/>
        <p:txBody>
          <a:bodyPr/>
          <a:lstStyle/>
          <a:p>
            <a:fld id="{4F0A6774-8AFC-4CC9-9815-816A229B96F5}" type="slidenum">
              <a:rPr lang="en-US" smtClean="0"/>
              <a:t>10</a:t>
            </a:fld>
            <a:endParaRPr lang="en-US" dirty="0"/>
          </a:p>
        </p:txBody>
      </p:sp>
    </p:spTree>
    <p:extLst>
      <p:ext uri="{BB962C8B-B14F-4D97-AF65-F5344CB8AC3E}">
        <p14:creationId xmlns:p14="http://schemas.microsoft.com/office/powerpoint/2010/main" val="150456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11</a:t>
            </a:fld>
            <a:endParaRPr lang="en-US" dirty="0"/>
          </a:p>
        </p:txBody>
      </p:sp>
    </p:spTree>
    <p:extLst>
      <p:ext uri="{BB962C8B-B14F-4D97-AF65-F5344CB8AC3E}">
        <p14:creationId xmlns:p14="http://schemas.microsoft.com/office/powerpoint/2010/main" val="1930743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sz="1200" b="0" kern="1200" dirty="0">
                <a:solidFill>
                  <a:schemeClr val="bg1"/>
                </a:solidFill>
                <a:latin typeface="+mn-lt"/>
                <a:ea typeface="+mn-ea"/>
                <a:cs typeface="+mn-cs"/>
              </a:rPr>
              <a:t>The patient’s baseline status and risk status is assessed during the Surgeon’s office visit, so that an individualized prehabilitation plan can be developed in collaboration with the patient.  The Preadmission testing session is then ideally scheduled 4 weeks prior to surgery, with the focus of enhancing the patient’s optimal readiness for surgery.  </a:t>
            </a:r>
          </a:p>
          <a:p>
            <a:endParaRPr lang="en-US" b="0" dirty="0"/>
          </a:p>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12</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latin typeface="+mn-lt"/>
                <a:ea typeface="+mn-ea"/>
                <a:cs typeface="+mn-cs"/>
              </a:rPr>
              <a:t>Testing/Labs</a:t>
            </a:r>
            <a:r>
              <a:rPr lang="en-US" sz="1100" kern="1200" dirty="0">
                <a:solidFill>
                  <a:schemeClr val="tx1"/>
                </a:solidFill>
                <a:latin typeface="+mn-lt"/>
                <a:ea typeface="+mn-ea"/>
                <a:cs typeface="+mn-cs"/>
              </a:rPr>
              <a:t>-Obtaining Serum Albumin and Glucose (and Hgb A1C for patients with Diabetes) laboratory values for each patient, will help to guide formulation of an individualized nutrition management plan based on specific nutritional needs and deficits. </a:t>
            </a:r>
            <a:r>
              <a:rPr lang="en-US" sz="1100" b="1" kern="1200" dirty="0">
                <a:solidFill>
                  <a:schemeClr val="tx1"/>
                </a:solidFill>
                <a:latin typeface="+mn-lt"/>
                <a:ea typeface="+mn-ea"/>
                <a:cs typeface="+mn-cs"/>
              </a:rPr>
              <a:t>Serum albumin</a:t>
            </a:r>
            <a:r>
              <a:rPr lang="en-US" sz="1100" kern="1200" dirty="0">
                <a:solidFill>
                  <a:schemeClr val="tx1"/>
                </a:solidFill>
                <a:latin typeface="+mn-lt"/>
                <a:ea typeface="+mn-ea"/>
                <a:cs typeface="+mn-cs"/>
              </a:rPr>
              <a:t> is synthesized in the liver and is a measure of hepatic function, and also reflects nutritional status. Albumin functions to maintain colloidal osmotic pressure and also transports blood constituents such as drugs, hormones and enzymes. Malnourished patients, especially after surgery, have a greatly decreased level of serum proteins, impacting recovery. Normal values are 3.5-5 g/dL or 35-50 g/L (Pagana and Pagana, 2006). </a:t>
            </a:r>
            <a:r>
              <a:rPr lang="en-US" sz="1100" b="1" kern="1200" dirty="0">
                <a:solidFill>
                  <a:schemeClr val="tx1"/>
                </a:solidFill>
                <a:latin typeface="+mn-lt"/>
                <a:ea typeface="+mn-ea"/>
                <a:cs typeface="+mn-cs"/>
              </a:rPr>
              <a:t>Blood glucose</a:t>
            </a:r>
            <a:r>
              <a:rPr lang="en-US" sz="1100" kern="1200" dirty="0">
                <a:solidFill>
                  <a:schemeClr val="tx1"/>
                </a:solidFill>
                <a:latin typeface="+mn-lt"/>
                <a:ea typeface="+mn-ea"/>
                <a:cs typeface="+mn-cs"/>
              </a:rPr>
              <a:t> is low in fasting states, and if fasting persists, protein and glucagon are broken down to help elevate glucose levels. Many forms of stress, such as general anesthesia and infection, can cause increased serum glucose levels. Other agents, such as IV dextrose infusions, diuretics and corticosteroids may also cause increased levels. Drugs that cause decreased levels include alcohol, acetaminophen, anabolic steroids and propranolol. In diabetic patients, </a:t>
            </a:r>
            <a:r>
              <a:rPr lang="en-US" sz="1100" b="1" kern="1200" dirty="0">
                <a:solidFill>
                  <a:schemeClr val="tx1"/>
                </a:solidFill>
                <a:latin typeface="+mn-lt"/>
                <a:ea typeface="+mn-ea"/>
                <a:cs typeface="+mn-cs"/>
              </a:rPr>
              <a:t>Hemoglobin A</a:t>
            </a:r>
            <a:r>
              <a:rPr lang="en-US" sz="1100" b="1" kern="1200" baseline="-25000" dirty="0">
                <a:solidFill>
                  <a:schemeClr val="tx1"/>
                </a:solidFill>
                <a:latin typeface="+mn-lt"/>
                <a:ea typeface="+mn-ea"/>
                <a:cs typeface="+mn-cs"/>
              </a:rPr>
              <a:t>1C </a:t>
            </a:r>
            <a:r>
              <a:rPr lang="en-US" sz="1100" kern="1200" baseline="-25000" dirty="0">
                <a:solidFill>
                  <a:schemeClr val="tx1"/>
                </a:solidFill>
                <a:latin typeface="+mn-lt"/>
                <a:ea typeface="+mn-ea"/>
                <a:cs typeface="+mn-cs"/>
              </a:rPr>
              <a:t> </a:t>
            </a:r>
            <a:r>
              <a:rPr lang="en-US" sz="1100" kern="1200" dirty="0">
                <a:solidFill>
                  <a:schemeClr val="tx1"/>
                </a:solidFill>
                <a:latin typeface="+mn-lt"/>
                <a:ea typeface="+mn-ea"/>
                <a:cs typeface="+mn-cs"/>
              </a:rPr>
              <a:t>provides an accurate long-term index of the patient’s average blood glucose level 100-120 days before the test. One advantage is that the test can be drawn at any time because it is not affected by short-term variation, such as with eating, exercise, stress, or hypoglycemic agents. Results of 2.5-5.9% show good diabetic control, 6-8% show fair control and &gt;8% shows poor control (Pagana and Pagana, 2006). In elective patients, it has been shown that glucose control in the 30–60 days prior to surgery is beneficial in decreasing perioperative complications. In patients from Veterans Administration hospitals, it was found that surgical site infections were reduced in patients whose HbA1c was &lt;7% (Dronge et</a:t>
            </a:r>
            <a:r>
              <a:rPr lang="en-US" sz="1100" kern="1200" baseline="0" dirty="0">
                <a:solidFill>
                  <a:schemeClr val="tx1"/>
                </a:solidFill>
                <a:latin typeface="+mn-lt"/>
                <a:ea typeface="+mn-ea"/>
                <a:cs typeface="+mn-cs"/>
              </a:rPr>
              <a:t> al., 2006) </a:t>
            </a:r>
          </a:p>
          <a:p>
            <a:r>
              <a:rPr lang="en-US" sz="1100" b="1" dirty="0">
                <a:solidFill>
                  <a:schemeClr val="bg1"/>
                </a:solidFill>
              </a:rPr>
              <a:t>Nutritional assessment-</a:t>
            </a:r>
            <a:r>
              <a:rPr lang="en-US" sz="1100" dirty="0"/>
              <a:t>Patients already demonstrating compromise of nutritional status, defined by at least 10% weight loss and serum albumin level less than 2.5 g/dL, should be considered for a minimum of 7 to 10 days of nutritional repletion prior to surgery (</a:t>
            </a:r>
            <a:r>
              <a:rPr lang="en-US" sz="1100" u="none" dirty="0">
                <a:solidFill>
                  <a:schemeClr val="tx1"/>
                </a:solidFill>
              </a:rPr>
              <a:t>McClave et al., 1999).</a:t>
            </a:r>
            <a:r>
              <a:rPr lang="en-US" sz="1100" u="none" dirty="0"/>
              <a:t> </a:t>
            </a:r>
            <a:r>
              <a:rPr lang="en-US" sz="1100" dirty="0"/>
              <a:t>An important factor affecting outcome and recovery from surgical stress is preoperative nutrition status and the patient’s metabolic response to the surgical insult. Although obesity is most commonly associated with macronutrient excess, it is reported that at least 15%−20% of obese patients may be nutritionally deficient in at least one micronutrient</a:t>
            </a:r>
            <a:r>
              <a:rPr lang="en-US" sz="1100" b="1" baseline="0" dirty="0"/>
              <a:t> (</a:t>
            </a:r>
            <a:r>
              <a:rPr lang="en-US" sz="1100" dirty="0"/>
              <a:t>Damms-Machado</a:t>
            </a:r>
            <a:r>
              <a:rPr lang="en-US" sz="1100" baseline="0" dirty="0"/>
              <a:t> et al., 2012 ;</a:t>
            </a:r>
            <a:r>
              <a:rPr lang="en-US" sz="1100" dirty="0"/>
              <a:t>Toh et</a:t>
            </a:r>
            <a:r>
              <a:rPr lang="en-US" sz="1100" baseline="0" dirty="0"/>
              <a:t> al., 2009). </a:t>
            </a:r>
            <a:r>
              <a:rPr lang="en-US" sz="1100" b="0" i="0" kern="1200" dirty="0">
                <a:solidFill>
                  <a:schemeClr val="tx1"/>
                </a:solidFill>
                <a:effectLst/>
                <a:latin typeface="+mn-lt"/>
                <a:ea typeface="+mn-ea"/>
                <a:cs typeface="+mn-cs"/>
              </a:rPr>
              <a:t>Strategies to minimize hyperglycemia and insulin resistance by aggressive preoperative nutrition and carbohydrate loading may promote maintenance of a perioperative anabolic state, improving healing, reducing complications, and shortening the time to recovery of bowel function and hospital discharge.  Patients with severe malnutrition and gastrointestinal dysfunction may benefit from preoperative parenteral nutrition. Malnourishment may be present for a variety of reasons in patients undergoing elective surgery, including metabolic perturbations from inflammatory or neoplastic disease, altered nutrient utilization secondary to the metabolic state, poor access to adequate nutrition, or alimentary track dysfunction. Ideally, these nutritionally at-risk patients should be identified during a preoperative evaluation, and nutrition goal-directed therapy should be implemented prior to surgery</a:t>
            </a:r>
            <a:r>
              <a:rPr lang="en-US" sz="1100" b="0" i="0" kern="1200" baseline="0" dirty="0">
                <a:solidFill>
                  <a:schemeClr val="tx1"/>
                </a:solidFill>
                <a:effectLst/>
                <a:latin typeface="+mn-lt"/>
                <a:ea typeface="+mn-ea"/>
                <a:cs typeface="+mn-cs"/>
              </a:rPr>
              <a:t> (</a:t>
            </a:r>
            <a:r>
              <a:rPr lang="en-US" sz="1100" b="0" i="0" u="none" kern="1200" dirty="0">
                <a:solidFill>
                  <a:schemeClr val="tx1"/>
                </a:solidFill>
                <a:effectLst/>
                <a:latin typeface="+mn-lt"/>
                <a:ea typeface="+mn-ea"/>
                <a:cs typeface="+mn-cs"/>
              </a:rPr>
              <a:t>Evans et</a:t>
            </a:r>
            <a:r>
              <a:rPr lang="en-US" sz="1100" b="0" i="0" u="none" kern="1200" baseline="0" dirty="0">
                <a:solidFill>
                  <a:schemeClr val="tx1"/>
                </a:solidFill>
                <a:effectLst/>
                <a:latin typeface="+mn-lt"/>
                <a:ea typeface="+mn-ea"/>
                <a:cs typeface="+mn-cs"/>
              </a:rPr>
              <a:t> al., 2013).</a:t>
            </a:r>
            <a:endParaRPr lang="en-US" sz="1100" u="none" dirty="0"/>
          </a:p>
          <a:p>
            <a:endParaRPr lang="en-US" sz="1100" dirty="0"/>
          </a:p>
        </p:txBody>
      </p:sp>
      <p:sp>
        <p:nvSpPr>
          <p:cNvPr id="4" name="Slide Number Placeholder 3"/>
          <p:cNvSpPr>
            <a:spLocks noGrp="1"/>
          </p:cNvSpPr>
          <p:nvPr>
            <p:ph type="sldNum" sz="quarter" idx="10"/>
          </p:nvPr>
        </p:nvSpPr>
        <p:spPr/>
        <p:txBody>
          <a:bodyPr/>
          <a:lstStyle/>
          <a:p>
            <a:fld id="{B9250CFB-9D83-8E4C-9924-6356DE9183A1}" type="slidenum">
              <a:rPr lang="en-US" smtClean="0"/>
              <a:t>13</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sz="1100" b="1" i="0" kern="1200" dirty="0">
                <a:solidFill>
                  <a:schemeClr val="tx1"/>
                </a:solidFill>
                <a:effectLst/>
                <a:latin typeface="+mn-lt"/>
                <a:ea typeface="+mn-ea"/>
                <a:cs typeface="+mn-cs"/>
              </a:rPr>
              <a:t>Fitness/Exercise tolerance-</a:t>
            </a:r>
            <a:r>
              <a:rPr lang="en-US" sz="1100" b="0" i="0" kern="1200" dirty="0">
                <a:solidFill>
                  <a:schemeClr val="tx1"/>
                </a:solidFill>
                <a:effectLst/>
                <a:latin typeface="+mn-lt"/>
                <a:ea typeface="+mn-ea"/>
                <a:cs typeface="+mn-cs"/>
              </a:rPr>
              <a:t>Three</a:t>
            </a:r>
            <a:r>
              <a:rPr lang="en-US" sz="1100" b="0" i="0" kern="1200" baseline="0" dirty="0">
                <a:solidFill>
                  <a:schemeClr val="tx1"/>
                </a:solidFill>
                <a:effectLst/>
                <a:latin typeface="+mn-lt"/>
                <a:ea typeface="+mn-ea"/>
                <a:cs typeface="+mn-cs"/>
              </a:rPr>
              <a:t> weeks preoperatively may be sufficient to obtain a moderate gain in aerobic and muscle strength conditioning in preparation for surgery (Fearon et al., 2013).</a:t>
            </a:r>
            <a:r>
              <a:rPr lang="en-US" sz="1100" b="0" i="0" kern="1200" dirty="0">
                <a:solidFill>
                  <a:schemeClr val="tx1"/>
                </a:solidFill>
                <a:effectLst/>
                <a:latin typeface="+mn-lt"/>
                <a:ea typeface="+mn-ea"/>
                <a:cs typeface="+mn-cs"/>
              </a:rPr>
              <a:t>  Meaningful changes in functional capacity can be achieved over several weeks of prehabilitation. Patients and those who care for them, especially those with poor physical capacity, should consider a prehabilitation regimen to enhance functional exercise capacity before colectomy.  In the face of the health threat faced by patients requiring colorectal surgery, active participation in the preparation process may have benefits beyond the physical alleviate some of the emotional distress surrounding the anticipation of abdominal surgery and the recovery process (Mayo et al., 2011)</a:t>
            </a:r>
            <a:endParaRPr lang="en-US" sz="1100" b="1" i="0" kern="1200" dirty="0">
              <a:solidFill>
                <a:schemeClr val="tx1"/>
              </a:solidFill>
              <a:effectLst/>
              <a:latin typeface="+mn-lt"/>
              <a:ea typeface="+mn-ea"/>
              <a:cs typeface="+mn-cs"/>
            </a:endParaRPr>
          </a:p>
          <a:p>
            <a:pPr defTabSz="464790">
              <a:defRPr/>
            </a:pPr>
            <a:r>
              <a:rPr lang="en-US" sz="1100" b="1" dirty="0"/>
              <a:t>Smoking Cessation or ‘Smoke fast’</a:t>
            </a:r>
            <a:r>
              <a:rPr lang="en-US" sz="1100" dirty="0"/>
              <a:t>-Current smokers have an increased risk for postoperative pulmonary and wound complications, which can be reduced with a one-month abstinence from smoking (Sorenson et al., 2003). A combination of pharmacological and counseling is most effective for smoking cessation success. Community resources for smoke fast or cessation will provide ingoing local support and reinforcement (Schmelze, Rosser, and Birtwhistle, 2008). The preadmission testing (PAT) visit provides a window of opportunity for smoking cessation counseling. Offering brief advice (as little as 3 minutes) has been shown to have clear benefits and yields higher abstinence rates. Patients who are faced with the need for surgery are more likely to follow the advice of medical professionals (Ratner et al., 2004). Most ex-smokers try several times, often as many as 8 to 10 times, before they are able to successfully quit. (Brender,</a:t>
            </a:r>
            <a:r>
              <a:rPr lang="en-US" sz="1100" baseline="0" dirty="0"/>
              <a:t> </a:t>
            </a:r>
            <a:r>
              <a:rPr lang="en-US" sz="1100" dirty="0"/>
              <a:t>Lynm &amp; Glass, 2010). The idea of a smoking ‘fast’ may be more acceptable to a patient who smokes to enhance their motivation to reduce their smoking preop or stop just until their surgical procedure has been performed.</a:t>
            </a:r>
            <a:r>
              <a:rPr lang="en-US" sz="1100" b="1" dirty="0"/>
              <a:t> </a:t>
            </a:r>
          </a:p>
        </p:txBody>
      </p:sp>
      <p:sp>
        <p:nvSpPr>
          <p:cNvPr id="4" name="Slide Number Placeholder 3"/>
          <p:cNvSpPr>
            <a:spLocks noGrp="1"/>
          </p:cNvSpPr>
          <p:nvPr>
            <p:ph type="sldNum" sz="quarter" idx="10"/>
          </p:nvPr>
        </p:nvSpPr>
        <p:spPr/>
        <p:txBody>
          <a:bodyPr/>
          <a:lstStyle/>
          <a:p>
            <a:fld id="{B9250CFB-9D83-8E4C-9924-6356DE9183A1}" type="slidenum">
              <a:rPr lang="en-US" smtClean="0"/>
              <a:t>14</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sz="1100" b="1" dirty="0"/>
              <a:t>Alcohol cessation</a:t>
            </a:r>
            <a:r>
              <a:rPr lang="en-US" sz="1100" dirty="0"/>
              <a:t>- Patients should be screened during their preoperative visit to determine their level of alcohol consumption. Patients who are identified as hazardous drinkers should receive a brief intervention counseling and a referral to an alcohol cessation provider for further follow-up. The impact of hazardous drinking includes an increased risk of surgical complications including cardiac function, immune capacity, hemostasis and surgical stress response (Tonnesen</a:t>
            </a:r>
            <a:r>
              <a:rPr lang="en-US" sz="1100" baseline="0" dirty="0"/>
              <a:t> et al.,</a:t>
            </a:r>
            <a:r>
              <a:rPr lang="en-US" sz="1100" dirty="0"/>
              <a:t> 2009) . It appears that intensive preoperative alcohol cessation interventions, including pharmacological strategies for relapse prophylaxis and withdrawal symptoms, may significantly reduce postoperative complication rate. Alcohol abusers have a two-to-threefold increase in postoperative morbidity (Gustafsson et al., 2013). Patient empowerment is the cornerstone of beginning the conversation surrounding alcohol cessation in preparation for surgery. Alcohol cessation includes provision of the surgical benefits as well as the long term benefits. These patients will require pharmacological therapy for alcohol withdrawal and for alcohol dependence. Counseling done by staff trained in alcohol cessation techniques may be most effective. Alcohol dependence requires three or more of the following symptoms within a 12-month period: 1. A great deal of time spent in obtaining, using, or recovering from use of alcohol; 2.  Difficulty controlling drinking, i.e. persistent desire to drink or unsuccessful attempts to cut down on drinking;  3. Physical withdrawal symptoms when alcohol use is stopped or decreased, or drinking to relieve withdrawal symptoms.;4. Tolerance: increased amounts of alcohol are required to achieve the same effects; 5. Giving up or reducing important activities because of alcohol use; 6.  Drinking more or longer than intended. Continued use despite recurrent psychological or physical problems.</a:t>
            </a:r>
          </a:p>
          <a:p>
            <a:r>
              <a:rPr lang="en-US" sz="1100" b="1" dirty="0"/>
              <a:t>Pain</a:t>
            </a:r>
            <a:r>
              <a:rPr lang="en-US" sz="1100" b="1" baseline="0" dirty="0"/>
              <a:t> Management-</a:t>
            </a:r>
            <a:r>
              <a:rPr lang="en-US" sz="1100" b="0" baseline="0" dirty="0"/>
              <a:t>Thorough assessment of pain includes PQRST (P=precipitating factors Q=quality of pain R=region or radiation of pain S=subjective description of pain T=temporal nature of pain (when did it start? How long does it last?).</a:t>
            </a:r>
            <a:r>
              <a:rPr lang="en-US" sz="1100" dirty="0"/>
              <a:t> Some studies of postoperative pain management showed that patients with pre-existing pain had higher pain intensity after surgery. </a:t>
            </a:r>
            <a:r>
              <a:rPr lang="en-US" sz="1100" b="0" baseline="0" dirty="0"/>
              <a:t> </a:t>
            </a:r>
            <a:endParaRPr lang="en-US" sz="1100" b="0" dirty="0"/>
          </a:p>
          <a:p>
            <a:r>
              <a:rPr lang="en-US" sz="1100" b="0" dirty="0"/>
              <a:t> </a:t>
            </a:r>
          </a:p>
          <a:p>
            <a:pPr defTabSz="464790">
              <a:defRPr/>
            </a:pPr>
            <a:endParaRPr lang="en-US" sz="1100" b="0" dirty="0">
              <a:solidFill>
                <a:schemeClr val="bg1"/>
              </a:solidFill>
            </a:endParaRPr>
          </a:p>
          <a:p>
            <a:endParaRPr lang="en-US" sz="1100" kern="1200" dirty="0">
              <a:solidFill>
                <a:schemeClr val="tx1"/>
              </a:solidFill>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B9250CFB-9D83-8E4C-9924-6356DE9183A1}" type="slidenum">
              <a:rPr lang="en-US" smtClean="0"/>
              <a:t>15</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Nutritional</a:t>
            </a:r>
            <a:r>
              <a:rPr lang="en-US" sz="1100" b="1" baseline="0" dirty="0"/>
              <a:t> supplementation- </a:t>
            </a:r>
            <a:r>
              <a:rPr lang="en-US" sz="1100" b="0" baseline="0" dirty="0"/>
              <a:t>Oral supplementation with products such as Ensure or Ensure Clear will be needed for patients with nutritional deficits, such as low Albumin.</a:t>
            </a:r>
            <a:r>
              <a:rPr lang="en-US" sz="1100" b="0" i="0" u="none" baseline="0" dirty="0">
                <a:solidFill>
                  <a:srgbClr val="FF0000"/>
                </a:solidFill>
              </a:rPr>
              <a:t> Refer to Dietary to discuss preop supplementation such as tube feedings and TPN for severely nutritionally depleted patients.</a:t>
            </a:r>
            <a:endParaRPr lang="en-US" sz="1100" b="0" baseline="0" dirty="0"/>
          </a:p>
          <a:p>
            <a:r>
              <a:rPr lang="en-US" sz="1100" b="1" dirty="0"/>
              <a:t>Carbohydrate loading and Preoperative hydration- </a:t>
            </a:r>
            <a:r>
              <a:rPr lang="en-US" sz="1100" b="0" dirty="0"/>
              <a:t>Preoperative oral carbohydrate-rich fluids for non-diabetic patients before</a:t>
            </a:r>
            <a:r>
              <a:rPr lang="en-US" sz="1100" b="0" baseline="0" dirty="0"/>
              <a:t> midnight </a:t>
            </a:r>
            <a:r>
              <a:rPr lang="en-US" sz="1100" b="0" dirty="0"/>
              <a:t>the night before surgery and 2-3 hours prior to surgery (Webster et al., 2014).</a:t>
            </a:r>
            <a:r>
              <a:rPr lang="en-US" sz="1100" b="0" baseline="0" dirty="0"/>
              <a:t> </a:t>
            </a:r>
            <a:r>
              <a:rPr lang="en-US" sz="1100" b="0" dirty="0"/>
              <a:t>Benefits include: </a:t>
            </a:r>
          </a:p>
          <a:p>
            <a:r>
              <a:rPr lang="en-US" sz="1100" b="0" dirty="0"/>
              <a:t>	Counteract postop insulin resistance</a:t>
            </a:r>
          </a:p>
          <a:p>
            <a:r>
              <a:rPr lang="en-US" sz="1100" b="0" dirty="0"/>
              <a:t>	Reduction of stress reactions</a:t>
            </a:r>
          </a:p>
          <a:p>
            <a:r>
              <a:rPr lang="en-US" sz="1100" b="0" dirty="0"/>
              <a:t>	Improved postoperative recovery</a:t>
            </a:r>
          </a:p>
          <a:p>
            <a:r>
              <a:rPr lang="en-US" sz="1100" b="0" dirty="0"/>
              <a:t>	Reduction of thirst, hunger and fatigue </a:t>
            </a:r>
          </a:p>
          <a:p>
            <a:r>
              <a:rPr lang="en-US" sz="1100" b="0" dirty="0"/>
              <a:t>	No increase in pulmonary aspiration</a:t>
            </a:r>
          </a:p>
          <a:p>
            <a:r>
              <a:rPr lang="en-US" sz="1100" b="1" dirty="0"/>
              <a:t>Early Postop Feeding </a:t>
            </a:r>
            <a:r>
              <a:rPr lang="en-US" sz="1100" b="0" dirty="0"/>
              <a:t>-Introduction of fluids and food should occur within 24 hours postoperatively and has proven to be a safe practice. (Association of Surgeons of Great Britain and Ireland, 2009).  Patients should be allowed to intake fluid on the day of surgery and build up to an oral diet over the next 24 hours. Patients who are not meeting their nutritional requirements by 72 hours after surgery should be assessed by a dietician. The benefits of an early postoperative diet include the reduction in risk of anastomotic dehiscence, reduced infection rate, a reduced length of stay and tolerance of early feeding is an indicator that gut function is returning. </a:t>
            </a:r>
          </a:p>
          <a:p>
            <a:r>
              <a:rPr lang="en-US" sz="1100" b="0" dirty="0"/>
              <a:t>Benefits of early oral intake: </a:t>
            </a:r>
          </a:p>
          <a:p>
            <a:r>
              <a:rPr lang="en-US" sz="1100" b="0" dirty="0"/>
              <a:t>	Reduce the risk of anastomotic dehiscence</a:t>
            </a:r>
          </a:p>
          <a:p>
            <a:r>
              <a:rPr lang="en-US" sz="1100" b="0" dirty="0"/>
              <a:t>	Reduce infection rate</a:t>
            </a:r>
          </a:p>
          <a:p>
            <a:r>
              <a:rPr lang="en-US" sz="1100" b="0" dirty="0"/>
              <a:t>	Reduce length of stay</a:t>
            </a:r>
          </a:p>
          <a:p>
            <a:r>
              <a:rPr lang="en-US" sz="1100" b="0" dirty="0"/>
              <a:t>	Tolerance of early feeding is an objective evaluation of gut function	</a:t>
            </a:r>
          </a:p>
          <a:p>
            <a:r>
              <a:rPr lang="en-US" sz="1100" b="1" dirty="0"/>
              <a:t>Postoperative Nausea and Vomiting (PONV)</a:t>
            </a:r>
            <a:r>
              <a:rPr lang="en-US" sz="1100" b="0" dirty="0"/>
              <a:t> is an unpleasant, frequently occurring post-operative morbidity that can be avoided.  It is a major patient dissatisfier and a leading cause of unanticipated hospital admission (in early discharged patients).The occurrence of PONV can delay discharge from PACU, diverting precious nursing resources to the</a:t>
            </a:r>
            <a:r>
              <a:rPr lang="en-US" sz="1100" b="0" baseline="0" dirty="0"/>
              <a:t> </a:t>
            </a:r>
            <a:r>
              <a:rPr lang="en-US" sz="1100" b="0" dirty="0"/>
              <a:t>management of an issue that is mostly avoidable or able to be minimized.</a:t>
            </a:r>
            <a:r>
              <a:rPr lang="en-US" sz="1100" b="0" baseline="0" dirty="0"/>
              <a:t> </a:t>
            </a:r>
            <a:r>
              <a:rPr lang="en-US" sz="1100" b="0" dirty="0"/>
              <a:t>Discomfort from PONV can delay the patient from engaging in activities to promote recovery. There are rare, but serious, complications associated with PONV: suture dehiscence, aspiration of gastric contents, and esophageal rupture, to name a few.</a:t>
            </a:r>
          </a:p>
          <a:p>
            <a:r>
              <a:rPr lang="en-US" sz="1100" b="0" dirty="0"/>
              <a:t>1.</a:t>
            </a:r>
            <a:r>
              <a:rPr lang="en-US" sz="1100" b="0" baseline="0" dirty="0"/>
              <a:t> </a:t>
            </a:r>
            <a:r>
              <a:rPr lang="en-US" sz="1100" b="0" dirty="0"/>
              <a:t>Identify the PONV “triggers”: patient risk factors, anesthesia-related risk factors, and potential risk factors the patient may have. (see NURSING PONV Risk</a:t>
            </a:r>
            <a:r>
              <a:rPr lang="en-US" sz="1100" b="0" baseline="0" dirty="0"/>
              <a:t> </a:t>
            </a:r>
            <a:r>
              <a:rPr lang="en-US" sz="1100" b="0" dirty="0"/>
              <a:t>Assessment pocket card). </a:t>
            </a:r>
          </a:p>
          <a:p>
            <a:r>
              <a:rPr lang="en-US" sz="1100" b="0" dirty="0"/>
              <a:t>2.</a:t>
            </a:r>
            <a:r>
              <a:rPr lang="en-US" sz="1100" b="0" baseline="0" dirty="0"/>
              <a:t> </a:t>
            </a:r>
            <a:r>
              <a:rPr lang="en-US" sz="1100" b="0" dirty="0"/>
              <a:t>Tally the “triggers” and assign a score.</a:t>
            </a:r>
          </a:p>
          <a:p>
            <a:r>
              <a:rPr lang="en-US" sz="1100" b="0" dirty="0"/>
              <a:t>3.</a:t>
            </a:r>
            <a:r>
              <a:rPr lang="en-US" sz="1100" b="0" baseline="0" dirty="0"/>
              <a:t> </a:t>
            </a:r>
            <a:r>
              <a:rPr lang="en-US" sz="1100" b="0" dirty="0"/>
              <a:t>Based on the range, assign risk. (see NURSING PONV Risk Assessment pocket card).</a:t>
            </a:r>
          </a:p>
          <a:p>
            <a:r>
              <a:rPr lang="en-US" sz="1100" b="0" dirty="0"/>
              <a:t>4.</a:t>
            </a:r>
            <a:r>
              <a:rPr lang="en-US" sz="1100" b="0" baseline="0" dirty="0"/>
              <a:t> </a:t>
            </a:r>
            <a:r>
              <a:rPr lang="en-US" sz="1100" b="0" dirty="0"/>
              <a:t>Document and communicate the risk to the anesthesiology team: anesthesiologist, mid-level provider (MLP), nurses, and patient</a:t>
            </a:r>
          </a:p>
          <a:p>
            <a:r>
              <a:rPr lang="en-US" sz="1100" b="0" dirty="0"/>
              <a:t>	Patients should know what to expect so that they may participate in “reminders” to staff if/when necessary.</a:t>
            </a:r>
            <a:r>
              <a:rPr lang="en-US" sz="1100" b="0" baseline="0" dirty="0"/>
              <a:t> </a:t>
            </a:r>
            <a:r>
              <a:rPr lang="en-US" sz="1100" b="0" dirty="0"/>
              <a:t>Engage the patient in ERP’s team approach to care: emphasize the importance of patient self-advocacy in communicating PONV risk and associated needs to providers.</a:t>
            </a:r>
          </a:p>
          <a:p>
            <a:endParaRPr lang="en-US" sz="1100" b="0" dirty="0"/>
          </a:p>
          <a:p>
            <a:endParaRPr lang="en-US" sz="1100" b="0" dirty="0"/>
          </a:p>
        </p:txBody>
      </p:sp>
      <p:sp>
        <p:nvSpPr>
          <p:cNvPr id="4" name="Slide Number Placeholder 3"/>
          <p:cNvSpPr>
            <a:spLocks noGrp="1"/>
          </p:cNvSpPr>
          <p:nvPr>
            <p:ph type="sldNum" sz="quarter" idx="10"/>
          </p:nvPr>
        </p:nvSpPr>
        <p:spPr/>
        <p:txBody>
          <a:bodyPr/>
          <a:lstStyle/>
          <a:p>
            <a:fld id="{B9250CFB-9D83-8E4C-9924-6356DE9183A1}" type="slidenum">
              <a:rPr lang="en-US" smtClean="0"/>
              <a:t>16</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sz="1100" b="1" i="0" kern="1200" dirty="0">
                <a:solidFill>
                  <a:schemeClr val="tx1"/>
                </a:solidFill>
                <a:effectLst/>
                <a:latin typeface="+mn-lt"/>
                <a:ea typeface="+mn-ea"/>
                <a:cs typeface="+mn-cs"/>
              </a:rPr>
              <a:t>Fitness/Exercise-</a:t>
            </a:r>
            <a:r>
              <a:rPr lang="en-US" sz="1100" b="0" i="0" kern="1200" dirty="0">
                <a:solidFill>
                  <a:schemeClr val="tx1"/>
                </a:solidFill>
                <a:effectLst/>
                <a:latin typeface="+mn-lt"/>
                <a:ea typeface="+mn-ea"/>
                <a:cs typeface="+mn-cs"/>
              </a:rPr>
              <a:t>Monitor and discuss </a:t>
            </a:r>
            <a:r>
              <a:rPr lang="en-US" sz="1100" b="1" i="0" kern="1200" dirty="0">
                <a:solidFill>
                  <a:schemeClr val="tx1"/>
                </a:solidFill>
                <a:effectLst/>
                <a:latin typeface="+mn-lt"/>
                <a:ea typeface="+mn-ea"/>
                <a:cs typeface="+mn-cs"/>
              </a:rPr>
              <a:t>activity diary </a:t>
            </a:r>
            <a:r>
              <a:rPr lang="en-US" sz="1100" b="0" i="0" kern="1200" dirty="0">
                <a:solidFill>
                  <a:schemeClr val="tx1"/>
                </a:solidFill>
                <a:effectLst/>
                <a:latin typeface="+mn-lt"/>
                <a:ea typeface="+mn-ea"/>
                <a:cs typeface="+mn-cs"/>
              </a:rPr>
              <a:t>and encourage patient</a:t>
            </a:r>
            <a:r>
              <a:rPr lang="en-US" sz="1100" b="0" i="0" kern="1200" baseline="0" dirty="0">
                <a:solidFill>
                  <a:schemeClr val="tx1"/>
                </a:solidFill>
                <a:effectLst/>
                <a:latin typeface="+mn-lt"/>
                <a:ea typeface="+mn-ea"/>
                <a:cs typeface="+mn-cs"/>
              </a:rPr>
              <a:t> to meet activity goals. Goals should be individualized to the patients exercise tolerance, and sets specific targets, such as increasing the distance walked each week, or taking the stairs rather than the elevator.</a:t>
            </a:r>
          </a:p>
          <a:p>
            <a:pPr defTabSz="464790">
              <a:defRPr/>
            </a:pPr>
            <a:r>
              <a:rPr lang="en-US" sz="1100" b="1" i="0" kern="1200" baseline="0" dirty="0">
                <a:solidFill>
                  <a:schemeClr val="tx1"/>
                </a:solidFill>
                <a:effectLst/>
                <a:latin typeface="+mn-lt"/>
                <a:ea typeface="+mn-ea"/>
                <a:cs typeface="+mn-cs"/>
              </a:rPr>
              <a:t>Early Mobility</a:t>
            </a:r>
            <a:r>
              <a:rPr lang="en-US" sz="1100" b="0" i="0" kern="1200" baseline="0" dirty="0">
                <a:solidFill>
                  <a:schemeClr val="tx1"/>
                </a:solidFill>
                <a:effectLst/>
                <a:latin typeface="+mn-lt"/>
                <a:ea typeface="+mn-ea"/>
                <a:cs typeface="+mn-cs"/>
              </a:rPr>
              <a:t>-Eligible patients can participate in early mobilization. The day of surgery and at the very latest the first postoperative day, patients should be helped with sitting up in a chair for approximately 2 hours. Patients who are not eligible to do this should be assisted with gentle mobility. The goal is for patients to be out of bed 6 hours POD 1 through discharge.  Patient education surrounding the benefits of mobilization should be discussed with patients including the decreased risk of thromboembolism, the loss of muscle strength, pulmonary atelectasis and worsening of pulmonary function (Khan, Gatt, Horgan, Anderson &amp; MacFie, 2009).	</a:t>
            </a:r>
          </a:p>
          <a:p>
            <a:pPr defTabSz="464790">
              <a:defRPr/>
            </a:pPr>
            <a:r>
              <a:rPr lang="en-US" sz="1100" b="0" i="0" kern="1200" baseline="0" dirty="0">
                <a:solidFill>
                  <a:schemeClr val="tx1"/>
                </a:solidFill>
                <a:effectLst/>
                <a:latin typeface="+mn-lt"/>
                <a:ea typeface="+mn-ea"/>
                <a:cs typeface="+mn-cs"/>
              </a:rPr>
              <a:t>	Evening of surgery/First postoperative day:</a:t>
            </a:r>
          </a:p>
          <a:p>
            <a:pPr defTabSz="464790">
              <a:defRPr/>
            </a:pPr>
            <a:r>
              <a:rPr lang="en-US" sz="1100" b="0" i="0" kern="1200" baseline="0" dirty="0">
                <a:solidFill>
                  <a:schemeClr val="tx1"/>
                </a:solidFill>
                <a:effectLst/>
                <a:latin typeface="+mn-lt"/>
                <a:ea typeface="+mn-ea"/>
                <a:cs typeface="+mn-cs"/>
              </a:rPr>
              <a:t>	Patients should be helped to sit in a chair</a:t>
            </a:r>
          </a:p>
          <a:p>
            <a:pPr defTabSz="464790">
              <a:defRPr/>
            </a:pPr>
            <a:r>
              <a:rPr lang="en-US" sz="1100" b="0" i="0" kern="1200" baseline="0" dirty="0">
                <a:solidFill>
                  <a:schemeClr val="tx1"/>
                </a:solidFill>
                <a:effectLst/>
                <a:latin typeface="+mn-lt"/>
                <a:ea typeface="+mn-ea"/>
                <a:cs typeface="+mn-cs"/>
              </a:rPr>
              <a:t>	Day of surgery/First postoperative day:</a:t>
            </a:r>
          </a:p>
          <a:p>
            <a:pPr defTabSz="464790">
              <a:defRPr/>
            </a:pPr>
            <a:r>
              <a:rPr lang="en-US" sz="1100" b="0" i="0" kern="1200" baseline="0" dirty="0">
                <a:solidFill>
                  <a:schemeClr val="tx1"/>
                </a:solidFill>
                <a:effectLst/>
                <a:latin typeface="+mn-lt"/>
                <a:ea typeface="+mn-ea"/>
                <a:cs typeface="+mn-cs"/>
              </a:rPr>
              <a:t>	Gentle assisted mobility</a:t>
            </a:r>
          </a:p>
          <a:p>
            <a:pPr defTabSz="464790">
              <a:defRPr/>
            </a:pPr>
            <a:r>
              <a:rPr lang="en-US" sz="1100" b="0" i="0" kern="1200" baseline="0" dirty="0">
                <a:solidFill>
                  <a:schemeClr val="tx1"/>
                </a:solidFill>
                <a:effectLst/>
                <a:latin typeface="+mn-lt"/>
                <a:ea typeface="+mn-ea"/>
                <a:cs typeface="+mn-cs"/>
              </a:rPr>
              <a:t>	Short periods of immobilization can lead to: </a:t>
            </a:r>
          </a:p>
          <a:p>
            <a:pPr defTabSz="464790">
              <a:defRPr/>
            </a:pPr>
            <a:r>
              <a:rPr lang="en-US" sz="1100" b="0" i="0" kern="1200" baseline="0" dirty="0">
                <a:solidFill>
                  <a:schemeClr val="tx1"/>
                </a:solidFill>
                <a:effectLst/>
                <a:latin typeface="+mn-lt"/>
                <a:ea typeface="+mn-ea"/>
                <a:cs typeface="+mn-cs"/>
              </a:rPr>
              <a:t>			Thromboembolism</a:t>
            </a:r>
          </a:p>
          <a:p>
            <a:pPr defTabSz="464790">
              <a:defRPr/>
            </a:pPr>
            <a:r>
              <a:rPr lang="en-US" sz="1100" b="0" i="0" kern="1200" baseline="0" dirty="0">
                <a:solidFill>
                  <a:schemeClr val="tx1"/>
                </a:solidFill>
                <a:effectLst/>
                <a:latin typeface="+mn-lt"/>
                <a:ea typeface="+mn-ea"/>
                <a:cs typeface="+mn-cs"/>
              </a:rPr>
              <a:t>			Loss of muscle strength</a:t>
            </a:r>
          </a:p>
          <a:p>
            <a:pPr defTabSz="464790">
              <a:defRPr/>
            </a:pPr>
            <a:r>
              <a:rPr lang="en-US" sz="1100" b="0" i="0" kern="1200" baseline="0" dirty="0">
                <a:solidFill>
                  <a:schemeClr val="tx1"/>
                </a:solidFill>
                <a:effectLst/>
                <a:latin typeface="+mn-lt"/>
                <a:ea typeface="+mn-ea"/>
                <a:cs typeface="+mn-cs"/>
              </a:rPr>
              <a:t>			Pulmonary atelectasis</a:t>
            </a:r>
          </a:p>
          <a:p>
            <a:pPr defTabSz="464790">
              <a:defRPr/>
            </a:pPr>
            <a:r>
              <a:rPr lang="en-US" sz="1100" b="0" i="0" kern="1200" baseline="0" dirty="0">
                <a:solidFill>
                  <a:schemeClr val="tx1"/>
                </a:solidFill>
                <a:effectLst/>
                <a:latin typeface="+mn-lt"/>
                <a:ea typeface="+mn-ea"/>
                <a:cs typeface="+mn-cs"/>
              </a:rPr>
              <a:t>			Worsening of pulmonary functioning</a:t>
            </a:r>
          </a:p>
          <a:p>
            <a:pPr defTabSz="464790">
              <a:defRPr/>
            </a:pPr>
            <a:r>
              <a:rPr lang="en-US" sz="1100" b="1" i="0" kern="1200" baseline="0" dirty="0">
                <a:solidFill>
                  <a:schemeClr val="tx1"/>
                </a:solidFill>
                <a:effectLst/>
                <a:latin typeface="+mn-lt"/>
                <a:ea typeface="+mn-ea"/>
                <a:cs typeface="+mn-cs"/>
              </a:rPr>
              <a:t>VTE Prophylaxis- </a:t>
            </a:r>
            <a:r>
              <a:rPr lang="en-US" sz="1100" b="0" i="0" kern="1200" baseline="0" dirty="0">
                <a:solidFill>
                  <a:schemeClr val="tx1"/>
                </a:solidFill>
                <a:effectLst/>
                <a:latin typeface="+mn-lt"/>
                <a:ea typeface="+mn-ea"/>
                <a:cs typeface="+mn-cs"/>
              </a:rPr>
              <a:t>Patients undergoing major surgery have an increased (20x greater) risk for VTE.  VTE can be life-threatening. Its recurrence and the development of subsequent chronic morbidities like venous insufficiency and pulmonary hypertension is not uncommon. VTE is an expensive post-operative morbidity. In the near future, hospitals may not receive reimbursement for hospital-acquired VTE.</a:t>
            </a:r>
          </a:p>
          <a:p>
            <a:pPr marL="228600" indent="-228600" defTabSz="464790">
              <a:buAutoNum type="arabicPeriod"/>
              <a:defRPr/>
            </a:pPr>
            <a:r>
              <a:rPr lang="en-US" sz="1100" b="0" i="0" kern="1200" baseline="0" dirty="0">
                <a:solidFill>
                  <a:schemeClr val="tx1"/>
                </a:solidFill>
                <a:effectLst/>
                <a:latin typeface="+mn-lt"/>
                <a:ea typeface="+mn-ea"/>
                <a:cs typeface="+mn-cs"/>
              </a:rPr>
              <a:t>Use the MSQC Risk Assessment Scale (see MSQC Recommended VTE Risk Scoring System pocket card).</a:t>
            </a:r>
          </a:p>
          <a:p>
            <a:pPr marL="228600" indent="-228600" defTabSz="464790">
              <a:buAutoNum type="arabicPeriod"/>
              <a:defRPr/>
            </a:pPr>
            <a:r>
              <a:rPr lang="en-US" sz="1100" b="0" i="0" kern="1200" baseline="0" dirty="0">
                <a:solidFill>
                  <a:schemeClr val="tx1"/>
                </a:solidFill>
                <a:effectLst/>
                <a:latin typeface="+mn-lt"/>
                <a:ea typeface="+mn-ea"/>
                <a:cs typeface="+mn-cs"/>
              </a:rPr>
              <a:t>Document Risk Factors and any contraindications to prophylaxis.</a:t>
            </a:r>
          </a:p>
          <a:p>
            <a:pPr marL="228600" indent="-228600" defTabSz="464790">
              <a:buAutoNum type="arabicPeriod"/>
              <a:defRPr/>
            </a:pPr>
            <a:r>
              <a:rPr lang="en-US" sz="1100" b="0" i="0" kern="1200" baseline="0" dirty="0">
                <a:solidFill>
                  <a:schemeClr val="tx1"/>
                </a:solidFill>
                <a:effectLst/>
                <a:latin typeface="+mn-lt"/>
                <a:ea typeface="+mn-ea"/>
                <a:cs typeface="+mn-cs"/>
              </a:rPr>
              <a:t>Assign level of risk (see MSQC Recommended VTE Risk Scoring System pocket card).</a:t>
            </a:r>
          </a:p>
          <a:p>
            <a:pPr marL="228600" indent="-228600" defTabSz="464790">
              <a:buAutoNum type="arabicPeriod"/>
              <a:defRPr/>
            </a:pPr>
            <a:r>
              <a:rPr lang="en-US" sz="1100" b="0" i="0" kern="1200" baseline="0" dirty="0">
                <a:solidFill>
                  <a:schemeClr val="tx1"/>
                </a:solidFill>
                <a:effectLst/>
                <a:latin typeface="+mn-lt"/>
                <a:ea typeface="+mn-ea"/>
                <a:cs typeface="+mn-cs"/>
              </a:rPr>
              <a:t>Initiate Intervention: Document risk and communicate risk to providers: anesthesiology team, surgeon, MLP, nurses and patient.</a:t>
            </a:r>
          </a:p>
          <a:p>
            <a:pPr marL="0" indent="0" defTabSz="464790">
              <a:buNone/>
              <a:defRPr/>
            </a:pPr>
            <a:r>
              <a:rPr lang="en-US" sz="1100" b="0" i="0" kern="1200" baseline="0" dirty="0">
                <a:solidFill>
                  <a:schemeClr val="tx1"/>
                </a:solidFill>
                <a:effectLst/>
                <a:latin typeface="+mn-lt"/>
                <a:ea typeface="+mn-ea"/>
                <a:cs typeface="+mn-cs"/>
              </a:rPr>
              <a:t>Mechanical prophylaxis-Sequential Compression Devices (SCDs) or Intermittent Pneumatic Compression (IPC) are most effective when applied either intraoperatively or immediately postoperatively. They should be worn continuously at least until the patient is fully ambulatory. Poor compliance, improper use, and patient intolerance are a few limitations to the effectiveness of mechanical prophylaxis of VTE. Current recommendations are for 18 hours of compression daily. (Falck-Ytter et al., 2012)</a:t>
            </a:r>
          </a:p>
          <a:p>
            <a:pPr marL="0" indent="0" defTabSz="464790">
              <a:buNone/>
              <a:defRPr/>
            </a:pPr>
            <a:r>
              <a:rPr lang="en-US" sz="1100" b="0" i="0" kern="1200" baseline="0" dirty="0">
                <a:solidFill>
                  <a:schemeClr val="tx1"/>
                </a:solidFill>
                <a:effectLst/>
                <a:latin typeface="+mn-lt"/>
                <a:ea typeface="+mn-ea"/>
                <a:cs typeface="+mn-cs"/>
              </a:rPr>
              <a:t>Pharmacologic prophylaxis-The literature shows clear evidence for surgical patients that specific anticoagulants, such as SQ Heparin and Enoxaparin/Lovenox BID or TID, are integral to preventing VTE occurrence. Appropriate prophylaxis must be ordered based on a VTE protocol that targets each patient’s assessed risk. (Maynard, G. &amp; Stein, J., 2008)</a:t>
            </a:r>
          </a:p>
          <a:p>
            <a:pPr defTabSz="464790">
              <a:defRPr/>
            </a:pPr>
            <a:r>
              <a:rPr lang="en-US" sz="1100" b="1" dirty="0"/>
              <a:t>Smoking Cessation or ‘Smoke fast’-</a:t>
            </a:r>
            <a:r>
              <a:rPr lang="en-US" sz="1100" b="0" dirty="0"/>
              <a:t>refer to MSQC ‘Smoking cessation/Smoke Fasting Education Tip Sheet’.</a:t>
            </a:r>
          </a:p>
          <a:p>
            <a:endParaRPr lang="en-US" sz="1100" kern="1200" dirty="0">
              <a:solidFill>
                <a:schemeClr val="tx1"/>
              </a:solidFill>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B9250CFB-9D83-8E4C-9924-6356DE9183A1}" type="slidenum">
              <a:rPr lang="en-US" smtClean="0"/>
              <a:t>17</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sz="1100" b="1" dirty="0"/>
              <a:t>Alcohol cessation</a:t>
            </a:r>
            <a:r>
              <a:rPr lang="en-US" sz="1100" dirty="0"/>
              <a:t>-Continue to monitor patient’s adherence to alcohol cessation protocols which should</a:t>
            </a:r>
            <a:r>
              <a:rPr lang="en-US" sz="1100" baseline="0" dirty="0"/>
              <a:t> include counseling and psychological support, as well as a pharmacologic regimen.</a:t>
            </a:r>
            <a:endParaRPr lang="en-US" sz="1100" dirty="0"/>
          </a:p>
          <a:p>
            <a:r>
              <a:rPr lang="en-US" sz="1100" b="1" dirty="0"/>
              <a:t>Pain Management</a:t>
            </a:r>
            <a:r>
              <a:rPr lang="en-US" sz="1100" b="0" dirty="0"/>
              <a:t>-</a:t>
            </a:r>
            <a:r>
              <a:rPr lang="en-US" sz="1100" dirty="0"/>
              <a:t>The majority of patients who undergo surgery will require drug therapy for the management of acute postsurgical pain. Effective control of acute postsurgical pain is essential for the patient not only in the short term but also in the long term to prevent the development of chronic pain, which can occur if early acute pain is prolonged. Currently, opioid analgesics are widely used for the management of acute postsurgical pain. Although opioids provide effective postsurgical pain relief, their use is associated with a number of risks, including the development of opioid-related adverse drug events</a:t>
            </a:r>
            <a:r>
              <a:rPr lang="en-US" sz="1100" baseline="0" dirty="0"/>
              <a:t> </a:t>
            </a:r>
            <a:r>
              <a:rPr lang="en-US" sz="1100" dirty="0"/>
              <a:t>(ORADEs).</a:t>
            </a:r>
            <a:r>
              <a:rPr lang="en-US" sz="1100" baseline="0" dirty="0"/>
              <a:t> </a:t>
            </a:r>
            <a:r>
              <a:rPr lang="en-US" sz="1100" dirty="0"/>
              <a:t>According to a national analysis of ORADE incidence, almost 20% of patients treated with opioids experienced an ORADE, with the most common being gastrointestinal effects, central nervous system effects, pruritus, or urinary retention. Studies show that the risk of developing an ORADE is higher in patients receiving higher doses of opioids and in patients undergoing orthopedic or gynecologic surgery compared with patients undergoing general surgery. Elderly patients and those with comorbidities (e.g., obesity, sleep apnea, respiratory disease, urinary disorders) may be particularly vulnerable to ORADE development. Both hospital costs and length of stay are increased in patients with an ORADE versus those without an ORADE. Strategies to reduce the use of opioids after surgery are likely to result in positive outcomes by reducing the incidence of ORADEs and, as a result, reducing treatment costs associated with surgery and improving patient care</a:t>
            </a:r>
            <a:r>
              <a:rPr lang="en-US" sz="1100" u="none" baseline="0" dirty="0">
                <a:solidFill>
                  <a:schemeClr val="tx1"/>
                </a:solidFill>
              </a:rPr>
              <a:t> </a:t>
            </a:r>
            <a:r>
              <a:rPr lang="en-US" sz="1100" u="none" dirty="0">
                <a:solidFill>
                  <a:schemeClr val="tx1"/>
                </a:solidFill>
              </a:rPr>
              <a:t>(Oderga,</a:t>
            </a:r>
            <a:r>
              <a:rPr lang="en-US" sz="1100" u="none" baseline="0" dirty="0">
                <a:solidFill>
                  <a:schemeClr val="tx1"/>
                </a:solidFill>
              </a:rPr>
              <a:t> G.,</a:t>
            </a:r>
            <a:r>
              <a:rPr lang="en-US" sz="1100" u="none" dirty="0">
                <a:solidFill>
                  <a:schemeClr val="tx1"/>
                </a:solidFill>
              </a:rPr>
              <a:t> </a:t>
            </a:r>
            <a:r>
              <a:rPr lang="en-US" sz="1100" dirty="0"/>
              <a:t>2012).</a:t>
            </a:r>
            <a:r>
              <a:rPr lang="en-US" sz="1100" baseline="0" dirty="0"/>
              <a:t> </a:t>
            </a:r>
            <a:r>
              <a:rPr lang="en-US" sz="1100" b="1" baseline="0" dirty="0"/>
              <a:t> </a:t>
            </a:r>
            <a:r>
              <a:rPr lang="en-US" sz="1100" b="0" dirty="0"/>
              <a:t>NSAIDS should be used for pain control.</a:t>
            </a:r>
            <a:r>
              <a:rPr lang="en-US" sz="1100" b="0" baseline="0" dirty="0"/>
              <a:t> </a:t>
            </a:r>
            <a:r>
              <a:rPr lang="en-US" sz="1100" b="0" dirty="0"/>
              <a:t>Opiates should be prescribed for break-through pain only.</a:t>
            </a:r>
            <a:r>
              <a:rPr lang="en-US" sz="1100" b="0" baseline="0" dirty="0"/>
              <a:t> Unless contraindicated, </a:t>
            </a:r>
            <a:r>
              <a:rPr lang="en-US" sz="1100" b="0" dirty="0"/>
              <a:t>NSAID’s are used as the first line therapy</a:t>
            </a:r>
            <a:r>
              <a:rPr lang="en-US" sz="1100" b="0" baseline="0" dirty="0"/>
              <a:t> due</a:t>
            </a:r>
          </a:p>
          <a:p>
            <a:r>
              <a:rPr lang="en-US" sz="1100" b="0" baseline="0" dirty="0"/>
              <a:t> to the effect of opiates which</a:t>
            </a:r>
            <a:r>
              <a:rPr lang="en-US" sz="1100" b="0" dirty="0"/>
              <a:t> delay return of gut function</a:t>
            </a:r>
            <a:r>
              <a:rPr lang="en-US" sz="1100" b="0" baseline="0" dirty="0"/>
              <a:t> and</a:t>
            </a:r>
            <a:r>
              <a:rPr lang="en-US" sz="1100" b="0" dirty="0"/>
              <a:t> cause postoperative nausea and vomiting. Preop pain modulating medications, </a:t>
            </a:r>
            <a:r>
              <a:rPr lang="en-US" sz="1100" b="0" baseline="0" dirty="0"/>
              <a:t>such </a:t>
            </a:r>
            <a:r>
              <a:rPr lang="en-US" sz="1100" b="0" dirty="0"/>
              <a:t>Celebrex, Neurontin, Tramadol, Clonidine, Acetaminophen</a:t>
            </a:r>
            <a:r>
              <a:rPr lang="en-US" sz="1100" b="0" baseline="0" dirty="0"/>
              <a:t> are used with the goal of avoiding opioids.</a:t>
            </a:r>
            <a:r>
              <a:rPr lang="en-US" sz="1100" b="0" dirty="0"/>
              <a:t> </a:t>
            </a:r>
            <a:r>
              <a:rPr lang="en-US" sz="1100" dirty="0"/>
              <a:t>Intravenous opioid therapy is significantly associated with postoperative ileus (POI) and prolonged LOS, particularly when the maximum hydromorphone dose per day exceeds 2 mg. Clinicians should consider alternative, nonopioid-based pain management options when this occurs</a:t>
            </a:r>
            <a:r>
              <a:rPr lang="en-US" sz="1100" baseline="0" dirty="0"/>
              <a:t> </a:t>
            </a:r>
            <a:r>
              <a:rPr lang="en-US" sz="1100" b="0" baseline="0" dirty="0"/>
              <a:t> (</a:t>
            </a:r>
            <a:r>
              <a:rPr lang="en-US" sz="1100" b="0" u="none" baseline="0" dirty="0">
                <a:solidFill>
                  <a:schemeClr val="tx1"/>
                </a:solidFill>
              </a:rPr>
              <a:t>Barletta, J.</a:t>
            </a:r>
            <a:r>
              <a:rPr lang="en-US" sz="1100" u="none" kern="1200" dirty="0">
                <a:solidFill>
                  <a:schemeClr val="tx1"/>
                </a:solidFill>
                <a:effectLst/>
                <a:latin typeface="+mn-lt"/>
                <a:ea typeface="+mn-ea"/>
                <a:cs typeface="+mn-cs"/>
              </a:rPr>
              <a:t>, Asgeirsson T</a:t>
            </a:r>
            <a:r>
              <a:rPr lang="en-US" sz="1100" kern="1200" dirty="0">
                <a:solidFill>
                  <a:schemeClr val="tx1"/>
                </a:solidFill>
                <a:effectLst/>
                <a:latin typeface="+mn-lt"/>
                <a:ea typeface="+mn-ea"/>
                <a:cs typeface="+mn-cs"/>
              </a:rPr>
              <a:t>, Senagore AJ</a:t>
            </a:r>
            <a:r>
              <a:rPr lang="en-US" sz="1100" b="0" u="none" dirty="0">
                <a:solidFill>
                  <a:schemeClr val="tx1"/>
                </a:solidFill>
              </a:rPr>
              <a:t>, </a:t>
            </a:r>
            <a:r>
              <a:rPr lang="en-US" sz="1100" dirty="0"/>
              <a:t>2011). Postoperative ileus has been shown to significantly increase hospital length of stay and cost of care. A key determinant of ileus development, as well as length of stay and costs, is postsurgical opioid dose</a:t>
            </a:r>
            <a:r>
              <a:rPr lang="en-US" sz="1100" baseline="0" dirty="0"/>
              <a:t> (</a:t>
            </a:r>
            <a:r>
              <a:rPr lang="en-US" sz="1100" dirty="0"/>
              <a:t>Barletta, JF, 2012). Patients should expect pain after surgery, but</a:t>
            </a:r>
            <a:r>
              <a:rPr lang="en-US" sz="1100" baseline="0" dirty="0"/>
              <a:t> have the right to and need to be e</a:t>
            </a:r>
            <a:r>
              <a:rPr lang="en-US" sz="1100" dirty="0"/>
              <a:t>mpowered</a:t>
            </a:r>
            <a:r>
              <a:rPr lang="en-US" sz="1100" baseline="0" dirty="0"/>
              <a:t> to request pain control to their satisfaction. Pain assessment needs to be done on a regular frequent schedule during the patient’s recovery.  </a:t>
            </a:r>
            <a:endParaRPr lang="en-US" sz="1100" dirty="0"/>
          </a:p>
          <a:p>
            <a:pPr defTabSz="464790">
              <a:defRPr/>
            </a:pPr>
            <a:endParaRPr lang="en-US" sz="1100" b="1" dirty="0"/>
          </a:p>
        </p:txBody>
      </p:sp>
      <p:sp>
        <p:nvSpPr>
          <p:cNvPr id="4" name="Slide Number Placeholder 3"/>
          <p:cNvSpPr>
            <a:spLocks noGrp="1"/>
          </p:cNvSpPr>
          <p:nvPr>
            <p:ph type="sldNum" sz="quarter" idx="10"/>
          </p:nvPr>
        </p:nvSpPr>
        <p:spPr/>
        <p:txBody>
          <a:bodyPr/>
          <a:lstStyle/>
          <a:p>
            <a:fld id="{B9250CFB-9D83-8E4C-9924-6356DE9183A1}" type="slidenum">
              <a:rPr lang="en-US" smtClean="0"/>
              <a:t>18</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Prevention of Postop Ileus-</a:t>
            </a:r>
            <a:r>
              <a:rPr lang="en-US" sz="1100" dirty="0"/>
              <a:t>Postoperative ileus (POI) is a predictable delay in gastrointestinal (GI) motility that occurs after abdominal surgery. Probable mechanisms include disruption of the sympathetic/parasympathetic pathways to the GI tract, inflammatory changes mediated over multiple pathways, and the use of opioids for the management of postoperative pain. </a:t>
            </a:r>
            <a:r>
              <a:rPr lang="en-US" sz="1100" b="1" dirty="0"/>
              <a:t> </a:t>
            </a:r>
            <a:r>
              <a:rPr lang="en-US" sz="1100" b="0" dirty="0"/>
              <a:t>In addition to the use of alternatives to opioids for pain control, other interventions to</a:t>
            </a:r>
            <a:r>
              <a:rPr lang="en-US" sz="1100" b="0" baseline="0" dirty="0"/>
              <a:t> bolster the prevention of post-op ileus include early feeding of a diet of choice, early ambulation and early removal of drains. </a:t>
            </a:r>
            <a:r>
              <a:rPr lang="en-US" sz="1100" b="0" dirty="0"/>
              <a:t>NG drains, urinary drains and surgical site drains may reduce recovery by decreasing mobilization, and findings show that the use of surgical site drains and NG drains do not improve outcomes. The use of NG drains may contribute to pulmonary complications and is unnecessary after elective abdominal surgery (Kehlet &amp; Wilmore, 2002). The use of NG drains has been shown to delay the return of gut function. (Association of Surgeons of Great Britain and Ireland, 2009). To facilitate early mobilization, drains should be avoided or removed as soon as possible. Indwelling urinary catheters are associated with an increased UTI rate (NQF, 2014) and are a deterrent to physical mobility. Benefits of restricted use include: </a:t>
            </a:r>
          </a:p>
          <a:p>
            <a:r>
              <a:rPr lang="en-US" sz="1100" b="0" dirty="0"/>
              <a:t>		Early mobilization</a:t>
            </a:r>
          </a:p>
          <a:p>
            <a:r>
              <a:rPr lang="en-US" sz="1100" b="0" dirty="0"/>
              <a:t>		Return of gut function</a:t>
            </a:r>
          </a:p>
          <a:p>
            <a:r>
              <a:rPr lang="en-US" sz="1100" b="0" dirty="0"/>
              <a:t>		Reduction in discomfort</a:t>
            </a:r>
          </a:p>
          <a:p>
            <a:r>
              <a:rPr lang="en-US" sz="1100" b="0" dirty="0"/>
              <a:t>		Reduction in catheter associated urinary tract infections (CAUTI)</a:t>
            </a:r>
          </a:p>
          <a:p>
            <a:r>
              <a:rPr lang="en-US" sz="1100" b="0" dirty="0"/>
              <a:t>		Reduced length of stay </a:t>
            </a:r>
          </a:p>
          <a:p>
            <a:r>
              <a:rPr lang="en-US" sz="1100" b="1" dirty="0"/>
              <a:t> Stoma education </a:t>
            </a:r>
            <a:r>
              <a:rPr lang="en-US" sz="1100" dirty="0"/>
              <a:t>for those patients who are candidates- Patient’s who are identified as a stoma candidate should receive education in the preoperative clinic. This includes information on the rationale of a stoma and a discussion of the physical and psychological impact of living with a stoma, any relationship concerns and fear of leakage (Williams, 2012).</a:t>
            </a:r>
            <a:r>
              <a:rPr lang="en-US" sz="1100" baseline="0" dirty="0"/>
              <a:t> </a:t>
            </a:r>
            <a:r>
              <a:rPr lang="en-US" sz="1100" dirty="0"/>
              <a:t>Referral to an enterostomal nurse may provide more detailed</a:t>
            </a:r>
            <a:r>
              <a:rPr lang="en-US" sz="1100" baseline="0" dirty="0"/>
              <a:t> instruction.</a:t>
            </a:r>
            <a:endParaRPr lang="en-US" sz="1100" b="1" dirty="0"/>
          </a:p>
        </p:txBody>
      </p:sp>
      <p:sp>
        <p:nvSpPr>
          <p:cNvPr id="4" name="Slide Number Placeholder 3"/>
          <p:cNvSpPr>
            <a:spLocks noGrp="1"/>
          </p:cNvSpPr>
          <p:nvPr>
            <p:ph type="sldNum" sz="quarter" idx="10"/>
          </p:nvPr>
        </p:nvSpPr>
        <p:spPr/>
        <p:txBody>
          <a:bodyPr/>
          <a:lstStyle/>
          <a:p>
            <a:fld id="{B9250CFB-9D83-8E4C-9924-6356DE9183A1}" type="slidenum">
              <a:rPr lang="en-US" smtClean="0"/>
              <a:t>19</a:t>
            </a:fld>
            <a:endParaRPr lang="en-US" dirty="0"/>
          </a:p>
        </p:txBody>
      </p:sp>
    </p:spTree>
    <p:extLst>
      <p:ext uri="{BB962C8B-B14F-4D97-AF65-F5344CB8AC3E}">
        <p14:creationId xmlns:p14="http://schemas.microsoft.com/office/powerpoint/2010/main" val="326526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2</a:t>
            </a:fld>
            <a:endParaRPr lang="en-US" dirty="0"/>
          </a:p>
        </p:txBody>
      </p:sp>
    </p:spTree>
    <p:extLst>
      <p:ext uri="{BB962C8B-B14F-4D97-AF65-F5344CB8AC3E}">
        <p14:creationId xmlns:p14="http://schemas.microsoft.com/office/powerpoint/2010/main" val="1421527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20</a:t>
            </a:fld>
            <a:endParaRPr lang="en-US" dirty="0"/>
          </a:p>
        </p:txBody>
      </p:sp>
    </p:spTree>
    <p:extLst>
      <p:ext uri="{BB962C8B-B14F-4D97-AF65-F5344CB8AC3E}">
        <p14:creationId xmlns:p14="http://schemas.microsoft.com/office/powerpoint/2010/main" val="3037665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21</a:t>
            </a:fld>
            <a:endParaRPr lang="en-US" dirty="0"/>
          </a:p>
        </p:txBody>
      </p:sp>
    </p:spTree>
    <p:extLst>
      <p:ext uri="{BB962C8B-B14F-4D97-AF65-F5344CB8AC3E}">
        <p14:creationId xmlns:p14="http://schemas.microsoft.com/office/powerpoint/2010/main" val="1462359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F71B55-73A6-4DBC-BC98-AB0888E47680}" type="slidenum">
              <a:rPr lang="en-US" smtClean="0"/>
              <a:t>22</a:t>
            </a:fld>
            <a:endParaRPr lang="en-US" dirty="0"/>
          </a:p>
        </p:txBody>
      </p:sp>
    </p:spTree>
    <p:extLst>
      <p:ext uri="{BB962C8B-B14F-4D97-AF65-F5344CB8AC3E}">
        <p14:creationId xmlns:p14="http://schemas.microsoft.com/office/powerpoint/2010/main" val="408330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orbel" pitchFamily="34" charset="0"/>
              </a:rPr>
              <a:t>A multimodal optimization of surgical care that began to get attention in the 1990s, with the aim of decreasing the surgical stress response in order to improve surgical patient care, reduce complication rates, and shorten hospital stays (Eskicioglu et al.,2009).  </a:t>
            </a:r>
            <a:r>
              <a:rPr lang="en-US" sz="1100" dirty="0"/>
              <a:t>Enhanced Recovery Program, also known as Enhanced Recovery after Surgery (ERAS) or Fast-track Surgery, is a combination of strategies to expedite recovery after elective surgery in order to achieve a reduction in length of stay and recovery.  It is a bundling of care that begins when patients are identified for surgery and continues throughout their recovery from surgery. Evidenced-based quality bundled care is the cornerstone of the Enhanced Recovery Program. While ERP accelerates the recovery from post-operative phase, it is not achieved by lowering discharge criteria but rather by preparing patients who have been identified as surgical candidates. This includes a</a:t>
            </a:r>
            <a:r>
              <a:rPr lang="en-US" sz="1100" baseline="0" dirty="0"/>
              <a:t> preadmission testing (PAT) session </a:t>
            </a:r>
            <a:r>
              <a:rPr lang="en-US" sz="1100" dirty="0"/>
              <a:t>that incorporates a prehabilitation phase of education, nutrition and health counseling with a modification of care that is given in the pre-operative through post-operative phase. The purpose of the ERP pathways is a reduction of surgical stress, maintaining post-op physiological function and enhancing mobilization after surgery. (Gustafsson et al., 2013). Literature reports that ERP patient experience a quicker recovery than those following traditional care pathways, have reduced length of stay without evidence of higher readmission rates, and a reduction in postoperative morbidity (Grocott, Martin &amp; Mythen, 2012). The use of ERP requires a multidisciplinary approach and includes the collaborative, synchronous efforts of surgery, anesthesia and nursing. </a:t>
            </a:r>
          </a:p>
          <a:p>
            <a:r>
              <a:rPr lang="en-US" sz="1100" dirty="0"/>
              <a:t> </a:t>
            </a:r>
          </a:p>
          <a:p>
            <a:pPr defTabSz="929488">
              <a:defRPr/>
            </a:pPr>
            <a:endParaRPr lang="en-US" sz="1100" dirty="0">
              <a:latin typeface="Corbel" pitchFamily="34" charset="0"/>
            </a:endParaRPr>
          </a:p>
          <a:p>
            <a:endParaRPr lang="en-US" sz="1100" dirty="0"/>
          </a:p>
        </p:txBody>
      </p:sp>
      <p:sp>
        <p:nvSpPr>
          <p:cNvPr id="4" name="Slide Number Placeholder 3"/>
          <p:cNvSpPr>
            <a:spLocks noGrp="1"/>
          </p:cNvSpPr>
          <p:nvPr>
            <p:ph type="sldNum" sz="quarter" idx="10"/>
          </p:nvPr>
        </p:nvSpPr>
        <p:spPr/>
        <p:txBody>
          <a:bodyPr/>
          <a:lstStyle/>
          <a:p>
            <a:fld id="{4F0A6774-8AFC-4CC9-9815-816A229B96F5}" type="slidenum">
              <a:rPr lang="en-US" smtClean="0"/>
              <a:t>3</a:t>
            </a:fld>
            <a:endParaRPr lang="en-US" dirty="0"/>
          </a:p>
        </p:txBody>
      </p:sp>
    </p:spTree>
    <p:extLst>
      <p:ext uri="{BB962C8B-B14F-4D97-AF65-F5344CB8AC3E}">
        <p14:creationId xmlns:p14="http://schemas.microsoft.com/office/powerpoint/2010/main" val="370904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488">
              <a:defRPr/>
            </a:pPr>
            <a:r>
              <a:rPr lang="en-US" sz="1100" dirty="0">
                <a:latin typeface="Corbel" pitchFamily="34" charset="0"/>
              </a:rPr>
              <a:t>In a literature review by Spanjersberg et al. (2011), which compared enhanced recovery (ER) versus conventional recovery strategies for colorectal surgeries, the mortality rate in enhanced recovery patients was 0.4% compared with 1.3% in conventional patients. Complications were sustained by 28.5% of ER patients versus 56.8% in conventionally treated patients.  LOS (on average) was reduced by 3 days. </a:t>
            </a:r>
          </a:p>
          <a:p>
            <a:pPr defTabSz="929488">
              <a:defRPr/>
            </a:pPr>
            <a:endParaRPr lang="en-US" sz="1100" dirty="0">
              <a:latin typeface="Corbel" pitchFamily="34" charset="0"/>
            </a:endParaRPr>
          </a:p>
          <a:p>
            <a:pPr defTabSz="929488">
              <a:defRPr/>
            </a:pPr>
            <a:r>
              <a:rPr lang="en-US" sz="1100" dirty="0">
                <a:latin typeface="Corbel" pitchFamily="34" charset="0"/>
              </a:rPr>
              <a:t>A comparative study of enhanced recovered patients vs. traditional postop recovered patients undergoing laparotomy for colon resection (Delaney et al. 2003) demonstrated an average reduction in readmission rates from 18.2% to 9.7%.</a:t>
            </a:r>
          </a:p>
          <a:p>
            <a:pPr defTabSz="929488">
              <a:defRPr/>
            </a:pPr>
            <a:endParaRPr lang="en-US" sz="1100" dirty="0">
              <a:latin typeface="Corbel" pitchFamily="34" charset="0"/>
            </a:endParaRPr>
          </a:p>
          <a:p>
            <a:pPr defTabSz="929488">
              <a:defRPr/>
            </a:pPr>
            <a:r>
              <a:rPr lang="en-US" sz="1100" dirty="0">
                <a:latin typeface="Corbel" pitchFamily="34" charset="0"/>
              </a:rPr>
              <a:t>A meta-analysis of randomized controlled trials in colorectal surgery by Adamina et al. (2011), demonstrated similar findings: a reduction in LOS by an average of 2.5 days, morbidity reduced by half, and readmissions decreased.  </a:t>
            </a:r>
          </a:p>
          <a:p>
            <a:pPr defTabSz="929488">
              <a:defRPr/>
            </a:pPr>
            <a:r>
              <a:rPr lang="en-US" sz="1100" dirty="0">
                <a:latin typeface="Corbel" pitchFamily="34" charset="0"/>
              </a:rPr>
              <a:t>And finally, Anderson et al.(2003) reported that patients’ postsurgical pain was reduced with ER pathway interventions compared to patients treated by conventional analgesia.</a:t>
            </a:r>
          </a:p>
          <a:p>
            <a:endParaRPr lang="en-US" sz="1100" dirty="0"/>
          </a:p>
          <a:p>
            <a:r>
              <a:rPr lang="en-US" sz="1100" dirty="0"/>
              <a:t>In summary, the data from studies comparing enhanced recovery surgical patients  and conventional recovery surgical patients  has clearly and consistently evidenced better outcomes for enhanced recovery patients with notable reductions in morbidity, mortality and length of stays without increases in hospital readmission occurrences.</a:t>
            </a:r>
          </a:p>
          <a:p>
            <a:endParaRPr lang="en-US" sz="800" dirty="0"/>
          </a:p>
        </p:txBody>
      </p:sp>
      <p:sp>
        <p:nvSpPr>
          <p:cNvPr id="4" name="Slide Number Placeholder 3"/>
          <p:cNvSpPr>
            <a:spLocks noGrp="1"/>
          </p:cNvSpPr>
          <p:nvPr>
            <p:ph type="sldNum" sz="quarter" idx="10"/>
          </p:nvPr>
        </p:nvSpPr>
        <p:spPr/>
        <p:txBody>
          <a:bodyPr/>
          <a:lstStyle/>
          <a:p>
            <a:fld id="{4F0A6774-8AFC-4CC9-9815-816A229B96F5}" type="slidenum">
              <a:rPr lang="en-US" smtClean="0"/>
              <a:t>4</a:t>
            </a:fld>
            <a:endParaRPr lang="en-US" dirty="0"/>
          </a:p>
        </p:txBody>
      </p:sp>
    </p:spTree>
    <p:extLst>
      <p:ext uri="{BB962C8B-B14F-4D97-AF65-F5344CB8AC3E}">
        <p14:creationId xmlns:p14="http://schemas.microsoft.com/office/powerpoint/2010/main" val="3471315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Enhanced Recovery Principles and Protocols, which have their origins in colorectal procedures, have since been broadly applied across multiple surgical disciplines. Basic principles for Enhanced Recovery have relevance, regardless of surgery type, in preparing the patient for surgery and maximizing his/her potential for complete and early recovery.</a:t>
            </a:r>
          </a:p>
          <a:p>
            <a:endParaRPr lang="en-US" sz="1100" dirty="0"/>
          </a:p>
          <a:p>
            <a:r>
              <a:rPr lang="en-US" sz="1100" dirty="0"/>
              <a:t>The differences between Enhanced Recovery Programs within surgical specialties are often noticed in the intervention “specifications” related to a given Enhanced Recovery Program Element, i.e., Early Ambulation/Mobilization: orthopedic patients may follow post-surgical protocols for ambulation that differ from those recommended for post-CABG patients, but both patient types benefit from specified ambulation/mobility protocols.</a:t>
            </a:r>
          </a:p>
          <a:p>
            <a:endParaRPr lang="en-US" sz="1100" dirty="0"/>
          </a:p>
          <a:p>
            <a:r>
              <a:rPr lang="en-US" sz="1100" dirty="0"/>
              <a:t>Enhanced Recovery Programs that have expanded beyond colorectal surgery have demonstrated in preliminary data for outcomes that length of stays have been shortened, without increases in readmissions, with faster return to normal function and lower incidences of complications.</a:t>
            </a:r>
          </a:p>
        </p:txBody>
      </p:sp>
      <p:sp>
        <p:nvSpPr>
          <p:cNvPr id="4" name="Slide Number Placeholder 3"/>
          <p:cNvSpPr>
            <a:spLocks noGrp="1"/>
          </p:cNvSpPr>
          <p:nvPr>
            <p:ph type="sldNum" sz="quarter" idx="10"/>
          </p:nvPr>
        </p:nvSpPr>
        <p:spPr/>
        <p:txBody>
          <a:bodyPr/>
          <a:lstStyle/>
          <a:p>
            <a:fld id="{4F0A6774-8AFC-4CC9-9815-816A229B96F5}" type="slidenum">
              <a:rPr lang="en-US" smtClean="0"/>
              <a:t>5</a:t>
            </a:fld>
            <a:endParaRPr lang="en-US" dirty="0"/>
          </a:p>
        </p:txBody>
      </p:sp>
    </p:spTree>
    <p:extLst>
      <p:ext uri="{BB962C8B-B14F-4D97-AF65-F5344CB8AC3E}">
        <p14:creationId xmlns:p14="http://schemas.microsoft.com/office/powerpoint/2010/main" val="1185346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6</a:t>
            </a:fld>
            <a:endParaRPr lang="en-US" dirty="0"/>
          </a:p>
        </p:txBody>
      </p:sp>
    </p:spTree>
    <p:extLst>
      <p:ext uri="{BB962C8B-B14F-4D97-AF65-F5344CB8AC3E}">
        <p14:creationId xmlns:p14="http://schemas.microsoft.com/office/powerpoint/2010/main" val="83075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To maximally engage patients,</a:t>
            </a:r>
            <a:r>
              <a:rPr lang="en-US" sz="1100" baseline="0" dirty="0"/>
              <a:t> they need to be well supported and informed. In addition, they must be provided opportunities to participate in their care and decision making. For patients that require contingency planning, the patient should be at the center of the planning process and involved in determining the alternate plan. Motivation and reinforcement of the ERP process will help keep patients actively engaged.</a:t>
            </a:r>
          </a:p>
          <a:p>
            <a:endParaRPr lang="en-US" sz="1100" baseline="0" dirty="0"/>
          </a:p>
          <a:p>
            <a:r>
              <a:rPr lang="en-US" sz="1100" baseline="0" dirty="0"/>
              <a:t>There are multiple facets to patient engagement:</a:t>
            </a:r>
          </a:p>
          <a:p>
            <a:endParaRPr lang="en-US" sz="1100" baseline="0" dirty="0"/>
          </a:p>
          <a:p>
            <a:r>
              <a:rPr lang="en-US" sz="1100" b="1" baseline="0" dirty="0"/>
              <a:t>Health Literacy</a:t>
            </a:r>
            <a:r>
              <a:rPr lang="en-US" sz="1100" baseline="0" dirty="0"/>
              <a:t>: A fundamental piece of patient engagement as patients must be able to understand and process health information. This also involves addressing patient expectations of care. Patient empowerment is key to meeting this facet.</a:t>
            </a:r>
          </a:p>
          <a:p>
            <a:endParaRPr lang="en-US" sz="1100" baseline="0" dirty="0"/>
          </a:p>
          <a:p>
            <a:r>
              <a:rPr lang="en-US" sz="1100" b="1" baseline="0" dirty="0"/>
              <a:t>Decision Making</a:t>
            </a:r>
            <a:r>
              <a:rPr lang="en-US" sz="1100" baseline="0" dirty="0"/>
              <a:t>: Ensuring patients are well-informed and taking their preferences into account in deciding treatment(s) results in shared decision making,  a goal of patient engagement. Use of coaching and question prompts can help patients improve this facet.</a:t>
            </a:r>
          </a:p>
          <a:p>
            <a:endParaRPr lang="en-US" sz="1100" baseline="0" dirty="0"/>
          </a:p>
          <a:p>
            <a:r>
              <a:rPr lang="en-US" sz="1100" b="1" baseline="0" dirty="0"/>
              <a:t>Self-Care</a:t>
            </a:r>
            <a:r>
              <a:rPr lang="en-US" sz="1100" baseline="0" dirty="0"/>
              <a:t>: Patients need to take actions to maintain physical and mental health. </a:t>
            </a:r>
          </a:p>
          <a:p>
            <a:endParaRPr lang="en-US" sz="1100" baseline="0" dirty="0"/>
          </a:p>
          <a:p>
            <a:r>
              <a:rPr lang="en-US" sz="1100" b="1" baseline="0" dirty="0"/>
              <a:t>Self-Management</a:t>
            </a:r>
            <a:r>
              <a:rPr lang="en-US" sz="1100" baseline="0" dirty="0"/>
              <a:t>: Patients need to play an active role in managing the day to day aspects of their chronic conditions (if applicable). Educating patients on self-management and helping them to self-administer treatments can help patients improve this facet.</a:t>
            </a:r>
          </a:p>
          <a:p>
            <a:endParaRPr lang="en-US" sz="1100" baseline="0" dirty="0"/>
          </a:p>
          <a:p>
            <a:r>
              <a:rPr lang="en-US" sz="1100" b="1" dirty="0"/>
              <a:t>Patient</a:t>
            </a:r>
            <a:r>
              <a:rPr lang="en-US" sz="1100" b="1" baseline="0" dirty="0"/>
              <a:t> Safety</a:t>
            </a:r>
            <a:r>
              <a:rPr lang="en-US" sz="1100" baseline="0" dirty="0"/>
              <a:t>: Patients can advocate for the safest care possible by being actively involved in monitoring care processes, recognizing and informing health care providers of complications, and effectively managing treatment. Positively reinforcing treatment regimens can help patients improve this facet.</a:t>
            </a:r>
          </a:p>
          <a:p>
            <a:endParaRPr lang="en-US" sz="1100" baseline="0" dirty="0"/>
          </a:p>
          <a:p>
            <a:r>
              <a:rPr lang="en-US" sz="1100" baseline="0" dirty="0"/>
              <a:t>It is important that health professionals are granted the means to gain the necessary expertise and skill to effectively engage patients.</a:t>
            </a:r>
            <a:endParaRPr lang="en-US" sz="1100" dirty="0"/>
          </a:p>
        </p:txBody>
      </p:sp>
      <p:sp>
        <p:nvSpPr>
          <p:cNvPr id="4" name="Slide Number Placeholder 3"/>
          <p:cNvSpPr>
            <a:spLocks noGrp="1"/>
          </p:cNvSpPr>
          <p:nvPr>
            <p:ph type="sldNum" sz="quarter" idx="10"/>
          </p:nvPr>
        </p:nvSpPr>
        <p:spPr/>
        <p:txBody>
          <a:bodyPr/>
          <a:lstStyle/>
          <a:p>
            <a:fld id="{A8D2C895-9E1F-47E4-889F-54F126FD943C}" type="slidenum">
              <a:rPr lang="en-US" smtClean="0"/>
              <a:t>7</a:t>
            </a:fld>
            <a:endParaRPr lang="en-US" dirty="0"/>
          </a:p>
        </p:txBody>
      </p:sp>
    </p:spTree>
    <p:extLst>
      <p:ext uri="{BB962C8B-B14F-4D97-AF65-F5344CB8AC3E}">
        <p14:creationId xmlns:p14="http://schemas.microsoft.com/office/powerpoint/2010/main" val="3870490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Identify patient barriers </a:t>
            </a:r>
            <a:r>
              <a:rPr lang="en-US" dirty="0"/>
              <a:t>early in the recovery process to enhance the patient’s ability to actively participate in their recovery pathway. Barriers, such as a lack of family </a:t>
            </a:r>
            <a:r>
              <a:rPr lang="en-US"/>
              <a:t>or non-medical needs, </a:t>
            </a:r>
            <a:r>
              <a:rPr lang="en-US" dirty="0"/>
              <a:t>may affect transportation to appointments, prescription pick-up and anticipated length of stay.  A social work  referral</a:t>
            </a:r>
            <a:r>
              <a:rPr lang="en-US" baseline="0" dirty="0"/>
              <a:t> is indicated if the patient has barriers that may interfere with their ability to fully engage in the Enhanced Recovery Program. </a:t>
            </a:r>
            <a:r>
              <a:rPr lang="en-US" dirty="0"/>
              <a:t>Development of a mutually agreeable plan helps with compliance. The plan will be provided to the patient verbally at their initial appointment as well as in written form, and ideally would also include a video presentation. Common patient emotions, such as fear and anxiety can be ameliorated with consistent education and support from the healthcare team (Kiyohara et al., 2004).</a:t>
            </a:r>
          </a:p>
          <a:p>
            <a:r>
              <a:rPr lang="en-US" b="1" dirty="0"/>
              <a:t>Patient responsibilities:</a:t>
            </a:r>
            <a:r>
              <a:rPr lang="en-US" dirty="0"/>
              <a:t> Read and review all materials (Respond to periodic quiz questions or email or phone queries?). Keep a list of questions to ask team members at each interaction/appointment. Collaborate with the healthcare team in developing a Recovery Plan, and follow the plan.</a:t>
            </a:r>
          </a:p>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8</a:t>
            </a:fld>
            <a:endParaRPr lang="en-US" dirty="0"/>
          </a:p>
        </p:txBody>
      </p:sp>
    </p:spTree>
    <p:extLst>
      <p:ext uri="{BB962C8B-B14F-4D97-AF65-F5344CB8AC3E}">
        <p14:creationId xmlns:p14="http://schemas.microsoft.com/office/powerpoint/2010/main" val="3976068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4790">
              <a:defRPr/>
            </a:pPr>
            <a:r>
              <a:rPr lang="en-US" dirty="0"/>
              <a:t>The intent of the prehabilitation phase is to optimize a patient’s health condition in order to prepare for surgical intervention. Adequate preparation and information on pain, fatigue and how to care for themselves following surgery will reduce needless suffering that is a result of a lack of preparation (Kruzik, 2009). Preoperative information and education provided to patients before their surgical and anesthesia procedures has been shown to decrease fear and anxiety (Kiyohara et al., 2004), increase patient satisfaction (</a:t>
            </a:r>
            <a:r>
              <a:rPr lang="en-US" dirty="0" err="1"/>
              <a:t>Papanastassiou</a:t>
            </a:r>
            <a:r>
              <a:rPr lang="en-US" baseline="0"/>
              <a:t> et </a:t>
            </a:r>
            <a:r>
              <a:rPr lang="en-US" baseline="0" dirty="0"/>
              <a:t>al., 2011)</a:t>
            </a:r>
            <a:r>
              <a:rPr lang="en-US" dirty="0"/>
              <a:t>), and improve pain (Egbert, 1964). Providing psychological counseling may also improve wound healing and recovery after laparoscopic surgery (Broadbent et al., 2012). Key components of ERP include dietary changes, smoking cessation, and mobilization requirements, which demands greater patient involvement and, therefore, an enhanced learning environment is necessary for patient adherence (Smith et al., 2014). Family should be included in all patient teaching so that</a:t>
            </a:r>
            <a:r>
              <a:rPr lang="en-US" baseline="0" dirty="0"/>
              <a:t> the patient has support and reinforcements.</a:t>
            </a:r>
            <a:endParaRPr lang="en-US" dirty="0"/>
          </a:p>
          <a:p>
            <a:endParaRPr lang="en-US" dirty="0"/>
          </a:p>
        </p:txBody>
      </p:sp>
      <p:sp>
        <p:nvSpPr>
          <p:cNvPr id="4" name="Slide Number Placeholder 3"/>
          <p:cNvSpPr>
            <a:spLocks noGrp="1"/>
          </p:cNvSpPr>
          <p:nvPr>
            <p:ph type="sldNum" sz="quarter" idx="10"/>
          </p:nvPr>
        </p:nvSpPr>
        <p:spPr/>
        <p:txBody>
          <a:bodyPr/>
          <a:lstStyle/>
          <a:p>
            <a:fld id="{B9250CFB-9D83-8E4C-9924-6356DE9183A1}" type="slidenum">
              <a:rPr lang="en-US" smtClean="0"/>
              <a:t>9</a:t>
            </a:fld>
            <a:endParaRPr lang="en-US" dirty="0"/>
          </a:p>
        </p:txBody>
      </p:sp>
    </p:spTree>
    <p:extLst>
      <p:ext uri="{BB962C8B-B14F-4D97-AF65-F5344CB8AC3E}">
        <p14:creationId xmlns:p14="http://schemas.microsoft.com/office/powerpoint/2010/main" val="200612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248401"/>
            <a:ext cx="2133600" cy="365125"/>
          </a:xfrm>
        </p:spPr>
        <p:txBody>
          <a:bodyPr/>
          <a:lstStyle/>
          <a:p>
            <a:fld id="{9C8E377A-FD53-134A-9C1A-97257060509E}" type="datetimeFigureOut">
              <a:rPr lang="en-US" smtClean="0"/>
              <a:t>9/10/2025</a:t>
            </a:fld>
            <a:endParaRPr lang="en-US" dirty="0"/>
          </a:p>
        </p:txBody>
      </p:sp>
      <p:sp>
        <p:nvSpPr>
          <p:cNvPr id="5" name="Footer Placeholder 4"/>
          <p:cNvSpPr>
            <a:spLocks noGrp="1"/>
          </p:cNvSpPr>
          <p:nvPr>
            <p:ph type="ftr" sz="quarter" idx="11"/>
          </p:nvPr>
        </p:nvSpPr>
        <p:spPr>
          <a:xfrm>
            <a:off x="3124200" y="6248401"/>
            <a:ext cx="2895600" cy="365125"/>
          </a:xfrm>
        </p:spPr>
        <p:txBody>
          <a:bodyPr/>
          <a:lstStyle/>
          <a:p>
            <a:endParaRPr lang="en-US" dirty="0"/>
          </a:p>
        </p:txBody>
      </p:sp>
    </p:spTree>
    <p:extLst>
      <p:ext uri="{BB962C8B-B14F-4D97-AF65-F5344CB8AC3E}">
        <p14:creationId xmlns:p14="http://schemas.microsoft.com/office/powerpoint/2010/main" val="251388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28EB89C-1D82-4747-9998-FC69D385265E}" type="slidenum">
              <a:rPr lang="en-US"/>
              <a:pPr/>
              <a:t>‹#›</a:t>
            </a:fld>
            <a:endParaRPr lang="en-US" dirty="0"/>
          </a:p>
        </p:txBody>
      </p:sp>
    </p:spTree>
    <p:extLst>
      <p:ext uri="{BB962C8B-B14F-4D97-AF65-F5344CB8AC3E}">
        <p14:creationId xmlns:p14="http://schemas.microsoft.com/office/powerpoint/2010/main" val="325617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3972CD6-AA50-413F-8581-04B9E0CB6E8D}" type="slidenum">
              <a:rPr lang="en-US"/>
              <a:pPr/>
              <a:t>‹#›</a:t>
            </a:fld>
            <a:endParaRPr lang="en-US" dirty="0"/>
          </a:p>
        </p:txBody>
      </p:sp>
    </p:spTree>
    <p:extLst>
      <p:ext uri="{BB962C8B-B14F-4D97-AF65-F5344CB8AC3E}">
        <p14:creationId xmlns:p14="http://schemas.microsoft.com/office/powerpoint/2010/main" val="232400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9AC1776-7313-4AB6-8704-3746DF0F7929}" type="slidenum">
              <a:rPr lang="en-US"/>
              <a:pPr/>
              <a:t>‹#›</a:t>
            </a:fld>
            <a:endParaRPr lang="en-US" dirty="0"/>
          </a:p>
        </p:txBody>
      </p:sp>
    </p:spTree>
    <p:extLst>
      <p:ext uri="{BB962C8B-B14F-4D97-AF65-F5344CB8AC3E}">
        <p14:creationId xmlns:p14="http://schemas.microsoft.com/office/powerpoint/2010/main" val="1099723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B79DD18-99EC-4889-B365-A16156D26A00}" type="slidenum">
              <a:rPr lang="en-US"/>
              <a:pPr/>
              <a:t>‹#›</a:t>
            </a:fld>
            <a:endParaRPr lang="en-US" dirty="0"/>
          </a:p>
        </p:txBody>
      </p:sp>
    </p:spTree>
    <p:extLst>
      <p:ext uri="{BB962C8B-B14F-4D97-AF65-F5344CB8AC3E}">
        <p14:creationId xmlns:p14="http://schemas.microsoft.com/office/powerpoint/2010/main" val="1445673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6A24568-AC27-47B8-91A8-6C22C6E07C30}" type="slidenum">
              <a:rPr lang="en-US"/>
              <a:pPr/>
              <a:t>‹#›</a:t>
            </a:fld>
            <a:endParaRPr lang="en-US" dirty="0"/>
          </a:p>
        </p:txBody>
      </p:sp>
    </p:spTree>
    <p:extLst>
      <p:ext uri="{BB962C8B-B14F-4D97-AF65-F5344CB8AC3E}">
        <p14:creationId xmlns:p14="http://schemas.microsoft.com/office/powerpoint/2010/main" val="2696525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1813" y="95250"/>
            <a:ext cx="2166937" cy="6457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95250"/>
            <a:ext cx="6348413" cy="6457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A3BE01F-15EB-40B9-8664-3E7651FC25D7}" type="slidenum">
              <a:rPr lang="en-US"/>
              <a:pPr/>
              <a:t>‹#›</a:t>
            </a:fld>
            <a:endParaRPr lang="en-US" dirty="0"/>
          </a:p>
        </p:txBody>
      </p:sp>
    </p:spTree>
    <p:extLst>
      <p:ext uri="{BB962C8B-B14F-4D97-AF65-F5344CB8AC3E}">
        <p14:creationId xmlns:p14="http://schemas.microsoft.com/office/powerpoint/2010/main" val="68352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3"/>
          <p:cNvSpPr>
            <a:spLocks noGrp="1" noChangeArrowheads="1"/>
          </p:cNvSpPr>
          <p:nvPr>
            <p:ph type="dt" sz="half" idx="10"/>
          </p:nvPr>
        </p:nvSpPr>
        <p:spPr>
          <a:ln/>
        </p:spPr>
        <p:txBody>
          <a:bodyPr/>
          <a:lstStyle>
            <a:lvl1pPr>
              <a:defRPr/>
            </a:lvl1pPr>
          </a:lstStyle>
          <a:p>
            <a:fld id="{9C8E377A-FD53-134A-9C1A-97257060509E}" type="datetimeFigureOut">
              <a:rPr lang="en-US" smtClean="0"/>
              <a:t>9/10/2025</a:t>
            </a:fld>
            <a:endParaRPr lang="en-US" dirty="0"/>
          </a:p>
        </p:txBody>
      </p:sp>
      <p:sp>
        <p:nvSpPr>
          <p:cNvPr id="5" name="Rectangle 14"/>
          <p:cNvSpPr>
            <a:spLocks noGrp="1" noChangeArrowheads="1"/>
          </p:cNvSpPr>
          <p:nvPr>
            <p:ph type="ftr" sz="quarter" idx="11"/>
          </p:nvPr>
        </p:nvSpPr>
        <p:spPr>
          <a:ln/>
        </p:spPr>
        <p:txBody>
          <a:bodyPr/>
          <a:lstStyle>
            <a:lvl1pPr>
              <a:defRPr/>
            </a:lvl1pPr>
          </a:lstStyle>
          <a:p>
            <a:endParaRPr lang="en-US" dirty="0"/>
          </a:p>
        </p:txBody>
      </p:sp>
      <p:sp>
        <p:nvSpPr>
          <p:cNvPr id="6" name="Rectangle 15"/>
          <p:cNvSpPr>
            <a:spLocks noGrp="1" noChangeArrowheads="1"/>
          </p:cNvSpPr>
          <p:nvPr>
            <p:ph type="sldNum" sz="quarter" idx="12"/>
          </p:nvPr>
        </p:nvSpPr>
        <p:spPr>
          <a:ln/>
        </p:spPr>
        <p:txBody>
          <a:bodyPr/>
          <a:lstStyle>
            <a:lvl1pPr>
              <a:defRPr/>
            </a:lvl1pPr>
          </a:lstStyle>
          <a:p>
            <a:fld id="{9298B108-590C-244F-99FF-89B37534FA7E}" type="slidenum">
              <a:rPr lang="en-US" smtClean="0"/>
              <a:t>‹#›</a:t>
            </a:fld>
            <a:endParaRPr lang="en-US" dirty="0"/>
          </a:p>
        </p:txBody>
      </p:sp>
    </p:spTree>
    <p:extLst>
      <p:ext uri="{BB962C8B-B14F-4D97-AF65-F5344CB8AC3E}">
        <p14:creationId xmlns:p14="http://schemas.microsoft.com/office/powerpoint/2010/main" val="1934463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fld id="{9C8E377A-FD53-134A-9C1A-97257060509E}" type="datetimeFigureOut">
              <a:rPr lang="en-US" smtClean="0"/>
              <a:t>9/10/2025</a:t>
            </a:fld>
            <a:endParaRPr lang="en-US" dirty="0"/>
          </a:p>
        </p:txBody>
      </p:sp>
      <p:sp>
        <p:nvSpPr>
          <p:cNvPr id="4" name="Rectangle 14"/>
          <p:cNvSpPr>
            <a:spLocks noGrp="1" noChangeArrowheads="1"/>
          </p:cNvSpPr>
          <p:nvPr>
            <p:ph type="ftr" sz="quarter" idx="11"/>
          </p:nvPr>
        </p:nvSpPr>
        <p:spPr>
          <a:ln/>
        </p:spPr>
        <p:txBody>
          <a:bodyPr/>
          <a:lstStyle>
            <a:lvl1pPr>
              <a:defRPr/>
            </a:lvl1pPr>
          </a:lstStyle>
          <a:p>
            <a:endParaRPr lang="en-US" dirty="0"/>
          </a:p>
        </p:txBody>
      </p:sp>
      <p:sp>
        <p:nvSpPr>
          <p:cNvPr id="5" name="Rectangle 15"/>
          <p:cNvSpPr>
            <a:spLocks noGrp="1" noChangeArrowheads="1"/>
          </p:cNvSpPr>
          <p:nvPr>
            <p:ph type="sldNum" sz="quarter" idx="12"/>
          </p:nvPr>
        </p:nvSpPr>
        <p:spPr>
          <a:ln/>
        </p:spPr>
        <p:txBody>
          <a:bodyPr/>
          <a:lstStyle>
            <a:lvl1pPr>
              <a:defRPr/>
            </a:lvl1pPr>
          </a:lstStyle>
          <a:p>
            <a:fld id="{9298B108-590C-244F-99FF-89B37534FA7E}" type="slidenum">
              <a:rPr lang="en-US" smtClean="0"/>
              <a:t>‹#›</a:t>
            </a:fld>
            <a:endParaRPr lang="en-US" dirty="0"/>
          </a:p>
        </p:txBody>
      </p:sp>
    </p:spTree>
    <p:extLst>
      <p:ext uri="{BB962C8B-B14F-4D97-AF65-F5344CB8AC3E}">
        <p14:creationId xmlns:p14="http://schemas.microsoft.com/office/powerpoint/2010/main" val="347477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fld id="{9C8E377A-FD53-134A-9C1A-97257060509E}" type="datetimeFigureOut">
              <a:rPr lang="en-US" smtClean="0"/>
              <a:t>9/10/2025</a:t>
            </a:fld>
            <a:endParaRPr lang="en-US" dirty="0"/>
          </a:p>
        </p:txBody>
      </p:sp>
      <p:sp>
        <p:nvSpPr>
          <p:cNvPr id="3" name="Rectangle 14"/>
          <p:cNvSpPr>
            <a:spLocks noGrp="1" noChangeArrowheads="1"/>
          </p:cNvSpPr>
          <p:nvPr>
            <p:ph type="ftr" sz="quarter" idx="11"/>
          </p:nvPr>
        </p:nvSpPr>
        <p:spPr>
          <a:ln/>
        </p:spPr>
        <p:txBody>
          <a:bodyPr/>
          <a:lstStyle>
            <a:lvl1pPr>
              <a:defRPr/>
            </a:lvl1pPr>
          </a:lstStyle>
          <a:p>
            <a:endParaRPr lang="en-US" dirty="0"/>
          </a:p>
        </p:txBody>
      </p:sp>
      <p:sp>
        <p:nvSpPr>
          <p:cNvPr id="4" name="Rectangle 15"/>
          <p:cNvSpPr>
            <a:spLocks noGrp="1" noChangeArrowheads="1"/>
          </p:cNvSpPr>
          <p:nvPr>
            <p:ph type="sldNum" sz="quarter" idx="12"/>
          </p:nvPr>
        </p:nvSpPr>
        <p:spPr>
          <a:ln/>
        </p:spPr>
        <p:txBody>
          <a:bodyPr/>
          <a:lstStyle>
            <a:lvl1pPr>
              <a:defRPr/>
            </a:lvl1pPr>
          </a:lstStyle>
          <a:p>
            <a:fld id="{9298B108-590C-244F-99FF-89B37534FA7E}" type="slidenum">
              <a:rPr lang="en-US" smtClean="0"/>
              <a:t>‹#›</a:t>
            </a:fld>
            <a:endParaRPr lang="en-US" dirty="0"/>
          </a:p>
        </p:txBody>
      </p:sp>
    </p:spTree>
    <p:extLst>
      <p:ext uri="{BB962C8B-B14F-4D97-AF65-F5344CB8AC3E}">
        <p14:creationId xmlns:p14="http://schemas.microsoft.com/office/powerpoint/2010/main" val="61521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51" name="Picture 31" descr="PPP_SMEDI_TLE_Female_Physic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ctrTitle"/>
          </p:nvPr>
        </p:nvSpPr>
        <p:spPr>
          <a:xfrm>
            <a:off x="0" y="4648200"/>
            <a:ext cx="9144000" cy="1143000"/>
          </a:xfrm>
        </p:spPr>
        <p:txBody>
          <a:bodyPr/>
          <a:lstStyle>
            <a:lvl1pPr algn="ctr">
              <a:defRPr>
                <a:solidFill>
                  <a:srgbClr val="FFFFFF"/>
                </a:solidFill>
              </a:defRPr>
            </a:lvl1pPr>
          </a:lstStyle>
          <a:p>
            <a:pPr lvl="0"/>
            <a:r>
              <a:rPr lang="en-US" noProof="0"/>
              <a:t>Click to edit Master title style</a:t>
            </a:r>
          </a:p>
        </p:txBody>
      </p:sp>
      <p:sp>
        <p:nvSpPr>
          <p:cNvPr id="5123" name="Rectangle 3"/>
          <p:cNvSpPr>
            <a:spLocks noGrp="1" noChangeArrowheads="1"/>
          </p:cNvSpPr>
          <p:nvPr>
            <p:ph type="subTitle" idx="1"/>
          </p:nvPr>
        </p:nvSpPr>
        <p:spPr>
          <a:xfrm>
            <a:off x="0" y="5867400"/>
            <a:ext cx="9144000" cy="685800"/>
          </a:xfrm>
        </p:spPr>
        <p:txBody>
          <a:bodyPr/>
          <a:lstStyle>
            <a:lvl1pPr marL="0" indent="0" algn="ctr">
              <a:buFontTx/>
              <a:buNone/>
              <a:defRPr/>
            </a:lvl1pPr>
          </a:lstStyle>
          <a:p>
            <a:pPr lvl="0"/>
            <a:r>
              <a:rPr lang="en-US" noProof="0"/>
              <a:t>Click to edit Master subtitle style</a:t>
            </a:r>
          </a:p>
        </p:txBody>
      </p:sp>
      <p:sp>
        <p:nvSpPr>
          <p:cNvPr id="5143" name="Rectangle 23"/>
          <p:cNvSpPr>
            <a:spLocks noGrp="1" noChangeArrowheads="1"/>
          </p:cNvSpPr>
          <p:nvPr>
            <p:ph type="dt" sz="half" idx="2"/>
          </p:nvPr>
        </p:nvSpPr>
        <p:spPr/>
        <p:txBody>
          <a:bodyPr/>
          <a:lstStyle>
            <a:lvl1pPr>
              <a:defRPr/>
            </a:lvl1pPr>
          </a:lstStyle>
          <a:p>
            <a:endParaRPr lang="en-US" dirty="0"/>
          </a:p>
        </p:txBody>
      </p:sp>
      <p:sp>
        <p:nvSpPr>
          <p:cNvPr id="5144" name="Rectangle 24"/>
          <p:cNvSpPr>
            <a:spLocks noGrp="1" noChangeArrowheads="1"/>
          </p:cNvSpPr>
          <p:nvPr>
            <p:ph type="ftr" sz="quarter" idx="3"/>
          </p:nvPr>
        </p:nvSpPr>
        <p:spPr/>
        <p:txBody>
          <a:bodyPr/>
          <a:lstStyle>
            <a:lvl1pPr>
              <a:defRPr/>
            </a:lvl1pPr>
          </a:lstStyle>
          <a:p>
            <a:endParaRPr lang="en-US" dirty="0"/>
          </a:p>
        </p:txBody>
      </p:sp>
      <p:sp>
        <p:nvSpPr>
          <p:cNvPr id="5145" name="Rectangle 25"/>
          <p:cNvSpPr>
            <a:spLocks noGrp="1" noChangeArrowheads="1"/>
          </p:cNvSpPr>
          <p:nvPr>
            <p:ph type="sldNum" sz="quarter" idx="4"/>
          </p:nvPr>
        </p:nvSpPr>
        <p:spPr/>
        <p:txBody>
          <a:bodyPr/>
          <a:lstStyle>
            <a:lvl1pPr>
              <a:defRPr/>
            </a:lvl1pPr>
          </a:lstStyle>
          <a:p>
            <a:fld id="{D0C403FB-8AE8-484A-8F01-97E4F5953C27}" type="slidenum">
              <a:rPr lang="en-US"/>
              <a:pPr/>
              <a:t>‹#›</a:t>
            </a:fld>
            <a:endParaRPr lang="en-US" dirty="0"/>
          </a:p>
        </p:txBody>
      </p:sp>
    </p:spTree>
    <p:extLst>
      <p:ext uri="{BB962C8B-B14F-4D97-AF65-F5344CB8AC3E}">
        <p14:creationId xmlns:p14="http://schemas.microsoft.com/office/powerpoint/2010/main" val="61402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E6AC090-71B9-4914-B35E-CE9818C51D2E}" type="slidenum">
              <a:rPr lang="en-US"/>
              <a:pPr/>
              <a:t>‹#›</a:t>
            </a:fld>
            <a:endParaRPr lang="en-US" dirty="0"/>
          </a:p>
        </p:txBody>
      </p:sp>
    </p:spTree>
    <p:extLst>
      <p:ext uri="{BB962C8B-B14F-4D97-AF65-F5344CB8AC3E}">
        <p14:creationId xmlns:p14="http://schemas.microsoft.com/office/powerpoint/2010/main" val="359669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9D25BF7-8D42-4153-9A68-5E861FFF4832}" type="slidenum">
              <a:rPr lang="en-US"/>
              <a:pPr/>
              <a:t>‹#›</a:t>
            </a:fld>
            <a:endParaRPr lang="en-US" dirty="0"/>
          </a:p>
        </p:txBody>
      </p:sp>
    </p:spTree>
    <p:extLst>
      <p:ext uri="{BB962C8B-B14F-4D97-AF65-F5344CB8AC3E}">
        <p14:creationId xmlns:p14="http://schemas.microsoft.com/office/powerpoint/2010/main" val="142991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800"/>
            <a:ext cx="416242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5825" y="1447800"/>
            <a:ext cx="4162425"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B46F89C-27D1-47DF-910C-57C2FB699E4B}" type="slidenum">
              <a:rPr lang="en-US"/>
              <a:pPr/>
              <a:t>‹#›</a:t>
            </a:fld>
            <a:endParaRPr lang="en-US" dirty="0"/>
          </a:p>
        </p:txBody>
      </p:sp>
    </p:spTree>
    <p:extLst>
      <p:ext uri="{BB962C8B-B14F-4D97-AF65-F5344CB8AC3E}">
        <p14:creationId xmlns:p14="http://schemas.microsoft.com/office/powerpoint/2010/main" val="179959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6217DC0-5AB8-4A7B-9D3B-24F39EE0257B}" type="slidenum">
              <a:rPr lang="en-US"/>
              <a:pPr/>
              <a:t>‹#›</a:t>
            </a:fld>
            <a:endParaRPr lang="en-US" dirty="0"/>
          </a:p>
        </p:txBody>
      </p:sp>
    </p:spTree>
    <p:extLst>
      <p:ext uri="{BB962C8B-B14F-4D97-AF65-F5344CB8AC3E}">
        <p14:creationId xmlns:p14="http://schemas.microsoft.com/office/powerpoint/2010/main" val="2153938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14400" y="0"/>
            <a:ext cx="8229600" cy="685800"/>
          </a:xfrm>
          <a:prstGeom prst="rect">
            <a:avLst/>
          </a:prstGeom>
        </p:spPr>
        <p:txBody>
          <a:bodyPr vert="horz" lIns="91432" tIns="45716" rIns="91432" bIns="45716"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66800"/>
            <a:ext cx="8229600" cy="5059363"/>
          </a:xfrm>
          <a:prstGeom prst="rect">
            <a:avLst/>
          </a:prstGeom>
        </p:spPr>
        <p:txBody>
          <a:bodyPr vert="horz" lIns="91432" tIns="45716" rIns="91432"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fld id="{9C8E377A-FD53-134A-9C1A-97257060509E}" type="datetimeFigureOut">
              <a:rPr lang="en-US" smtClean="0"/>
              <a:t>9/10/2025</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fld id="{9298B108-590C-244F-99FF-89B37534FA7E}" type="slidenum">
              <a:rPr lang="en-US" smtClean="0"/>
              <a:t>‹#›</a:t>
            </a:fld>
            <a:endParaRPr lang="en-US" dirty="0"/>
          </a:p>
        </p:txBody>
      </p:sp>
    </p:spTree>
    <p:extLst>
      <p:ext uri="{BB962C8B-B14F-4D97-AF65-F5344CB8AC3E}">
        <p14:creationId xmlns:p14="http://schemas.microsoft.com/office/powerpoint/2010/main" val="2918597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r" defTabSz="914318" rtl="0" eaLnBrk="1" latinLnBrk="0" hangingPunct="1">
        <a:spcBef>
          <a:spcPct val="0"/>
        </a:spcBef>
        <a:buNone/>
        <a:defRPr sz="4400" kern="1200">
          <a:solidFill>
            <a:schemeClr val="bg1"/>
          </a:solidFill>
          <a:latin typeface="+mj-lt"/>
          <a:ea typeface="+mj-ea"/>
          <a:cs typeface="+mj-cs"/>
        </a:defRPr>
      </a:lvl1pPr>
    </p:titleStyle>
    <p:bodyStyle>
      <a:lvl1pPr marL="342870" indent="-342870" algn="l" defTabSz="9143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83" indent="-285724" algn="l" defTabSz="9143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98" indent="-228580" algn="l" defTabSz="9143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57"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17"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76"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3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95"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54" indent="-228580" algn="l" defTabSz="9143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76" name="Picture 52" descr="PPP_SMEDI_TXT_Female_Physici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590800" y="95250"/>
            <a:ext cx="64579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1447800"/>
            <a:ext cx="847725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0" name="Rectangle 46"/>
          <p:cNvSpPr>
            <a:spLocks noGrp="1" noChangeArrowheads="1"/>
          </p:cNvSpPr>
          <p:nvPr>
            <p:ph type="dt" sz="half" idx="2"/>
          </p:nvPr>
        </p:nvSpPr>
        <p:spPr bwMode="auto">
          <a:xfrm>
            <a:off x="76200" y="66135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FFFFFF"/>
                </a:solidFill>
              </a:defRPr>
            </a:lvl1pPr>
          </a:lstStyle>
          <a:p>
            <a:pPr defTabSz="914400" fontAlgn="base">
              <a:spcBef>
                <a:spcPct val="0"/>
              </a:spcBef>
              <a:spcAft>
                <a:spcPct val="0"/>
              </a:spcAft>
            </a:pPr>
            <a:endParaRPr lang="en-US" dirty="0"/>
          </a:p>
        </p:txBody>
      </p:sp>
      <p:sp>
        <p:nvSpPr>
          <p:cNvPr id="1071" name="Rectangle 47"/>
          <p:cNvSpPr>
            <a:spLocks noGrp="1" noChangeArrowheads="1"/>
          </p:cNvSpPr>
          <p:nvPr>
            <p:ph type="ftr" sz="quarter" idx="3"/>
          </p:nvPr>
        </p:nvSpPr>
        <p:spPr bwMode="auto">
          <a:xfrm>
            <a:off x="3124200" y="661352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FFFFFF"/>
                </a:solidFill>
              </a:defRPr>
            </a:lvl1pPr>
          </a:lstStyle>
          <a:p>
            <a:pPr defTabSz="914400" fontAlgn="base">
              <a:spcBef>
                <a:spcPct val="0"/>
              </a:spcBef>
              <a:spcAft>
                <a:spcPct val="0"/>
              </a:spcAft>
            </a:pPr>
            <a:endParaRPr lang="en-US" dirty="0"/>
          </a:p>
        </p:txBody>
      </p:sp>
      <p:sp>
        <p:nvSpPr>
          <p:cNvPr id="1072" name="Rectangle 48"/>
          <p:cNvSpPr>
            <a:spLocks noGrp="1" noChangeArrowheads="1"/>
          </p:cNvSpPr>
          <p:nvPr>
            <p:ph type="sldNum" sz="quarter" idx="4"/>
          </p:nvPr>
        </p:nvSpPr>
        <p:spPr bwMode="auto">
          <a:xfrm>
            <a:off x="6924675" y="66135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FFFFFF"/>
                </a:solidFill>
              </a:defRPr>
            </a:lvl1pPr>
          </a:lstStyle>
          <a:p>
            <a:pPr defTabSz="914400" fontAlgn="base">
              <a:spcBef>
                <a:spcPct val="0"/>
              </a:spcBef>
              <a:spcAft>
                <a:spcPct val="0"/>
              </a:spcAft>
            </a:pPr>
            <a:fld id="{20BFA8B9-634A-41CB-92EE-654ECEFA67B1}" type="slidenum">
              <a:rPr lang="en-US" smtClean="0"/>
              <a:pPr defTabSz="914400" fontAlgn="base">
                <a:spcBef>
                  <a:spcPct val="0"/>
                </a:spcBef>
                <a:spcAft>
                  <a:spcPct val="0"/>
                </a:spcAft>
              </a:pPr>
              <a:t>‹#›</a:t>
            </a:fld>
            <a:endParaRPr lang="en-US" dirty="0"/>
          </a:p>
        </p:txBody>
      </p:sp>
    </p:spTree>
    <p:extLst>
      <p:ext uri="{BB962C8B-B14F-4D97-AF65-F5344CB8AC3E}">
        <p14:creationId xmlns:p14="http://schemas.microsoft.com/office/powerpoint/2010/main" val="298629092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Arial" charset="0"/>
        </a:defRPr>
      </a:lvl2pPr>
      <a:lvl3pPr algn="l" rtl="0" eaLnBrk="1" fontAlgn="base" hangingPunct="1">
        <a:spcBef>
          <a:spcPct val="0"/>
        </a:spcBef>
        <a:spcAft>
          <a:spcPct val="0"/>
        </a:spcAft>
        <a:defRPr sz="3200" b="1">
          <a:solidFill>
            <a:srgbClr val="000000"/>
          </a:solidFill>
          <a:latin typeface="Arial" charset="0"/>
        </a:defRPr>
      </a:lvl3pPr>
      <a:lvl4pPr algn="l" rtl="0" eaLnBrk="1" fontAlgn="base" hangingPunct="1">
        <a:spcBef>
          <a:spcPct val="0"/>
        </a:spcBef>
        <a:spcAft>
          <a:spcPct val="0"/>
        </a:spcAft>
        <a:defRPr sz="3200" b="1">
          <a:solidFill>
            <a:srgbClr val="000000"/>
          </a:solidFill>
          <a:latin typeface="Arial" charset="0"/>
        </a:defRPr>
      </a:lvl4pPr>
      <a:lvl5pPr algn="l" rtl="0" eaLnBrk="1" fontAlgn="base" hangingPunct="1">
        <a:spcBef>
          <a:spcPct val="0"/>
        </a:spcBef>
        <a:spcAft>
          <a:spcPct val="0"/>
        </a:spcAft>
        <a:defRPr sz="3200" b="1">
          <a:solidFill>
            <a:srgbClr val="000000"/>
          </a:solidFill>
          <a:latin typeface="Arial" charset="0"/>
        </a:defRPr>
      </a:lvl5pPr>
      <a:lvl6pPr marL="457200" algn="l" rtl="0" eaLnBrk="1" fontAlgn="base" hangingPunct="1">
        <a:spcBef>
          <a:spcPct val="0"/>
        </a:spcBef>
        <a:spcAft>
          <a:spcPct val="0"/>
        </a:spcAft>
        <a:defRPr sz="3200" b="1">
          <a:solidFill>
            <a:srgbClr val="000000"/>
          </a:solidFill>
          <a:latin typeface="Arial" charset="0"/>
        </a:defRPr>
      </a:lvl6pPr>
      <a:lvl7pPr marL="914400" algn="l" rtl="0" eaLnBrk="1" fontAlgn="base" hangingPunct="1">
        <a:spcBef>
          <a:spcPct val="0"/>
        </a:spcBef>
        <a:spcAft>
          <a:spcPct val="0"/>
        </a:spcAft>
        <a:defRPr sz="3200" b="1">
          <a:solidFill>
            <a:srgbClr val="000000"/>
          </a:solidFill>
          <a:latin typeface="Arial" charset="0"/>
        </a:defRPr>
      </a:lvl7pPr>
      <a:lvl8pPr marL="1371600" algn="l" rtl="0" eaLnBrk="1" fontAlgn="base" hangingPunct="1">
        <a:spcBef>
          <a:spcPct val="0"/>
        </a:spcBef>
        <a:spcAft>
          <a:spcPct val="0"/>
        </a:spcAft>
        <a:defRPr sz="3200" b="1">
          <a:solidFill>
            <a:srgbClr val="000000"/>
          </a:solidFill>
          <a:latin typeface="Arial" charset="0"/>
        </a:defRPr>
      </a:lvl8pPr>
      <a:lvl9pPr marL="1828800" algn="l" rtl="0" eaLnBrk="1" fontAlgn="base" hangingPunct="1">
        <a:spcBef>
          <a:spcPct val="0"/>
        </a:spcBef>
        <a:spcAft>
          <a:spcPct val="0"/>
        </a:spcAft>
        <a:defRPr sz="3200" b="1">
          <a:solidFill>
            <a:srgbClr val="000000"/>
          </a:solidFill>
          <a:latin typeface="Arial" charset="0"/>
        </a:defRPr>
      </a:lvl9pPr>
    </p:titleStyle>
    <p:bodyStyle>
      <a:lvl1pPr marL="342900" indent="-342900" algn="l" rtl="0" eaLnBrk="1" fontAlgn="base" hangingPunct="1">
        <a:spcBef>
          <a:spcPct val="20000"/>
        </a:spcBef>
        <a:spcAft>
          <a:spcPct val="0"/>
        </a:spcAft>
        <a:buClr>
          <a:srgbClr val="66C1FC"/>
        </a:buClr>
        <a:buChar char="•"/>
        <a:defRPr sz="2400">
          <a:solidFill>
            <a:srgbClr val="FFFFFF"/>
          </a:solidFill>
          <a:latin typeface="+mn-lt"/>
          <a:ea typeface="+mn-ea"/>
          <a:cs typeface="+mn-cs"/>
        </a:defRPr>
      </a:lvl1pPr>
      <a:lvl2pPr marL="742950" indent="-285750" algn="l" rtl="0" eaLnBrk="1" fontAlgn="base" hangingPunct="1">
        <a:spcBef>
          <a:spcPct val="20000"/>
        </a:spcBef>
        <a:spcAft>
          <a:spcPct val="0"/>
        </a:spcAft>
        <a:buClr>
          <a:srgbClr val="66C1FC"/>
        </a:buClr>
        <a:buChar char="•"/>
        <a:defRPr sz="2000">
          <a:solidFill>
            <a:srgbClr val="FFFFFF"/>
          </a:solidFill>
          <a:latin typeface="+mn-lt"/>
        </a:defRPr>
      </a:lvl2pPr>
      <a:lvl3pPr marL="1143000" indent="-228600" algn="l" rtl="0" eaLnBrk="1" fontAlgn="base" hangingPunct="1">
        <a:spcBef>
          <a:spcPct val="20000"/>
        </a:spcBef>
        <a:spcAft>
          <a:spcPct val="0"/>
        </a:spcAft>
        <a:buClr>
          <a:srgbClr val="66C1FC"/>
        </a:buClr>
        <a:buChar char="•"/>
        <a:defRPr>
          <a:solidFill>
            <a:srgbClr val="FFFFFF"/>
          </a:solidFill>
          <a:latin typeface="+mn-lt"/>
        </a:defRPr>
      </a:lvl3pPr>
      <a:lvl4pPr marL="1600200" indent="-228600" algn="l" rtl="0" eaLnBrk="1" fontAlgn="base" hangingPunct="1">
        <a:spcBef>
          <a:spcPct val="20000"/>
        </a:spcBef>
        <a:spcAft>
          <a:spcPct val="0"/>
        </a:spcAft>
        <a:buClr>
          <a:srgbClr val="66C1FC"/>
        </a:buClr>
        <a:buChar char="•"/>
        <a:defRPr sz="1600">
          <a:solidFill>
            <a:srgbClr val="FFFFFF"/>
          </a:solidFill>
          <a:latin typeface="+mn-lt"/>
        </a:defRPr>
      </a:lvl4pPr>
      <a:lvl5pPr marL="2057400" indent="-228600" algn="l" rtl="0" eaLnBrk="1" fontAlgn="base" hangingPunct="1">
        <a:spcBef>
          <a:spcPct val="20000"/>
        </a:spcBef>
        <a:spcAft>
          <a:spcPct val="0"/>
        </a:spcAft>
        <a:buClr>
          <a:srgbClr val="66C1FC"/>
        </a:buClr>
        <a:buChar char="•"/>
        <a:defRPr sz="1600">
          <a:solidFill>
            <a:srgbClr val="FFFFFF"/>
          </a:solidFill>
          <a:latin typeface="+mn-lt"/>
        </a:defRPr>
      </a:lvl5pPr>
      <a:lvl6pPr marL="2514600" indent="-228600" algn="l" rtl="0" eaLnBrk="1" fontAlgn="base" hangingPunct="1">
        <a:spcBef>
          <a:spcPct val="20000"/>
        </a:spcBef>
        <a:spcAft>
          <a:spcPct val="0"/>
        </a:spcAft>
        <a:buClr>
          <a:srgbClr val="66C1FC"/>
        </a:buClr>
        <a:buChar char="•"/>
        <a:defRPr sz="1600">
          <a:solidFill>
            <a:srgbClr val="FFFFFF"/>
          </a:solidFill>
          <a:latin typeface="+mn-lt"/>
        </a:defRPr>
      </a:lvl6pPr>
      <a:lvl7pPr marL="2971800" indent="-228600" algn="l" rtl="0" eaLnBrk="1" fontAlgn="base" hangingPunct="1">
        <a:spcBef>
          <a:spcPct val="20000"/>
        </a:spcBef>
        <a:spcAft>
          <a:spcPct val="0"/>
        </a:spcAft>
        <a:buClr>
          <a:srgbClr val="66C1FC"/>
        </a:buClr>
        <a:buChar char="•"/>
        <a:defRPr sz="1600">
          <a:solidFill>
            <a:srgbClr val="FFFFFF"/>
          </a:solidFill>
          <a:latin typeface="+mn-lt"/>
        </a:defRPr>
      </a:lvl7pPr>
      <a:lvl8pPr marL="3429000" indent="-228600" algn="l" rtl="0" eaLnBrk="1" fontAlgn="base" hangingPunct="1">
        <a:spcBef>
          <a:spcPct val="20000"/>
        </a:spcBef>
        <a:spcAft>
          <a:spcPct val="0"/>
        </a:spcAft>
        <a:buClr>
          <a:srgbClr val="66C1FC"/>
        </a:buClr>
        <a:buChar char="•"/>
        <a:defRPr sz="1600">
          <a:solidFill>
            <a:srgbClr val="FFFFFF"/>
          </a:solidFill>
          <a:latin typeface="+mn-lt"/>
        </a:defRPr>
      </a:lvl8pPr>
      <a:lvl9pPr marL="3886200" indent="-228600" algn="l" rtl="0" eaLnBrk="1" fontAlgn="base" hangingPunct="1">
        <a:spcBef>
          <a:spcPct val="20000"/>
        </a:spcBef>
        <a:spcAft>
          <a:spcPct val="0"/>
        </a:spcAft>
        <a:buClr>
          <a:srgbClr val="66C1FC"/>
        </a:buClr>
        <a:buChar char="•"/>
        <a:defRPr sz="16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jpeg"/><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png"/><Relationship Id="rId7" Type="http://schemas.openxmlformats.org/officeDocument/2006/relationships/diagramColors" Target="../diagrams/colors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png"/><Relationship Id="rId7" Type="http://schemas.openxmlformats.org/officeDocument/2006/relationships/diagramColors" Target="../diagrams/colors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5715000"/>
            <a:ext cx="4648200" cy="533400"/>
          </a:xfrm>
        </p:spPr>
        <p:txBody>
          <a:bodyPr>
            <a:normAutofit fontScale="55000" lnSpcReduction="20000"/>
          </a:bodyPr>
          <a:lstStyle/>
          <a:p>
            <a:r>
              <a:rPr lang="en-US" sz="2400" i="1" dirty="0"/>
              <a:t>Created by MSQC for the purpose of initiating and maintaining ERP Quality Improvement Projects by hospitals in the Collaborative.</a:t>
            </a:r>
          </a:p>
        </p:txBody>
      </p:sp>
      <p:sp>
        <p:nvSpPr>
          <p:cNvPr id="2" name="TextBox 1"/>
          <p:cNvSpPr txBox="1"/>
          <p:nvPr/>
        </p:nvSpPr>
        <p:spPr>
          <a:xfrm>
            <a:off x="1045189" y="4017538"/>
            <a:ext cx="7293847" cy="1323439"/>
          </a:xfrm>
          <a:prstGeom prst="rect">
            <a:avLst/>
          </a:prstGeom>
          <a:noFill/>
        </p:spPr>
        <p:txBody>
          <a:bodyPr wrap="square" rtlCol="0">
            <a:spAutoFit/>
          </a:bodyPr>
          <a:lstStyle/>
          <a:p>
            <a:pPr algn="ctr"/>
            <a:r>
              <a:rPr lang="en-US" sz="4000" b="1" dirty="0"/>
              <a:t>Healthcare Team Resource Guide</a:t>
            </a:r>
          </a:p>
          <a:p>
            <a:pPr algn="ctr"/>
            <a:r>
              <a:rPr lang="en-US" sz="4000" b="1" dirty="0"/>
              <a:t>Module 1</a:t>
            </a:r>
          </a:p>
        </p:txBody>
      </p:sp>
      <p:pic>
        <p:nvPicPr>
          <p:cNvPr id="4" name="Picture 2" descr="Description: C:\Users\lburgund\AppData\Local\Microsoft\Windows\Temporary Internet Files\Content.Outlook\AP2293NG\Enhanced Recovery Program#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84" y="886696"/>
            <a:ext cx="5083116" cy="32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3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83296" y="152400"/>
            <a:ext cx="6801678" cy="523220"/>
          </a:xfrm>
          <a:prstGeom prst="rect">
            <a:avLst/>
          </a:prstGeom>
          <a:noFill/>
        </p:spPr>
        <p:txBody>
          <a:bodyPr wrap="square" rtlCol="0">
            <a:spAutoFit/>
          </a:bodyPr>
          <a:lstStyle/>
          <a:p>
            <a:pPr algn="r"/>
            <a:r>
              <a:rPr lang="en-US" sz="2800" b="1" dirty="0">
                <a:solidFill>
                  <a:schemeClr val="bg1"/>
                </a:solidFill>
                <a:latin typeface="Corbel" pitchFamily="34" charset="0"/>
              </a:rPr>
              <a:t>Enhanced Recovery Program Elements</a:t>
            </a:r>
          </a:p>
        </p:txBody>
      </p:sp>
      <p:grpSp>
        <p:nvGrpSpPr>
          <p:cNvPr id="3" name="Group 2"/>
          <p:cNvGrpSpPr/>
          <p:nvPr/>
        </p:nvGrpSpPr>
        <p:grpSpPr>
          <a:xfrm>
            <a:off x="0" y="925033"/>
            <a:ext cx="9143999" cy="5390708"/>
            <a:chOff x="0" y="925033"/>
            <a:chExt cx="9143999" cy="5390708"/>
          </a:xfrm>
        </p:grpSpPr>
        <p:sp>
          <p:nvSpPr>
            <p:cNvPr id="5" name="Rounded Rectangle 4"/>
            <p:cNvSpPr/>
            <p:nvPr/>
          </p:nvSpPr>
          <p:spPr>
            <a:xfrm>
              <a:off x="685965" y="995788"/>
              <a:ext cx="1227893" cy="1170145"/>
            </a:xfrm>
            <a:prstGeom prst="roundRect">
              <a:avLst>
                <a:gd name="adj" fmla="val 10000"/>
              </a:avLst>
            </a:prstGeom>
          </p:spPr>
          <p:style>
            <a:lnRef idx="0">
              <a:schemeClr val="lt1">
                <a:hueOff val="0"/>
                <a:satOff val="0"/>
                <a:lumOff val="0"/>
                <a:alphaOff val="0"/>
              </a:schemeClr>
            </a:lnRef>
            <a:fillRef idx="1">
              <a:schemeClr val="accent4">
                <a:tint val="50000"/>
                <a:hueOff val="0"/>
                <a:satOff val="0"/>
                <a:lumOff val="0"/>
                <a:alphaOff val="0"/>
              </a:schemeClr>
            </a:fillRef>
            <a:effectRef idx="2">
              <a:schemeClr val="accent4">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6" name="Freeform 5"/>
            <p:cNvSpPr/>
            <p:nvPr/>
          </p:nvSpPr>
          <p:spPr>
            <a:xfrm>
              <a:off x="0" y="1940593"/>
              <a:ext cx="2772519" cy="4375148"/>
            </a:xfrm>
            <a:custGeom>
              <a:avLst/>
              <a:gdLst>
                <a:gd name="connsiteX0" fmla="*/ 0 w 2687459"/>
                <a:gd name="connsiteY0" fmla="*/ 268746 h 4128152"/>
                <a:gd name="connsiteX1" fmla="*/ 268746 w 2687459"/>
                <a:gd name="connsiteY1" fmla="*/ 0 h 4128152"/>
                <a:gd name="connsiteX2" fmla="*/ 2418713 w 2687459"/>
                <a:gd name="connsiteY2" fmla="*/ 0 h 4128152"/>
                <a:gd name="connsiteX3" fmla="*/ 2687459 w 2687459"/>
                <a:gd name="connsiteY3" fmla="*/ 268746 h 4128152"/>
                <a:gd name="connsiteX4" fmla="*/ 2687459 w 2687459"/>
                <a:gd name="connsiteY4" fmla="*/ 3859406 h 4128152"/>
                <a:gd name="connsiteX5" fmla="*/ 2418713 w 2687459"/>
                <a:gd name="connsiteY5" fmla="*/ 4128152 h 4128152"/>
                <a:gd name="connsiteX6" fmla="*/ 268746 w 2687459"/>
                <a:gd name="connsiteY6" fmla="*/ 4128152 h 4128152"/>
                <a:gd name="connsiteX7" fmla="*/ 0 w 2687459"/>
                <a:gd name="connsiteY7" fmla="*/ 3859406 h 4128152"/>
                <a:gd name="connsiteX8" fmla="*/ 0 w 2687459"/>
                <a:gd name="connsiteY8" fmla="*/ 268746 h 412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7459" h="4128152">
                  <a:moveTo>
                    <a:pt x="0" y="268746"/>
                  </a:moveTo>
                  <a:cubicBezTo>
                    <a:pt x="0" y="120322"/>
                    <a:pt x="120322" y="0"/>
                    <a:pt x="268746" y="0"/>
                  </a:cubicBezTo>
                  <a:lnTo>
                    <a:pt x="2418713" y="0"/>
                  </a:lnTo>
                  <a:cubicBezTo>
                    <a:pt x="2567137" y="0"/>
                    <a:pt x="2687459" y="120322"/>
                    <a:pt x="2687459" y="268746"/>
                  </a:cubicBezTo>
                  <a:lnTo>
                    <a:pt x="2687459" y="3859406"/>
                  </a:lnTo>
                  <a:cubicBezTo>
                    <a:pt x="2687459" y="4007830"/>
                    <a:pt x="2567137" y="4128152"/>
                    <a:pt x="2418713" y="4128152"/>
                  </a:cubicBezTo>
                  <a:lnTo>
                    <a:pt x="268746" y="4128152"/>
                  </a:lnTo>
                  <a:cubicBezTo>
                    <a:pt x="120322" y="4128152"/>
                    <a:pt x="0" y="4007830"/>
                    <a:pt x="0" y="3859406"/>
                  </a:cubicBezTo>
                  <a:lnTo>
                    <a:pt x="0" y="268746"/>
                  </a:lnTo>
                  <a:close/>
                </a:path>
              </a:pathLst>
            </a:custGeom>
            <a:effectLst>
              <a:outerShdw blurRad="50800" dist="38100" algn="l" rotWithShape="0">
                <a:prstClr val="black">
                  <a:alpha val="40000"/>
                </a:prstClr>
              </a:outerShdw>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2533" tIns="162533" rIns="162533" bIns="162533" numCol="1" spcCol="1270" anchor="ctr" anchorCtr="0">
              <a:noAutofit/>
            </a:bodyPr>
            <a:lstStyle/>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r>
                <a:rPr lang="en-US" sz="2200" b="1" kern="1200" dirty="0">
                  <a:solidFill>
                    <a:schemeClr val="bg1"/>
                  </a:solidFill>
                  <a:latin typeface="Corbel" pitchFamily="34" charset="0"/>
                </a:rPr>
                <a:t>Preoperative Phase</a:t>
              </a:r>
              <a:endParaRPr lang="en-US" sz="1400" b="1" kern="1200" dirty="0">
                <a:solidFill>
                  <a:schemeClr val="bg1"/>
                </a:solidFill>
                <a:latin typeface="Corbel" pitchFamily="34" charset="0"/>
              </a:endParaRPr>
            </a:p>
            <a:p>
              <a:pPr lvl="0" algn="ctr" defTabSz="977900">
                <a:lnSpc>
                  <a:spcPct val="90000"/>
                </a:lnSpc>
                <a:spcBef>
                  <a:spcPct val="0"/>
                </a:spcBef>
                <a:spcAft>
                  <a:spcPct val="35000"/>
                </a:spcAft>
              </a:pPr>
              <a:r>
                <a:rPr lang="en-US" sz="1600" b="1" i="1" kern="1200" dirty="0">
                  <a:solidFill>
                    <a:schemeClr val="tx1"/>
                  </a:solidFill>
                  <a:latin typeface="Corbel" pitchFamily="34" charset="0"/>
                </a:rPr>
                <a:t>Presurgical counseling, education, conditioning, readiness and preparation</a:t>
              </a:r>
              <a:r>
                <a:rPr lang="en-US" sz="1600" b="1" kern="1200" dirty="0">
                  <a:solidFill>
                    <a:schemeClr val="tx1"/>
                  </a:solidFill>
                  <a:latin typeface="Corbel" pitchFamily="34" charset="0"/>
                </a:rPr>
                <a:t>.</a:t>
              </a:r>
            </a:p>
            <a:p>
              <a:pPr lvl="0" algn="l" defTabSz="977900">
                <a:lnSpc>
                  <a:spcPct val="90000"/>
                </a:lnSpc>
                <a:spcBef>
                  <a:spcPct val="0"/>
                </a:spcBef>
                <a:spcAft>
                  <a:spcPct val="35000"/>
                </a:spcAft>
              </a:pPr>
              <a:r>
                <a:rPr lang="en-US" sz="1400" b="1" kern="1200" dirty="0">
                  <a:latin typeface="Corbel" pitchFamily="34" charset="0"/>
                </a:rPr>
                <a:t>Explanation of hospitalization</a:t>
              </a:r>
            </a:p>
            <a:p>
              <a:pPr defTabSz="977900">
                <a:lnSpc>
                  <a:spcPct val="90000"/>
                </a:lnSpc>
                <a:spcBef>
                  <a:spcPct val="0"/>
                </a:spcBef>
                <a:spcAft>
                  <a:spcPct val="35000"/>
                </a:spcAft>
              </a:pPr>
              <a:r>
                <a:rPr lang="en-US" sz="1400" b="1" dirty="0">
                  <a:latin typeface="Corbel" pitchFamily="34" charset="0"/>
                </a:rPr>
                <a:t>Testing/ labs</a:t>
              </a:r>
            </a:p>
            <a:p>
              <a:pPr lvl="0" algn="l" defTabSz="977900">
                <a:lnSpc>
                  <a:spcPct val="90000"/>
                </a:lnSpc>
                <a:spcBef>
                  <a:spcPct val="0"/>
                </a:spcBef>
                <a:spcAft>
                  <a:spcPct val="35000"/>
                </a:spcAft>
              </a:pPr>
              <a:r>
                <a:rPr lang="en-US" sz="1400" b="1" kern="1200" dirty="0">
                  <a:latin typeface="Corbel" pitchFamily="34" charset="0"/>
                </a:rPr>
                <a:t>Nutritional assessment</a:t>
              </a:r>
            </a:p>
            <a:p>
              <a:pPr defTabSz="977900">
                <a:lnSpc>
                  <a:spcPct val="90000"/>
                </a:lnSpc>
                <a:spcBef>
                  <a:spcPct val="0"/>
                </a:spcBef>
                <a:spcAft>
                  <a:spcPct val="35000"/>
                </a:spcAft>
              </a:pPr>
              <a:r>
                <a:rPr lang="en-US" sz="1400" b="1" dirty="0">
                  <a:latin typeface="Corbel" pitchFamily="34" charset="0"/>
                </a:rPr>
                <a:t>PONV scoring</a:t>
              </a:r>
            </a:p>
            <a:p>
              <a:pPr defTabSz="977900">
                <a:lnSpc>
                  <a:spcPct val="90000"/>
                </a:lnSpc>
                <a:spcBef>
                  <a:spcPct val="0"/>
                </a:spcBef>
                <a:spcAft>
                  <a:spcPct val="35000"/>
                </a:spcAft>
              </a:pPr>
              <a:r>
                <a:rPr lang="en-US" sz="1400" b="1" dirty="0">
                  <a:latin typeface="Corbel" pitchFamily="34" charset="0"/>
                </a:rPr>
                <a:t>Exercise monitoring</a:t>
              </a:r>
            </a:p>
            <a:p>
              <a:pPr lvl="0" algn="l" defTabSz="977900">
                <a:lnSpc>
                  <a:spcPct val="90000"/>
                </a:lnSpc>
                <a:spcBef>
                  <a:spcPct val="0"/>
                </a:spcBef>
                <a:spcAft>
                  <a:spcPct val="35000"/>
                </a:spcAft>
              </a:pPr>
              <a:r>
                <a:rPr lang="en-US" sz="1400" b="1" kern="1200" dirty="0">
                  <a:latin typeface="Corbel" pitchFamily="34" charset="0"/>
                </a:rPr>
                <a:t>Mobilization targets</a:t>
              </a:r>
            </a:p>
            <a:p>
              <a:pPr lvl="0" algn="l" defTabSz="977900">
                <a:lnSpc>
                  <a:spcPct val="90000"/>
                </a:lnSpc>
                <a:spcBef>
                  <a:spcPct val="0"/>
                </a:spcBef>
                <a:spcAft>
                  <a:spcPct val="35000"/>
                </a:spcAft>
              </a:pPr>
              <a:r>
                <a:rPr lang="en-US" sz="1400" b="1" kern="1200" dirty="0">
                  <a:latin typeface="Corbel" pitchFamily="34" charset="0"/>
                </a:rPr>
                <a:t>Smoking cessation/’fast’</a:t>
              </a:r>
            </a:p>
            <a:p>
              <a:pPr lvl="0" algn="l" defTabSz="977900">
                <a:lnSpc>
                  <a:spcPct val="90000"/>
                </a:lnSpc>
                <a:spcBef>
                  <a:spcPct val="0"/>
                </a:spcBef>
                <a:spcAft>
                  <a:spcPct val="35000"/>
                </a:spcAft>
              </a:pPr>
              <a:r>
                <a:rPr lang="en-US" sz="1400" b="1" kern="1200" dirty="0">
                  <a:latin typeface="Corbel" pitchFamily="34" charset="0"/>
                </a:rPr>
                <a:t>Alcohol cessation</a:t>
              </a:r>
            </a:p>
            <a:p>
              <a:pPr lvl="0" algn="l" defTabSz="977900">
                <a:lnSpc>
                  <a:spcPct val="90000"/>
                </a:lnSpc>
                <a:spcBef>
                  <a:spcPct val="0"/>
                </a:spcBef>
                <a:spcAft>
                  <a:spcPct val="35000"/>
                </a:spcAft>
              </a:pPr>
              <a:r>
                <a:rPr lang="en-US" sz="1400" b="1" dirty="0">
                  <a:latin typeface="Corbel" pitchFamily="34" charset="0"/>
                </a:rPr>
                <a:t>F</a:t>
              </a:r>
              <a:r>
                <a:rPr lang="en-US" sz="1400" b="1" kern="1200" dirty="0">
                  <a:latin typeface="Corbel" pitchFamily="34" charset="0"/>
                </a:rPr>
                <a:t>luid management</a:t>
              </a:r>
            </a:p>
            <a:p>
              <a:pPr lvl="0" algn="l" defTabSz="977900">
                <a:lnSpc>
                  <a:spcPct val="90000"/>
                </a:lnSpc>
                <a:spcBef>
                  <a:spcPct val="0"/>
                </a:spcBef>
                <a:spcAft>
                  <a:spcPct val="35000"/>
                </a:spcAft>
              </a:pPr>
              <a:r>
                <a:rPr lang="en-US" sz="1400" b="1" dirty="0">
                  <a:latin typeface="Corbel" pitchFamily="34" charset="0"/>
                </a:rPr>
                <a:t>Pain management</a:t>
              </a:r>
              <a:endParaRPr lang="en-US" sz="1400" b="1" kern="1200" dirty="0">
                <a:latin typeface="Corbel" pitchFamily="34" charset="0"/>
              </a:endParaRPr>
            </a:p>
            <a:p>
              <a:pPr lvl="0" algn="ctr" defTabSz="977900">
                <a:lnSpc>
                  <a:spcPct val="90000"/>
                </a:lnSpc>
                <a:spcBef>
                  <a:spcPct val="0"/>
                </a:spcBef>
                <a:spcAft>
                  <a:spcPct val="35000"/>
                </a:spcAft>
              </a:pPr>
              <a:endParaRPr lang="en-US" sz="900" kern="1200" dirty="0"/>
            </a:p>
          </p:txBody>
        </p:sp>
        <p:sp>
          <p:nvSpPr>
            <p:cNvPr id="10" name="Freeform 9"/>
            <p:cNvSpPr/>
            <p:nvPr/>
          </p:nvSpPr>
          <p:spPr>
            <a:xfrm rot="21565592">
              <a:off x="2546268" y="1467530"/>
              <a:ext cx="632457" cy="195380"/>
            </a:xfrm>
            <a:custGeom>
              <a:avLst/>
              <a:gdLst>
                <a:gd name="connsiteX0" fmla="*/ 0 w 632457"/>
                <a:gd name="connsiteY0" fmla="*/ 39076 h 195380"/>
                <a:gd name="connsiteX1" fmla="*/ 534767 w 632457"/>
                <a:gd name="connsiteY1" fmla="*/ 39076 h 195380"/>
                <a:gd name="connsiteX2" fmla="*/ 534767 w 632457"/>
                <a:gd name="connsiteY2" fmla="*/ 0 h 195380"/>
                <a:gd name="connsiteX3" fmla="*/ 632457 w 632457"/>
                <a:gd name="connsiteY3" fmla="*/ 97690 h 195380"/>
                <a:gd name="connsiteX4" fmla="*/ 534767 w 632457"/>
                <a:gd name="connsiteY4" fmla="*/ 195380 h 195380"/>
                <a:gd name="connsiteX5" fmla="*/ 534767 w 632457"/>
                <a:gd name="connsiteY5" fmla="*/ 156304 h 195380"/>
                <a:gd name="connsiteX6" fmla="*/ 0 w 632457"/>
                <a:gd name="connsiteY6" fmla="*/ 156304 h 195380"/>
                <a:gd name="connsiteX7" fmla="*/ 0 w 632457"/>
                <a:gd name="connsiteY7" fmla="*/ 39076 h 19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457" h="195380">
                  <a:moveTo>
                    <a:pt x="0" y="39076"/>
                  </a:moveTo>
                  <a:lnTo>
                    <a:pt x="534767" y="39076"/>
                  </a:lnTo>
                  <a:lnTo>
                    <a:pt x="534767" y="0"/>
                  </a:lnTo>
                  <a:lnTo>
                    <a:pt x="632457" y="97690"/>
                  </a:lnTo>
                  <a:lnTo>
                    <a:pt x="534767" y="195380"/>
                  </a:lnTo>
                  <a:lnTo>
                    <a:pt x="534767" y="156304"/>
                  </a:lnTo>
                  <a:lnTo>
                    <a:pt x="0" y="156304"/>
                  </a:lnTo>
                  <a:lnTo>
                    <a:pt x="0" y="39076"/>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 tIns="39075" rIns="58614" bIns="39076" numCol="1" spcCol="1270" anchor="ctr" anchorCtr="0">
              <a:noAutofit/>
            </a:bodyPr>
            <a:lstStyle/>
            <a:p>
              <a:pPr lvl="0" algn="ctr" defTabSz="355600">
                <a:lnSpc>
                  <a:spcPct val="90000"/>
                </a:lnSpc>
                <a:spcBef>
                  <a:spcPct val="0"/>
                </a:spcBef>
                <a:spcAft>
                  <a:spcPct val="35000"/>
                </a:spcAft>
              </a:pPr>
              <a:endParaRPr lang="en-US" sz="800" kern="1200" dirty="0"/>
            </a:p>
          </p:txBody>
        </p:sp>
        <p:sp>
          <p:nvSpPr>
            <p:cNvPr id="12" name="Rounded Rectangle 11"/>
            <p:cNvSpPr/>
            <p:nvPr/>
          </p:nvSpPr>
          <p:spPr>
            <a:xfrm>
              <a:off x="3720789" y="925033"/>
              <a:ext cx="1404103" cy="1249139"/>
            </a:xfrm>
            <a:prstGeom prst="roundRect">
              <a:avLst>
                <a:gd name="adj" fmla="val 10000"/>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1">
              <a:schemeClr val="accent4">
                <a:tint val="50000"/>
                <a:hueOff val="-1962697"/>
                <a:satOff val="9881"/>
                <a:lumOff val="6361"/>
                <a:alphaOff val="0"/>
              </a:schemeClr>
            </a:fillRef>
            <a:effectRef idx="2">
              <a:scrgbClr r="0" g="0" b="0"/>
            </a:effectRef>
            <a:fontRef idx="minor">
              <a:schemeClr val="lt1">
                <a:hueOff val="0"/>
                <a:satOff val="0"/>
                <a:lumOff val="0"/>
                <a:alphaOff val="0"/>
              </a:schemeClr>
            </a:fontRef>
          </p:style>
          <p:txBody>
            <a:bodyPr/>
            <a:lstStyle/>
            <a:p>
              <a:endParaRPr lang="en-US"/>
            </a:p>
          </p:txBody>
        </p:sp>
        <p:sp>
          <p:nvSpPr>
            <p:cNvPr id="13" name="Freeform 12"/>
            <p:cNvSpPr/>
            <p:nvPr/>
          </p:nvSpPr>
          <p:spPr>
            <a:xfrm>
              <a:off x="3067688" y="1940593"/>
              <a:ext cx="2853562" cy="4375148"/>
            </a:xfrm>
            <a:custGeom>
              <a:avLst/>
              <a:gdLst>
                <a:gd name="connsiteX0" fmla="*/ 0 w 2853562"/>
                <a:gd name="connsiteY0" fmla="*/ 285356 h 4206601"/>
                <a:gd name="connsiteX1" fmla="*/ 285356 w 2853562"/>
                <a:gd name="connsiteY1" fmla="*/ 0 h 4206601"/>
                <a:gd name="connsiteX2" fmla="*/ 2568206 w 2853562"/>
                <a:gd name="connsiteY2" fmla="*/ 0 h 4206601"/>
                <a:gd name="connsiteX3" fmla="*/ 2853562 w 2853562"/>
                <a:gd name="connsiteY3" fmla="*/ 285356 h 4206601"/>
                <a:gd name="connsiteX4" fmla="*/ 2853562 w 2853562"/>
                <a:gd name="connsiteY4" fmla="*/ 3921245 h 4206601"/>
                <a:gd name="connsiteX5" fmla="*/ 2568206 w 2853562"/>
                <a:gd name="connsiteY5" fmla="*/ 4206601 h 4206601"/>
                <a:gd name="connsiteX6" fmla="*/ 285356 w 2853562"/>
                <a:gd name="connsiteY6" fmla="*/ 4206601 h 4206601"/>
                <a:gd name="connsiteX7" fmla="*/ 0 w 2853562"/>
                <a:gd name="connsiteY7" fmla="*/ 3921245 h 4206601"/>
                <a:gd name="connsiteX8" fmla="*/ 0 w 2853562"/>
                <a:gd name="connsiteY8" fmla="*/ 285356 h 420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562" h="4206601">
                  <a:moveTo>
                    <a:pt x="0" y="285356"/>
                  </a:moveTo>
                  <a:cubicBezTo>
                    <a:pt x="0" y="127758"/>
                    <a:pt x="127758" y="0"/>
                    <a:pt x="285356" y="0"/>
                  </a:cubicBezTo>
                  <a:lnTo>
                    <a:pt x="2568206" y="0"/>
                  </a:lnTo>
                  <a:cubicBezTo>
                    <a:pt x="2725804" y="0"/>
                    <a:pt x="2853562" y="127758"/>
                    <a:pt x="2853562" y="285356"/>
                  </a:cubicBezTo>
                  <a:lnTo>
                    <a:pt x="2853562" y="3921245"/>
                  </a:lnTo>
                  <a:cubicBezTo>
                    <a:pt x="2853562" y="4078843"/>
                    <a:pt x="2725804" y="4206601"/>
                    <a:pt x="2568206" y="4206601"/>
                  </a:cubicBezTo>
                  <a:lnTo>
                    <a:pt x="285356" y="4206601"/>
                  </a:lnTo>
                  <a:cubicBezTo>
                    <a:pt x="127758" y="4206601"/>
                    <a:pt x="0" y="4078843"/>
                    <a:pt x="0" y="3921245"/>
                  </a:cubicBezTo>
                  <a:lnTo>
                    <a:pt x="0" y="285356"/>
                  </a:lnTo>
                  <a:close/>
                </a:path>
              </a:pathLst>
            </a:custGeom>
            <a:effectLst>
              <a:outerShdw blurRad="50800" dist="38100" algn="l" rotWithShape="0">
                <a:prstClr val="black">
                  <a:alpha val="40000"/>
                </a:prstClr>
              </a:outerShdw>
            </a:effectLst>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spcFirstLastPara="0" vert="horz" wrap="square" lIns="167398" tIns="167398" rIns="167398" bIns="167398" numCol="1" spcCol="1270" anchor="ctr" anchorCtr="0">
              <a:noAutofit/>
            </a:bodyPr>
            <a:lstStyle/>
            <a:p>
              <a:pPr lvl="0" algn="l" defTabSz="977900">
                <a:lnSpc>
                  <a:spcPct val="90000"/>
                </a:lnSpc>
                <a:spcBef>
                  <a:spcPct val="0"/>
                </a:spcBef>
                <a:spcAft>
                  <a:spcPct val="35000"/>
                </a:spcAft>
              </a:pPr>
              <a:endParaRPr lang="en-US" sz="2200" b="1" kern="1200" dirty="0">
                <a:solidFill>
                  <a:schemeClr val="tx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r>
                <a:rPr lang="en-US" sz="2200" b="1" kern="1200" dirty="0">
                  <a:solidFill>
                    <a:schemeClr val="bg1"/>
                  </a:solidFill>
                  <a:latin typeface="Corbel" pitchFamily="34" charset="0"/>
                </a:rPr>
                <a:t>Perioperative Phase</a:t>
              </a:r>
            </a:p>
            <a:p>
              <a:pPr lvl="0" algn="l" defTabSz="977900">
                <a:lnSpc>
                  <a:spcPct val="90000"/>
                </a:lnSpc>
                <a:spcBef>
                  <a:spcPct val="0"/>
                </a:spcBef>
                <a:spcAft>
                  <a:spcPct val="35000"/>
                </a:spcAft>
              </a:pPr>
              <a:r>
                <a:rPr lang="en-US" sz="1600" b="1" i="1" kern="1200" dirty="0">
                  <a:solidFill>
                    <a:schemeClr val="tx1"/>
                  </a:solidFill>
                  <a:latin typeface="Corbel" pitchFamily="34" charset="0"/>
                </a:rPr>
                <a:t>Intraoperative efficiency</a:t>
              </a:r>
            </a:p>
            <a:p>
              <a:pPr lvl="0" algn="l" defTabSz="977900">
                <a:lnSpc>
                  <a:spcPct val="90000"/>
                </a:lnSpc>
                <a:spcBef>
                  <a:spcPct val="0"/>
                </a:spcBef>
                <a:spcAft>
                  <a:spcPct val="35000"/>
                </a:spcAft>
              </a:pPr>
              <a:r>
                <a:rPr lang="en-US" sz="1400" b="1" dirty="0">
                  <a:solidFill>
                    <a:schemeClr val="bg1"/>
                  </a:solidFill>
                  <a:latin typeface="Corbel" pitchFamily="34" charset="0"/>
                </a:rPr>
                <a:t>M</a:t>
              </a:r>
              <a:r>
                <a:rPr lang="en-US" sz="1400" b="1" i="0" kern="1200" dirty="0">
                  <a:solidFill>
                    <a:schemeClr val="bg1"/>
                  </a:solidFill>
                  <a:latin typeface="Corbel" pitchFamily="34" charset="0"/>
                </a:rPr>
                <a:t>etabolic/fluid conditioning</a:t>
              </a:r>
            </a:p>
            <a:p>
              <a:pPr lvl="0" algn="l" defTabSz="977900">
                <a:lnSpc>
                  <a:spcPct val="90000"/>
                </a:lnSpc>
                <a:spcBef>
                  <a:spcPct val="0"/>
                </a:spcBef>
                <a:spcAft>
                  <a:spcPct val="35000"/>
                </a:spcAft>
              </a:pPr>
              <a:r>
                <a:rPr lang="en-US" sz="1400" b="1" i="0" kern="1200" dirty="0">
                  <a:solidFill>
                    <a:schemeClr val="bg1"/>
                  </a:solidFill>
                  <a:latin typeface="Corbel" pitchFamily="34" charset="0"/>
                </a:rPr>
                <a:t>Prevention of postop ileus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Antiemetic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Mechanical bowel prep with antibiotics (colectomy cases)</a:t>
              </a:r>
            </a:p>
            <a:p>
              <a:pPr lvl="0" algn="l" defTabSz="977900">
                <a:lnSpc>
                  <a:spcPct val="90000"/>
                </a:lnSpc>
                <a:spcBef>
                  <a:spcPct val="0"/>
                </a:spcBef>
                <a:spcAft>
                  <a:spcPct val="35000"/>
                </a:spcAft>
              </a:pPr>
              <a:r>
                <a:rPr lang="en-US" sz="1400" b="1" dirty="0">
                  <a:solidFill>
                    <a:schemeClr val="bg1"/>
                  </a:solidFill>
                  <a:latin typeface="Corbel" pitchFamily="34" charset="0"/>
                </a:rPr>
                <a:t>F</a:t>
              </a:r>
              <a:r>
                <a:rPr lang="en-US" sz="1400" b="1" i="0" kern="1200" dirty="0">
                  <a:solidFill>
                    <a:schemeClr val="bg1"/>
                  </a:solidFill>
                  <a:latin typeface="Corbel" pitchFamily="34" charset="0"/>
                </a:rPr>
                <a:t>luid management</a:t>
              </a:r>
            </a:p>
            <a:p>
              <a:pPr lvl="0" algn="l" defTabSz="977900">
                <a:lnSpc>
                  <a:spcPct val="90000"/>
                </a:lnSpc>
                <a:spcBef>
                  <a:spcPct val="0"/>
                </a:spcBef>
                <a:spcAft>
                  <a:spcPct val="35000"/>
                </a:spcAft>
              </a:pPr>
              <a:r>
                <a:rPr lang="en-US" sz="1400" b="1" i="0" kern="1200" dirty="0">
                  <a:solidFill>
                    <a:schemeClr val="bg1"/>
                  </a:solidFill>
                  <a:latin typeface="Corbel" pitchFamily="34" charset="0"/>
                </a:rPr>
                <a:t>VTE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Antimicrobial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Skin prep</a:t>
              </a:r>
            </a:p>
            <a:p>
              <a:pPr lvl="0" algn="l" defTabSz="977900">
                <a:lnSpc>
                  <a:spcPct val="90000"/>
                </a:lnSpc>
                <a:spcBef>
                  <a:spcPct val="0"/>
                </a:spcBef>
                <a:spcAft>
                  <a:spcPct val="35000"/>
                </a:spcAft>
              </a:pPr>
              <a:r>
                <a:rPr lang="en-US" sz="1400" b="1" i="0" kern="1200" dirty="0">
                  <a:solidFill>
                    <a:schemeClr val="bg1"/>
                  </a:solidFill>
                  <a:latin typeface="Corbel" pitchFamily="34" charset="0"/>
                </a:rPr>
                <a:t>Maintenance of normothermia</a:t>
              </a:r>
            </a:p>
            <a:p>
              <a:pPr lvl="0" algn="l" defTabSz="977900">
                <a:lnSpc>
                  <a:spcPct val="90000"/>
                </a:lnSpc>
                <a:spcBef>
                  <a:spcPct val="0"/>
                </a:spcBef>
                <a:spcAft>
                  <a:spcPct val="35000"/>
                </a:spcAft>
              </a:pPr>
              <a:r>
                <a:rPr lang="en-US" sz="1400" b="1" i="0" kern="1200" dirty="0">
                  <a:solidFill>
                    <a:schemeClr val="bg1"/>
                  </a:solidFill>
                  <a:latin typeface="Corbel" pitchFamily="34" charset="0"/>
                </a:rPr>
                <a:t>BP and glucose maintenance</a:t>
              </a:r>
            </a:p>
            <a:p>
              <a:pPr lvl="0" algn="l" defTabSz="977900">
                <a:lnSpc>
                  <a:spcPct val="90000"/>
                </a:lnSpc>
                <a:spcBef>
                  <a:spcPct val="0"/>
                </a:spcBef>
                <a:spcAft>
                  <a:spcPct val="35000"/>
                </a:spcAft>
              </a:pPr>
              <a:r>
                <a:rPr lang="en-US" sz="1400" b="1" i="0" kern="1200" dirty="0">
                  <a:solidFill>
                    <a:schemeClr val="bg1"/>
                  </a:solidFill>
                  <a:latin typeface="Corbel" pitchFamily="34" charset="0"/>
                </a:rPr>
                <a:t>Pain management</a:t>
              </a:r>
            </a:p>
            <a:p>
              <a:pPr lvl="0" algn="l" defTabSz="977900">
                <a:lnSpc>
                  <a:spcPct val="90000"/>
                </a:lnSpc>
                <a:spcBef>
                  <a:spcPct val="0"/>
                </a:spcBef>
                <a:spcAft>
                  <a:spcPct val="35000"/>
                </a:spcAft>
              </a:pPr>
              <a:endParaRPr lang="en-US" sz="1600" b="1" i="1" kern="1200" dirty="0">
                <a:solidFill>
                  <a:schemeClr val="tx1"/>
                </a:solidFill>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p:txBody>
        </p:sp>
        <p:sp>
          <p:nvSpPr>
            <p:cNvPr id="14" name="Freeform 13"/>
            <p:cNvSpPr/>
            <p:nvPr/>
          </p:nvSpPr>
          <p:spPr>
            <a:xfrm rot="21592839">
              <a:off x="5725999" y="1448572"/>
              <a:ext cx="601108" cy="195380"/>
            </a:xfrm>
            <a:custGeom>
              <a:avLst/>
              <a:gdLst>
                <a:gd name="connsiteX0" fmla="*/ 0 w 601108"/>
                <a:gd name="connsiteY0" fmla="*/ 39076 h 195380"/>
                <a:gd name="connsiteX1" fmla="*/ 503418 w 601108"/>
                <a:gd name="connsiteY1" fmla="*/ 39076 h 195380"/>
                <a:gd name="connsiteX2" fmla="*/ 503418 w 601108"/>
                <a:gd name="connsiteY2" fmla="*/ 0 h 195380"/>
                <a:gd name="connsiteX3" fmla="*/ 601108 w 601108"/>
                <a:gd name="connsiteY3" fmla="*/ 97690 h 195380"/>
                <a:gd name="connsiteX4" fmla="*/ 503418 w 601108"/>
                <a:gd name="connsiteY4" fmla="*/ 195380 h 195380"/>
                <a:gd name="connsiteX5" fmla="*/ 503418 w 601108"/>
                <a:gd name="connsiteY5" fmla="*/ 156304 h 195380"/>
                <a:gd name="connsiteX6" fmla="*/ 0 w 601108"/>
                <a:gd name="connsiteY6" fmla="*/ 156304 h 195380"/>
                <a:gd name="connsiteX7" fmla="*/ 0 w 601108"/>
                <a:gd name="connsiteY7" fmla="*/ 39076 h 19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108" h="195380">
                  <a:moveTo>
                    <a:pt x="0" y="39076"/>
                  </a:moveTo>
                  <a:lnTo>
                    <a:pt x="503418" y="39076"/>
                  </a:lnTo>
                  <a:lnTo>
                    <a:pt x="503418" y="0"/>
                  </a:lnTo>
                  <a:lnTo>
                    <a:pt x="601108" y="97690"/>
                  </a:lnTo>
                  <a:lnTo>
                    <a:pt x="503418" y="195380"/>
                  </a:lnTo>
                  <a:lnTo>
                    <a:pt x="503418" y="156304"/>
                  </a:lnTo>
                  <a:lnTo>
                    <a:pt x="0" y="156304"/>
                  </a:lnTo>
                  <a:lnTo>
                    <a:pt x="0" y="39076"/>
                  </a:ln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1" tIns="39075" rIns="58614" bIns="39076" numCol="1" spcCol="1270" anchor="ctr" anchorCtr="0">
              <a:noAutofit/>
            </a:bodyPr>
            <a:lstStyle/>
            <a:p>
              <a:pPr lvl="0" algn="ctr" defTabSz="355600">
                <a:lnSpc>
                  <a:spcPct val="90000"/>
                </a:lnSpc>
                <a:spcBef>
                  <a:spcPct val="0"/>
                </a:spcBef>
                <a:spcAft>
                  <a:spcPct val="35000"/>
                </a:spcAft>
              </a:pPr>
              <a:endParaRPr lang="en-US" sz="800" kern="1200" dirty="0"/>
            </a:p>
          </p:txBody>
        </p:sp>
        <p:sp>
          <p:nvSpPr>
            <p:cNvPr id="15" name="Rounded Rectangle 14"/>
            <p:cNvSpPr/>
            <p:nvPr/>
          </p:nvSpPr>
          <p:spPr>
            <a:xfrm>
              <a:off x="6842341" y="925033"/>
              <a:ext cx="1578630" cy="1235772"/>
            </a:xfrm>
            <a:prstGeom prst="roundRect">
              <a:avLst>
                <a:gd name="adj" fmla="val 10000"/>
              </a:avLst>
            </a:prstGeom>
            <a:effectLst>
              <a:outerShdw blurRad="50800" dist="38100" dir="2700000" algn="tl" rotWithShape="0">
                <a:prstClr val="black">
                  <a:alpha val="40000"/>
                </a:prstClr>
              </a:outerShdw>
            </a:effectLst>
          </p:spPr>
          <p:style>
            <a:lnRef idx="0">
              <a:schemeClr val="lt1">
                <a:hueOff val="0"/>
                <a:satOff val="0"/>
                <a:lumOff val="0"/>
                <a:alphaOff val="0"/>
              </a:schemeClr>
            </a:lnRef>
            <a:fillRef idx="1">
              <a:schemeClr val="accent4">
                <a:tint val="50000"/>
                <a:hueOff val="-3925394"/>
                <a:satOff val="19763"/>
                <a:lumOff val="12722"/>
                <a:alphaOff val="0"/>
              </a:schemeClr>
            </a:fillRef>
            <a:effectRef idx="2">
              <a:scrgbClr r="0" g="0" b="0"/>
            </a:effectRef>
            <a:fontRef idx="minor">
              <a:schemeClr val="lt1">
                <a:hueOff val="0"/>
                <a:satOff val="0"/>
                <a:lumOff val="0"/>
                <a:alphaOff val="0"/>
              </a:schemeClr>
            </a:fontRef>
          </p:style>
          <p:txBody>
            <a:bodyPr/>
            <a:lstStyle/>
            <a:p>
              <a:endParaRPr lang="en-US"/>
            </a:p>
          </p:txBody>
        </p:sp>
        <p:sp>
          <p:nvSpPr>
            <p:cNvPr id="16" name="Freeform 15"/>
            <p:cNvSpPr/>
            <p:nvPr/>
          </p:nvSpPr>
          <p:spPr>
            <a:xfrm>
              <a:off x="6256343" y="1940593"/>
              <a:ext cx="2887656" cy="4375148"/>
            </a:xfrm>
            <a:custGeom>
              <a:avLst/>
              <a:gdLst>
                <a:gd name="connsiteX0" fmla="*/ 0 w 2887656"/>
                <a:gd name="connsiteY0" fmla="*/ 288766 h 4290084"/>
                <a:gd name="connsiteX1" fmla="*/ 288766 w 2887656"/>
                <a:gd name="connsiteY1" fmla="*/ 0 h 4290084"/>
                <a:gd name="connsiteX2" fmla="*/ 2598890 w 2887656"/>
                <a:gd name="connsiteY2" fmla="*/ 0 h 4290084"/>
                <a:gd name="connsiteX3" fmla="*/ 2887656 w 2887656"/>
                <a:gd name="connsiteY3" fmla="*/ 288766 h 4290084"/>
                <a:gd name="connsiteX4" fmla="*/ 2887656 w 2887656"/>
                <a:gd name="connsiteY4" fmla="*/ 4001318 h 4290084"/>
                <a:gd name="connsiteX5" fmla="*/ 2598890 w 2887656"/>
                <a:gd name="connsiteY5" fmla="*/ 4290084 h 4290084"/>
                <a:gd name="connsiteX6" fmla="*/ 288766 w 2887656"/>
                <a:gd name="connsiteY6" fmla="*/ 4290084 h 4290084"/>
                <a:gd name="connsiteX7" fmla="*/ 0 w 2887656"/>
                <a:gd name="connsiteY7" fmla="*/ 4001318 h 4290084"/>
                <a:gd name="connsiteX8" fmla="*/ 0 w 2887656"/>
                <a:gd name="connsiteY8" fmla="*/ 288766 h 429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656" h="4290084">
                  <a:moveTo>
                    <a:pt x="0" y="288766"/>
                  </a:moveTo>
                  <a:cubicBezTo>
                    <a:pt x="0" y="129285"/>
                    <a:pt x="129285" y="0"/>
                    <a:pt x="288766" y="0"/>
                  </a:cubicBezTo>
                  <a:lnTo>
                    <a:pt x="2598890" y="0"/>
                  </a:lnTo>
                  <a:cubicBezTo>
                    <a:pt x="2758371" y="0"/>
                    <a:pt x="2887656" y="129285"/>
                    <a:pt x="2887656" y="288766"/>
                  </a:cubicBezTo>
                  <a:lnTo>
                    <a:pt x="2887656" y="4001318"/>
                  </a:lnTo>
                  <a:cubicBezTo>
                    <a:pt x="2887656" y="4160799"/>
                    <a:pt x="2758371" y="4290084"/>
                    <a:pt x="2598890" y="4290084"/>
                  </a:cubicBezTo>
                  <a:lnTo>
                    <a:pt x="288766" y="4290084"/>
                  </a:lnTo>
                  <a:cubicBezTo>
                    <a:pt x="129285" y="4290084"/>
                    <a:pt x="0" y="4160799"/>
                    <a:pt x="0" y="4001318"/>
                  </a:cubicBezTo>
                  <a:lnTo>
                    <a:pt x="0" y="288766"/>
                  </a:lnTo>
                  <a:close/>
                </a:path>
              </a:pathLst>
            </a:custGeom>
            <a:effectLst>
              <a:outerShdw blurRad="50800" dist="38100" algn="l" rotWithShape="0">
                <a:prstClr val="black">
                  <a:alpha val="40000"/>
                </a:prstClr>
              </a:outerShdw>
            </a:effectLst>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168397" tIns="168397" rIns="168397" bIns="168397" numCol="1" spcCol="1270" anchor="ctr" anchorCtr="0">
              <a:noAutofit/>
            </a:bodyPr>
            <a:lstStyle/>
            <a:p>
              <a:pPr lvl="0" algn="l" defTabSz="977900">
                <a:lnSpc>
                  <a:spcPct val="90000"/>
                </a:lnSpc>
                <a:spcBef>
                  <a:spcPct val="0"/>
                </a:spcBef>
                <a:spcAft>
                  <a:spcPct val="35000"/>
                </a:spcAft>
              </a:pPr>
              <a:r>
                <a:rPr lang="en-US" sz="2200" b="1" kern="1200" dirty="0">
                  <a:solidFill>
                    <a:schemeClr val="bg1"/>
                  </a:solidFill>
                  <a:latin typeface="Corbel" pitchFamily="34" charset="0"/>
                </a:rPr>
                <a:t>Postoperative Phase</a:t>
              </a:r>
              <a:endParaRPr lang="en-US" sz="1800" b="1" kern="1200" dirty="0">
                <a:latin typeface="Corbel" pitchFamily="34" charset="0"/>
              </a:endParaRPr>
            </a:p>
            <a:p>
              <a:pPr lvl="0" algn="ctr" defTabSz="977900">
                <a:lnSpc>
                  <a:spcPct val="90000"/>
                </a:lnSpc>
                <a:spcBef>
                  <a:spcPct val="0"/>
                </a:spcBef>
                <a:spcAft>
                  <a:spcPct val="35000"/>
                </a:spcAft>
              </a:pPr>
              <a:r>
                <a:rPr lang="en-US" sz="1600" b="1" i="1" kern="1200" dirty="0">
                  <a:solidFill>
                    <a:schemeClr val="tx1"/>
                  </a:solidFill>
                  <a:latin typeface="Corbel" pitchFamily="34" charset="0"/>
                </a:rPr>
                <a:t>Postoperative Interventions</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Early mobilization</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Antiemetic prophylaxis</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Early removal of urinary catheters</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Early removal of wound drains</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i="0" kern="1200" dirty="0">
                  <a:solidFill>
                    <a:schemeClr val="bg1"/>
                  </a:solidFill>
                  <a:latin typeface="Corbel" pitchFamily="34" charset="0"/>
                </a:rPr>
                <a:t>Glucose control</a:t>
              </a:r>
            </a:p>
            <a:p>
              <a:pPr marL="0" marR="0" lvl="0" indent="0" algn="l" defTabSz="914400" eaLnBrk="1" fontAlgn="auto" latinLnBrk="0" hangingPunct="1">
                <a:lnSpc>
                  <a:spcPct val="100000"/>
                </a:lnSpc>
                <a:spcBef>
                  <a:spcPts val="600"/>
                </a:spcBef>
                <a:spcAft>
                  <a:spcPts val="0"/>
                </a:spcAft>
                <a:buClrTx/>
                <a:buSzTx/>
                <a:buFontTx/>
                <a:buNone/>
                <a:tabLst/>
                <a:defRPr/>
              </a:pPr>
              <a:r>
                <a:rPr lang="en-US" sz="1400" b="1" dirty="0">
                  <a:solidFill>
                    <a:schemeClr val="bg1"/>
                  </a:solidFill>
                  <a:latin typeface="Corbel" pitchFamily="34" charset="0"/>
                </a:rPr>
                <a:t>Pain management</a:t>
              </a:r>
              <a:endParaRPr lang="en-US" sz="1400" b="1" i="0" kern="1200" dirty="0">
                <a:solidFill>
                  <a:schemeClr val="bg1"/>
                </a:solidFill>
                <a:latin typeface="Corbel" pitchFamily="34" charset="0"/>
              </a:endParaRPr>
            </a:p>
            <a:p>
              <a:pPr lvl="0" algn="l" defTabSz="977900">
                <a:lnSpc>
                  <a:spcPct val="100000"/>
                </a:lnSpc>
                <a:spcBef>
                  <a:spcPts val="600"/>
                </a:spcBef>
              </a:pPr>
              <a:r>
                <a:rPr lang="en-US" sz="1400" b="1" kern="1200" dirty="0">
                  <a:latin typeface="Corbel" pitchFamily="34" charset="0"/>
                </a:rPr>
                <a:t>Patient feedback </a:t>
              </a:r>
            </a:p>
            <a:p>
              <a:pPr lvl="0" algn="l" defTabSz="977900">
                <a:lnSpc>
                  <a:spcPct val="100000"/>
                </a:lnSpc>
                <a:spcBef>
                  <a:spcPts val="600"/>
                </a:spcBef>
              </a:pPr>
              <a:r>
                <a:rPr lang="en-US" sz="1400" b="1" kern="1200" dirty="0">
                  <a:latin typeface="Corbel" pitchFamily="34" charset="0"/>
                </a:rPr>
                <a:t>Outcomes reporting and analysis</a:t>
              </a:r>
            </a:p>
            <a:p>
              <a:pPr lvl="0" algn="l" defTabSz="977900">
                <a:lnSpc>
                  <a:spcPct val="100000"/>
                </a:lnSpc>
                <a:spcBef>
                  <a:spcPts val="600"/>
                </a:spcBef>
              </a:pPr>
              <a:endParaRPr lang="en-US" sz="1400" b="1" dirty="0">
                <a:latin typeface="Corbel" pitchFamily="34" charset="0"/>
              </a:endParaRPr>
            </a:p>
            <a:p>
              <a:pPr lvl="0" algn="l" defTabSz="977900">
                <a:lnSpc>
                  <a:spcPct val="100000"/>
                </a:lnSpc>
                <a:spcBef>
                  <a:spcPts val="600"/>
                </a:spcBef>
              </a:pPr>
              <a:endParaRPr lang="en-US" sz="1400" b="1" kern="1200" dirty="0">
                <a:latin typeface="Corbel" pitchFamily="34" charset="0"/>
              </a:endParaRPr>
            </a:p>
          </p:txBody>
        </p:sp>
      </p:grpSp>
      <p:pic>
        <p:nvPicPr>
          <p:cNvPr id="1031" name="Picture 7" descr="C:\USERS\LFASBIND\APPDATA\LOCAL\TEMP\wz236e\House_Icon_1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680" y="837120"/>
            <a:ext cx="1339701" cy="13397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FASBIND\APPDATA\LOCAL\TEMP\wz9aa0\Wear_Gloves_clip_art_mediu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790" y="925033"/>
            <a:ext cx="1246051" cy="118245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4" name="Picture 10" descr="C:\USERS\LFASBIND\APPDATA\LOCAL\TEMP\wze057\Hotel_Icon_Has_Gym.pn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4448" y="978306"/>
            <a:ext cx="1311426" cy="119994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047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296334" y="1100340"/>
            <a:ext cx="4261555" cy="5194070"/>
          </a:xfrm>
          <a:custGeom>
            <a:avLst/>
            <a:gdLst>
              <a:gd name="connsiteX0" fmla="*/ 0 w 2687459"/>
              <a:gd name="connsiteY0" fmla="*/ 268746 h 4128152"/>
              <a:gd name="connsiteX1" fmla="*/ 268746 w 2687459"/>
              <a:gd name="connsiteY1" fmla="*/ 0 h 4128152"/>
              <a:gd name="connsiteX2" fmla="*/ 2418713 w 2687459"/>
              <a:gd name="connsiteY2" fmla="*/ 0 h 4128152"/>
              <a:gd name="connsiteX3" fmla="*/ 2687459 w 2687459"/>
              <a:gd name="connsiteY3" fmla="*/ 268746 h 4128152"/>
              <a:gd name="connsiteX4" fmla="*/ 2687459 w 2687459"/>
              <a:gd name="connsiteY4" fmla="*/ 3859406 h 4128152"/>
              <a:gd name="connsiteX5" fmla="*/ 2418713 w 2687459"/>
              <a:gd name="connsiteY5" fmla="*/ 4128152 h 4128152"/>
              <a:gd name="connsiteX6" fmla="*/ 268746 w 2687459"/>
              <a:gd name="connsiteY6" fmla="*/ 4128152 h 4128152"/>
              <a:gd name="connsiteX7" fmla="*/ 0 w 2687459"/>
              <a:gd name="connsiteY7" fmla="*/ 3859406 h 4128152"/>
              <a:gd name="connsiteX8" fmla="*/ 0 w 2687459"/>
              <a:gd name="connsiteY8" fmla="*/ 268746 h 412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7459" h="4128152">
                <a:moveTo>
                  <a:pt x="0" y="268746"/>
                </a:moveTo>
                <a:cubicBezTo>
                  <a:pt x="0" y="120322"/>
                  <a:pt x="120322" y="0"/>
                  <a:pt x="268746" y="0"/>
                </a:cubicBezTo>
                <a:lnTo>
                  <a:pt x="2418713" y="0"/>
                </a:lnTo>
                <a:cubicBezTo>
                  <a:pt x="2567137" y="0"/>
                  <a:pt x="2687459" y="120322"/>
                  <a:pt x="2687459" y="268746"/>
                </a:cubicBezTo>
                <a:lnTo>
                  <a:pt x="2687459" y="3859406"/>
                </a:lnTo>
                <a:cubicBezTo>
                  <a:pt x="2687459" y="4007830"/>
                  <a:pt x="2567137" y="4128152"/>
                  <a:pt x="2418713" y="4128152"/>
                </a:cubicBezTo>
                <a:lnTo>
                  <a:pt x="268746" y="4128152"/>
                </a:lnTo>
                <a:cubicBezTo>
                  <a:pt x="120322" y="4128152"/>
                  <a:pt x="0" y="4007830"/>
                  <a:pt x="0" y="3859406"/>
                </a:cubicBezTo>
                <a:lnTo>
                  <a:pt x="0" y="268746"/>
                </a:lnTo>
                <a:close/>
              </a:path>
            </a:pathLst>
          </a:custGeom>
          <a:effectLst>
            <a:outerShdw blurRad="50800" dist="38100" dir="2700000" algn="tl" rotWithShape="0">
              <a:prstClr val="black">
                <a:alpha val="40000"/>
              </a:prstClr>
            </a:outerShdw>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2533" tIns="162533" rIns="162533" bIns="162533" numCol="1" spcCol="1270" anchor="ctr" anchorCtr="0">
            <a:noAutofit/>
          </a:bodyPr>
          <a:lstStyle/>
          <a:p>
            <a:pPr lvl="0" algn="ctr" defTabSz="977900">
              <a:lnSpc>
                <a:spcPct val="90000"/>
              </a:lnSpc>
              <a:spcBef>
                <a:spcPct val="0"/>
              </a:spcBef>
              <a:spcAft>
                <a:spcPct val="35000"/>
              </a:spcAft>
            </a:pPr>
            <a:endParaRPr lang="en-US" sz="2200" b="1" dirty="0">
              <a:solidFill>
                <a:schemeClr val="bg1"/>
              </a:solidFill>
              <a:latin typeface="Corbel" pitchFamily="34" charset="0"/>
            </a:endParaRPr>
          </a:p>
          <a:p>
            <a:pPr lvl="0" algn="ctr" defTabSz="977900">
              <a:lnSpc>
                <a:spcPct val="90000"/>
              </a:lnSpc>
              <a:spcBef>
                <a:spcPct val="0"/>
              </a:spcBef>
              <a:spcAft>
                <a:spcPct val="35000"/>
              </a:spcAft>
            </a:pPr>
            <a:endParaRPr lang="en-US" sz="2200" b="1" dirty="0">
              <a:solidFill>
                <a:schemeClr val="bg1"/>
              </a:solidFill>
              <a:latin typeface="Corbel" pitchFamily="34" charset="0"/>
            </a:endParaRPr>
          </a:p>
          <a:p>
            <a:pPr lvl="0" algn="ctr" defTabSz="977900">
              <a:lnSpc>
                <a:spcPct val="90000"/>
              </a:lnSpc>
              <a:spcBef>
                <a:spcPct val="0"/>
              </a:spcBef>
              <a:spcAft>
                <a:spcPct val="35000"/>
              </a:spcAft>
            </a:pPr>
            <a:endParaRPr lang="en-US" sz="2200" b="1" dirty="0">
              <a:solidFill>
                <a:schemeClr val="bg1"/>
              </a:solidFill>
              <a:latin typeface="Corbel" pitchFamily="34" charset="0"/>
            </a:endParaRPr>
          </a:p>
          <a:p>
            <a:pPr lvl="0" algn="ctr" defTabSz="977900">
              <a:lnSpc>
                <a:spcPct val="90000"/>
              </a:lnSpc>
              <a:spcBef>
                <a:spcPct val="0"/>
              </a:spcBef>
              <a:spcAft>
                <a:spcPct val="35000"/>
              </a:spcAft>
            </a:pPr>
            <a:endParaRPr lang="en-US" sz="2200" b="1" dirty="0">
              <a:solidFill>
                <a:schemeClr val="bg1"/>
              </a:solidFill>
              <a:latin typeface="Corbel" pitchFamily="34" charset="0"/>
            </a:endParaRPr>
          </a:p>
          <a:p>
            <a:pPr lvl="0" algn="ctr" defTabSz="977900">
              <a:lnSpc>
                <a:spcPct val="90000"/>
              </a:lnSpc>
              <a:spcBef>
                <a:spcPct val="0"/>
              </a:spcBef>
              <a:spcAft>
                <a:spcPct val="35000"/>
              </a:spcAft>
            </a:pPr>
            <a:endParaRPr lang="en-US" sz="2800" b="1" dirty="0">
              <a:solidFill>
                <a:schemeClr val="bg1"/>
              </a:solidFill>
              <a:latin typeface="Corbel" pitchFamily="34" charset="0"/>
            </a:endParaRPr>
          </a:p>
          <a:p>
            <a:pPr lvl="0" algn="ctr" defTabSz="977900">
              <a:lnSpc>
                <a:spcPct val="90000"/>
              </a:lnSpc>
              <a:spcBef>
                <a:spcPct val="0"/>
              </a:spcBef>
              <a:spcAft>
                <a:spcPct val="35000"/>
              </a:spcAft>
            </a:pPr>
            <a:endParaRPr lang="en-US" sz="2800" b="1" dirty="0">
              <a:solidFill>
                <a:schemeClr val="bg1"/>
              </a:solidFill>
              <a:latin typeface="Corbel" pitchFamily="34" charset="0"/>
            </a:endParaRPr>
          </a:p>
          <a:p>
            <a:pPr lvl="0" algn="ctr" defTabSz="977900">
              <a:lnSpc>
                <a:spcPct val="90000"/>
              </a:lnSpc>
              <a:spcBef>
                <a:spcPct val="0"/>
              </a:spcBef>
              <a:spcAft>
                <a:spcPct val="35000"/>
              </a:spcAft>
            </a:pPr>
            <a:endParaRPr lang="en-US" sz="2800" b="1" dirty="0">
              <a:solidFill>
                <a:schemeClr val="bg1"/>
              </a:solidFill>
              <a:latin typeface="Corbel" pitchFamily="34" charset="0"/>
            </a:endParaRPr>
          </a:p>
          <a:p>
            <a:pPr lvl="0" algn="ctr" defTabSz="977900">
              <a:lnSpc>
                <a:spcPct val="90000"/>
              </a:lnSpc>
              <a:spcBef>
                <a:spcPct val="0"/>
              </a:spcBef>
              <a:spcAft>
                <a:spcPct val="35000"/>
              </a:spcAft>
            </a:pPr>
            <a:endParaRPr lang="en-US" sz="2800" b="1" dirty="0">
              <a:solidFill>
                <a:schemeClr val="bg1"/>
              </a:solidFill>
              <a:latin typeface="Corbel" pitchFamily="34" charset="0"/>
            </a:endParaRPr>
          </a:p>
          <a:p>
            <a:pPr lvl="0" algn="ctr" defTabSz="977900">
              <a:lnSpc>
                <a:spcPct val="90000"/>
              </a:lnSpc>
              <a:spcBef>
                <a:spcPct val="0"/>
              </a:spcBef>
              <a:spcAft>
                <a:spcPct val="35000"/>
              </a:spcAft>
            </a:pPr>
            <a:endParaRPr lang="en-US" sz="2800" b="1" dirty="0">
              <a:solidFill>
                <a:schemeClr val="bg1"/>
              </a:solidFill>
              <a:latin typeface="Corbel" pitchFamily="34" charset="0"/>
            </a:endParaRPr>
          </a:p>
          <a:p>
            <a:pPr lvl="0" algn="ctr" defTabSz="977900">
              <a:lnSpc>
                <a:spcPct val="90000"/>
              </a:lnSpc>
              <a:spcBef>
                <a:spcPct val="0"/>
              </a:spcBef>
              <a:spcAft>
                <a:spcPct val="35000"/>
              </a:spcAft>
            </a:pPr>
            <a:endParaRPr lang="en-US" sz="2800" b="1" dirty="0">
              <a:solidFill>
                <a:schemeClr val="bg1"/>
              </a:solidFill>
              <a:latin typeface="Corbel" pitchFamily="34" charset="0"/>
            </a:endParaRPr>
          </a:p>
          <a:p>
            <a:pPr lvl="0" algn="ctr" defTabSz="977900">
              <a:lnSpc>
                <a:spcPct val="90000"/>
              </a:lnSpc>
              <a:spcBef>
                <a:spcPct val="0"/>
              </a:spcBef>
              <a:spcAft>
                <a:spcPct val="35000"/>
              </a:spcAft>
            </a:pPr>
            <a:r>
              <a:rPr lang="en-US" sz="2800" b="1" dirty="0">
                <a:solidFill>
                  <a:schemeClr val="bg1"/>
                </a:solidFill>
                <a:latin typeface="Corbel" pitchFamily="34" charset="0"/>
              </a:rPr>
              <a:t>Preoperative Phase</a:t>
            </a:r>
          </a:p>
          <a:p>
            <a:pPr lvl="0" defTabSz="977900">
              <a:lnSpc>
                <a:spcPct val="90000"/>
              </a:lnSpc>
              <a:spcBef>
                <a:spcPct val="0"/>
              </a:spcBef>
              <a:spcAft>
                <a:spcPct val="35000"/>
              </a:spcAft>
            </a:pPr>
            <a:r>
              <a:rPr lang="en-US" b="1" i="1" dirty="0">
                <a:solidFill>
                  <a:schemeClr val="tx1"/>
                </a:solidFill>
                <a:latin typeface="Corbel" pitchFamily="34" charset="0"/>
              </a:rPr>
              <a:t>Presurgical counseling, education, conditioning, readiness and preparation</a:t>
            </a:r>
            <a:r>
              <a:rPr lang="en-US" b="1" dirty="0">
                <a:solidFill>
                  <a:schemeClr val="tx1"/>
                </a:solidFill>
                <a:latin typeface="Corbel" pitchFamily="34" charset="0"/>
              </a:rPr>
              <a:t>.</a:t>
            </a:r>
          </a:p>
          <a:p>
            <a:pPr lvl="0" defTabSz="977900">
              <a:lnSpc>
                <a:spcPct val="90000"/>
              </a:lnSpc>
              <a:spcBef>
                <a:spcPct val="0"/>
              </a:spcBef>
              <a:spcAft>
                <a:spcPct val="35000"/>
              </a:spcAft>
            </a:pPr>
            <a:r>
              <a:rPr lang="en-US" sz="2400" b="1" dirty="0">
                <a:solidFill>
                  <a:schemeClr val="bg1"/>
                </a:solidFill>
                <a:latin typeface="Corbel" pitchFamily="34" charset="0"/>
              </a:rPr>
              <a:t>The Preoperative Phase is conducted in two segments, the initial meeting with the patient in the Surgeon’s office or clinic and meeting with the patient during a Preadmission testing (PAT) appointment. </a:t>
            </a:r>
          </a:p>
          <a:p>
            <a:pPr lvl="1" defTabSz="977900">
              <a:lnSpc>
                <a:spcPct val="90000"/>
              </a:lnSpc>
              <a:spcBef>
                <a:spcPct val="0"/>
              </a:spcBef>
              <a:spcAft>
                <a:spcPct val="35000"/>
              </a:spcAft>
            </a:pPr>
            <a:endParaRPr lang="en-US" sz="3200" b="1" dirty="0">
              <a:latin typeface="Corbel" pitchFamily="34" charset="0"/>
            </a:endParaRPr>
          </a:p>
          <a:p>
            <a:pPr marL="914400" lvl="1" indent="-457200" defTabSz="977900">
              <a:lnSpc>
                <a:spcPct val="90000"/>
              </a:lnSpc>
              <a:spcBef>
                <a:spcPct val="0"/>
              </a:spcBef>
              <a:spcAft>
                <a:spcPct val="35000"/>
              </a:spcAft>
              <a:buFont typeface="Wingdings" pitchFamily="2" charset="2"/>
              <a:buChar char="v"/>
            </a:pPr>
            <a:endParaRPr lang="en-US" sz="2000" b="1" dirty="0">
              <a:latin typeface="Corbel" pitchFamily="34" charset="0"/>
            </a:endParaRPr>
          </a:p>
          <a:p>
            <a:pPr marL="914400" lvl="1" indent="-457200" defTabSz="977900">
              <a:lnSpc>
                <a:spcPct val="90000"/>
              </a:lnSpc>
              <a:spcBef>
                <a:spcPct val="0"/>
              </a:spcBef>
              <a:spcAft>
                <a:spcPct val="35000"/>
              </a:spcAft>
              <a:buFont typeface="Wingdings" pitchFamily="2" charset="2"/>
              <a:buChar char="v"/>
            </a:pPr>
            <a:endParaRPr lang="en-US" sz="2000" b="1" dirty="0">
              <a:latin typeface="Corbel" pitchFamily="34" charset="0"/>
            </a:endParaRPr>
          </a:p>
          <a:p>
            <a:pPr marL="914400" lvl="1" indent="-457200" defTabSz="977900">
              <a:lnSpc>
                <a:spcPct val="90000"/>
              </a:lnSpc>
              <a:spcBef>
                <a:spcPct val="0"/>
              </a:spcBef>
              <a:spcAft>
                <a:spcPct val="35000"/>
              </a:spcAft>
              <a:buFont typeface="Wingdings" pitchFamily="2" charset="2"/>
              <a:buChar char="v"/>
            </a:pPr>
            <a:endParaRPr lang="en-US" sz="2000" b="1" dirty="0">
              <a:latin typeface="Corbel" pitchFamily="34" charset="0"/>
            </a:endParaRPr>
          </a:p>
          <a:p>
            <a:pPr marL="342900" lvl="0" indent="-342900" defTabSz="977900">
              <a:lnSpc>
                <a:spcPct val="90000"/>
              </a:lnSpc>
              <a:spcBef>
                <a:spcPct val="0"/>
              </a:spcBef>
              <a:spcAft>
                <a:spcPct val="35000"/>
              </a:spcAft>
              <a:buFont typeface="Wingdings" pitchFamily="2" charset="2"/>
              <a:buChar char="v"/>
            </a:pPr>
            <a:endParaRPr lang="en-US" sz="2000" b="1" dirty="0">
              <a:latin typeface="Corbel" pitchFamily="34" charset="0"/>
            </a:endParaRPr>
          </a:p>
          <a:p>
            <a:pPr lvl="0" defTabSz="977900">
              <a:lnSpc>
                <a:spcPct val="90000"/>
              </a:lnSpc>
              <a:spcBef>
                <a:spcPct val="0"/>
              </a:spcBef>
              <a:spcAft>
                <a:spcPct val="35000"/>
              </a:spcAft>
            </a:pPr>
            <a:endParaRPr lang="en-US" sz="1600" b="1" dirty="0">
              <a:latin typeface="Corbel" pitchFamily="34" charset="0"/>
            </a:endParaRPr>
          </a:p>
          <a:p>
            <a:pPr lvl="0" defTabSz="977900">
              <a:lnSpc>
                <a:spcPct val="90000"/>
              </a:lnSpc>
              <a:spcBef>
                <a:spcPct val="0"/>
              </a:spcBef>
              <a:spcAft>
                <a:spcPct val="35000"/>
              </a:spcAft>
            </a:pPr>
            <a:endParaRPr lang="en-US" sz="1600" b="1" dirty="0">
              <a:solidFill>
                <a:schemeClr val="bg1"/>
              </a:solidFill>
              <a:latin typeface="Corbel" pitchFamily="34" charset="0"/>
            </a:endParaRPr>
          </a:p>
          <a:p>
            <a:pPr lvl="0" defTabSz="977900">
              <a:lnSpc>
                <a:spcPct val="90000"/>
              </a:lnSpc>
              <a:spcBef>
                <a:spcPct val="0"/>
              </a:spcBef>
              <a:spcAft>
                <a:spcPct val="35000"/>
              </a:spcAft>
            </a:pPr>
            <a:endParaRPr lang="en-US" sz="1600" b="1" dirty="0">
              <a:solidFill>
                <a:schemeClr val="bg1"/>
              </a:solidFill>
              <a:latin typeface="Corbel" pitchFamily="34" charset="0"/>
            </a:endParaRPr>
          </a:p>
          <a:p>
            <a:pPr lvl="0" defTabSz="977900">
              <a:lnSpc>
                <a:spcPct val="90000"/>
              </a:lnSpc>
              <a:spcBef>
                <a:spcPct val="0"/>
              </a:spcBef>
              <a:spcAft>
                <a:spcPct val="35000"/>
              </a:spcAft>
            </a:pPr>
            <a:endParaRPr lang="en-US" sz="1600" b="1" dirty="0">
              <a:solidFill>
                <a:schemeClr val="bg1"/>
              </a:solidFill>
              <a:latin typeface="Corbel" pitchFamily="34" charset="0"/>
            </a:endParaRPr>
          </a:p>
          <a:p>
            <a:pPr lvl="0" defTabSz="977900">
              <a:lnSpc>
                <a:spcPct val="90000"/>
              </a:lnSpc>
              <a:spcBef>
                <a:spcPct val="0"/>
              </a:spcBef>
              <a:spcAft>
                <a:spcPct val="35000"/>
              </a:spcAft>
            </a:pPr>
            <a:endParaRPr lang="en-US" sz="1600" b="1" dirty="0">
              <a:solidFill>
                <a:schemeClr val="bg1"/>
              </a:solidFill>
              <a:latin typeface="Corbel" pitchFamily="34" charset="0"/>
            </a:endParaRPr>
          </a:p>
          <a:p>
            <a:pPr lvl="0" defTabSz="977900">
              <a:lnSpc>
                <a:spcPct val="90000"/>
              </a:lnSpc>
              <a:spcBef>
                <a:spcPct val="0"/>
              </a:spcBef>
              <a:spcAft>
                <a:spcPct val="35000"/>
              </a:spcAft>
            </a:pPr>
            <a:endParaRPr lang="en-US" sz="1600" b="1" dirty="0">
              <a:solidFill>
                <a:schemeClr val="bg1"/>
              </a:solidFill>
              <a:latin typeface="Corbel" pitchFamily="34" charset="0"/>
            </a:endParaRPr>
          </a:p>
          <a:p>
            <a:pPr lvl="0" defTabSz="977900">
              <a:lnSpc>
                <a:spcPct val="90000"/>
              </a:lnSpc>
              <a:spcBef>
                <a:spcPct val="0"/>
              </a:spcBef>
              <a:spcAft>
                <a:spcPct val="35000"/>
              </a:spcAft>
            </a:pPr>
            <a:endParaRPr lang="en-US" sz="1600" b="1" dirty="0">
              <a:solidFill>
                <a:schemeClr val="bg1"/>
              </a:solidFill>
              <a:latin typeface="Corbel" pitchFamily="34" charset="0"/>
            </a:endParaRPr>
          </a:p>
          <a:p>
            <a:pPr lvl="0" defTabSz="977900">
              <a:lnSpc>
                <a:spcPct val="90000"/>
              </a:lnSpc>
              <a:spcBef>
                <a:spcPct val="0"/>
              </a:spcBef>
              <a:spcAft>
                <a:spcPct val="35000"/>
              </a:spcAft>
            </a:pPr>
            <a:endParaRPr lang="en-US" sz="1600" b="1" dirty="0">
              <a:solidFill>
                <a:schemeClr val="bg1"/>
              </a:solidFill>
              <a:latin typeface="Corbel" pitchFamily="34" charset="0"/>
            </a:endParaRP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711633" y="726062"/>
            <a:ext cx="1311426" cy="119994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6" descr="j0285124"/>
          <p:cNvPicPr>
            <a:picLocks noChangeAspect="1" noChangeArrowheads="1"/>
          </p:cNvPicPr>
          <p:nvPr/>
        </p:nvPicPr>
        <p:blipFill>
          <a:blip r:embed="rId4">
            <a:extLst>
              <a:ext uri="{BEBA8EAE-BF5A-486C-A8C5-ECC9F3942E4B}">
                <a14:imgProps xmlns:a14="http://schemas.microsoft.com/office/drawing/2010/main">
                  <a14:imgLayer r:embed="rId5">
                    <a14:imgEffect>
                      <a14:artisticMarker/>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557889" y="883356"/>
            <a:ext cx="36576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j0386195"/>
          <p:cNvPicPr>
            <a:picLocks noChangeAspect="1" noChangeArrowheads="1"/>
          </p:cNvPicPr>
          <p:nvPr/>
        </p:nvPicPr>
        <p:blipFill>
          <a:blip r:embed="rId6">
            <a:extLst>
              <a:ext uri="{BEBA8EAE-BF5A-486C-A8C5-ECC9F3942E4B}">
                <a14:imgProps xmlns:a14="http://schemas.microsoft.com/office/drawing/2010/main">
                  <a14:imgLayer r:embed="rId7">
                    <a14:imgEffect>
                      <a14:artisticFilmGrain/>
                    </a14:imgEffect>
                  </a14:imgLayer>
                </a14:imgProps>
              </a:ext>
              <a:ext uri="{28A0092B-C50C-407E-A947-70E740481C1C}">
                <a14:useLocalDpi xmlns:a14="http://schemas.microsoft.com/office/drawing/2010/main" val="0"/>
              </a:ext>
            </a:extLst>
          </a:blip>
          <a:srcRect/>
          <a:stretch>
            <a:fillRect/>
          </a:stretch>
        </p:blipFill>
        <p:spPr bwMode="auto">
          <a:xfrm>
            <a:off x="7083778" y="2601839"/>
            <a:ext cx="1963560" cy="29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j0202141"/>
          <p:cNvPicPr>
            <a:picLocks noChangeAspect="1" noChangeArrowheads="1"/>
          </p:cNvPicPr>
          <p:nvPr/>
        </p:nvPicPr>
        <p:blipFill>
          <a:blip r:embed="rId8">
            <a:extLst>
              <a:ext uri="{BEBA8EAE-BF5A-486C-A8C5-ECC9F3942E4B}">
                <a14:imgProps xmlns:a14="http://schemas.microsoft.com/office/drawing/2010/main">
                  <a14:imgLayer r:embed="rId9">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4557889" y="4346222"/>
            <a:ext cx="2808003" cy="19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772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5" name="Content Placeholder 3"/>
          <p:cNvGraphicFramePr>
            <a:graphicFrameLocks/>
          </p:cNvGraphicFramePr>
          <p:nvPr>
            <p:extLst>
              <p:ext uri="{D42A27DB-BD31-4B8C-83A1-F6EECF244321}">
                <p14:modId xmlns:p14="http://schemas.microsoft.com/office/powerpoint/2010/main" val="3822673569"/>
              </p:ext>
            </p:extLst>
          </p:nvPr>
        </p:nvGraphicFramePr>
        <p:xfrm>
          <a:off x="239890" y="1524001"/>
          <a:ext cx="8706556" cy="3884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2222500" y="1029279"/>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Surgeon’s Office</a:t>
            </a:r>
          </a:p>
        </p:txBody>
      </p:sp>
      <p:sp>
        <p:nvSpPr>
          <p:cNvPr id="7" name="TextBox 6"/>
          <p:cNvSpPr txBox="1"/>
          <p:nvPr/>
        </p:nvSpPr>
        <p:spPr>
          <a:xfrm>
            <a:off x="1131711" y="5639749"/>
            <a:ext cx="6562436"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spTree>
    <p:extLst>
      <p:ext uri="{BB962C8B-B14F-4D97-AF65-F5344CB8AC3E}">
        <p14:creationId xmlns:p14="http://schemas.microsoft.com/office/powerpoint/2010/main" val="135001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500" y="1029279"/>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Surgeon’s Office</a:t>
            </a:r>
          </a:p>
        </p:txBody>
      </p:sp>
      <p:sp>
        <p:nvSpPr>
          <p:cNvPr id="7" name="TextBox 6"/>
          <p:cNvSpPr txBox="1"/>
          <p:nvPr/>
        </p:nvSpPr>
        <p:spPr>
          <a:xfrm>
            <a:off x="1569156" y="5782072"/>
            <a:ext cx="6262511"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graphicFrame>
        <p:nvGraphicFramePr>
          <p:cNvPr id="8" name="Content Placeholder 3"/>
          <p:cNvGraphicFramePr>
            <a:graphicFrameLocks/>
          </p:cNvGraphicFramePr>
          <p:nvPr>
            <p:extLst>
              <p:ext uri="{D42A27DB-BD31-4B8C-83A1-F6EECF244321}">
                <p14:modId xmlns:p14="http://schemas.microsoft.com/office/powerpoint/2010/main" val="1989702301"/>
              </p:ext>
            </p:extLst>
          </p:nvPr>
        </p:nvGraphicFramePr>
        <p:xfrm>
          <a:off x="0" y="1375795"/>
          <a:ext cx="87630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3041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500" y="1029279"/>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Surgeon’s Office</a:t>
            </a:r>
          </a:p>
        </p:txBody>
      </p:sp>
      <p:sp>
        <p:nvSpPr>
          <p:cNvPr id="7" name="TextBox 6"/>
          <p:cNvSpPr txBox="1"/>
          <p:nvPr/>
        </p:nvSpPr>
        <p:spPr>
          <a:xfrm>
            <a:off x="1385711" y="5804276"/>
            <a:ext cx="6562436"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graphicFrame>
        <p:nvGraphicFramePr>
          <p:cNvPr id="8" name="Content Placeholder 3"/>
          <p:cNvGraphicFramePr>
            <a:graphicFrameLocks/>
          </p:cNvGraphicFramePr>
          <p:nvPr>
            <p:extLst>
              <p:ext uri="{D42A27DB-BD31-4B8C-83A1-F6EECF244321}">
                <p14:modId xmlns:p14="http://schemas.microsoft.com/office/powerpoint/2010/main" val="3593667774"/>
              </p:ext>
            </p:extLst>
          </p:nvPr>
        </p:nvGraphicFramePr>
        <p:xfrm>
          <a:off x="0" y="1375795"/>
          <a:ext cx="87630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596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500" y="1029279"/>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Surgeon’s Office</a:t>
            </a:r>
          </a:p>
        </p:txBody>
      </p:sp>
      <p:sp>
        <p:nvSpPr>
          <p:cNvPr id="7" name="TextBox 6"/>
          <p:cNvSpPr txBox="1"/>
          <p:nvPr/>
        </p:nvSpPr>
        <p:spPr>
          <a:xfrm>
            <a:off x="1411111" y="5809027"/>
            <a:ext cx="6283036"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graphicFrame>
        <p:nvGraphicFramePr>
          <p:cNvPr id="8" name="Content Placeholder 3"/>
          <p:cNvGraphicFramePr>
            <a:graphicFrameLocks/>
          </p:cNvGraphicFramePr>
          <p:nvPr>
            <p:extLst>
              <p:ext uri="{D42A27DB-BD31-4B8C-83A1-F6EECF244321}">
                <p14:modId xmlns:p14="http://schemas.microsoft.com/office/powerpoint/2010/main" val="3582180032"/>
              </p:ext>
            </p:extLst>
          </p:nvPr>
        </p:nvGraphicFramePr>
        <p:xfrm>
          <a:off x="0" y="1255889"/>
          <a:ext cx="8763000" cy="47554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597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500" y="993686"/>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Preadmission Testing (PAT)</a:t>
            </a:r>
          </a:p>
        </p:txBody>
      </p:sp>
      <p:sp>
        <p:nvSpPr>
          <p:cNvPr id="7" name="TextBox 6"/>
          <p:cNvSpPr txBox="1"/>
          <p:nvPr/>
        </p:nvSpPr>
        <p:spPr>
          <a:xfrm>
            <a:off x="1131711" y="4139716"/>
            <a:ext cx="6562436"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graphicFrame>
        <p:nvGraphicFramePr>
          <p:cNvPr id="8" name="Content Placeholder 3"/>
          <p:cNvGraphicFramePr>
            <a:graphicFrameLocks/>
          </p:cNvGraphicFramePr>
          <p:nvPr>
            <p:extLst>
              <p:ext uri="{D42A27DB-BD31-4B8C-83A1-F6EECF244321}">
                <p14:modId xmlns:p14="http://schemas.microsoft.com/office/powerpoint/2010/main" val="416486142"/>
              </p:ext>
            </p:extLst>
          </p:nvPr>
        </p:nvGraphicFramePr>
        <p:xfrm>
          <a:off x="0" y="1516906"/>
          <a:ext cx="87630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352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500" y="902279"/>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Preadmission Testing (PAT)</a:t>
            </a:r>
          </a:p>
        </p:txBody>
      </p:sp>
      <p:sp>
        <p:nvSpPr>
          <p:cNvPr id="7" name="TextBox 6"/>
          <p:cNvSpPr txBox="1"/>
          <p:nvPr/>
        </p:nvSpPr>
        <p:spPr>
          <a:xfrm>
            <a:off x="1131711" y="5809027"/>
            <a:ext cx="6562436"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graphicFrame>
        <p:nvGraphicFramePr>
          <p:cNvPr id="8" name="Content Placeholder 3"/>
          <p:cNvGraphicFramePr>
            <a:graphicFrameLocks/>
          </p:cNvGraphicFramePr>
          <p:nvPr>
            <p:extLst>
              <p:ext uri="{D42A27DB-BD31-4B8C-83A1-F6EECF244321}">
                <p14:modId xmlns:p14="http://schemas.microsoft.com/office/powerpoint/2010/main" val="148165211"/>
              </p:ext>
            </p:extLst>
          </p:nvPr>
        </p:nvGraphicFramePr>
        <p:xfrm>
          <a:off x="225779" y="1171222"/>
          <a:ext cx="8763000" cy="4884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167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500" y="1029279"/>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Preadmission Testing (PAT)</a:t>
            </a:r>
          </a:p>
        </p:txBody>
      </p:sp>
      <p:sp>
        <p:nvSpPr>
          <p:cNvPr id="7" name="TextBox 6"/>
          <p:cNvSpPr txBox="1"/>
          <p:nvPr/>
        </p:nvSpPr>
        <p:spPr>
          <a:xfrm>
            <a:off x="1411111" y="5809027"/>
            <a:ext cx="6283036"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graphicFrame>
        <p:nvGraphicFramePr>
          <p:cNvPr id="8" name="Content Placeholder 3"/>
          <p:cNvGraphicFramePr>
            <a:graphicFrameLocks/>
          </p:cNvGraphicFramePr>
          <p:nvPr>
            <p:extLst>
              <p:ext uri="{D42A27DB-BD31-4B8C-83A1-F6EECF244321}">
                <p14:modId xmlns:p14="http://schemas.microsoft.com/office/powerpoint/2010/main" val="1098618376"/>
              </p:ext>
            </p:extLst>
          </p:nvPr>
        </p:nvGraphicFramePr>
        <p:xfrm>
          <a:off x="0" y="1375795"/>
          <a:ext cx="87630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449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1900" y="101600"/>
            <a:ext cx="3898900" cy="584776"/>
          </a:xfrm>
          <a:prstGeom prst="rect">
            <a:avLst/>
          </a:prstGeom>
          <a:noFill/>
        </p:spPr>
        <p:txBody>
          <a:bodyPr wrap="square" rtlCol="0">
            <a:spAutoFit/>
          </a:bodyPr>
          <a:lstStyle/>
          <a:p>
            <a:r>
              <a:rPr lang="en-US" sz="3200" b="1" dirty="0">
                <a:solidFill>
                  <a:schemeClr val="bg1"/>
                </a:solidFill>
              </a:rPr>
              <a:t>Preoperative Phase</a:t>
            </a:r>
          </a:p>
        </p:txBody>
      </p:sp>
      <p:pic>
        <p:nvPicPr>
          <p:cNvPr id="3" name="Picture 10" descr="C:\USERS\LFASBIND\APPDATA\LOCAL\TEMP\wze057\Hotel_Icon_Has_Gym.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015113" y="76776"/>
            <a:ext cx="1026787" cy="939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222500" y="1029279"/>
            <a:ext cx="4927600" cy="523220"/>
          </a:xfrm>
          <a:prstGeom prst="rect">
            <a:avLst/>
          </a:prstGeom>
        </p:spPr>
        <p:txBody>
          <a:bodyPr wrap="square">
            <a:spAutoFit/>
          </a:bodyPr>
          <a:lstStyle/>
          <a:p>
            <a:pPr algn="ctr"/>
            <a:r>
              <a:rPr lang="en-US" sz="28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Preadmission Testing (PAT)</a:t>
            </a:r>
          </a:p>
        </p:txBody>
      </p:sp>
      <p:sp>
        <p:nvSpPr>
          <p:cNvPr id="7" name="TextBox 6"/>
          <p:cNvSpPr txBox="1"/>
          <p:nvPr/>
        </p:nvSpPr>
        <p:spPr>
          <a:xfrm>
            <a:off x="1411111" y="5809027"/>
            <a:ext cx="6283036"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i="1" cap="all" dirty="0">
                <a:ln/>
                <a:solidFill>
                  <a:srgbClr val="FF0000"/>
                </a:solidFill>
                <a:effectLst>
                  <a:outerShdw blurRad="19685" dist="12700" dir="5400000" algn="tl" rotWithShape="0">
                    <a:schemeClr val="accent1">
                      <a:satMod val="130000"/>
                      <a:alpha val="60000"/>
                    </a:schemeClr>
                  </a:outerShdw>
                </a:effectLst>
              </a:rPr>
              <a:t>Patient Engagement ---------------------------&gt;</a:t>
            </a:r>
          </a:p>
        </p:txBody>
      </p:sp>
      <p:graphicFrame>
        <p:nvGraphicFramePr>
          <p:cNvPr id="8" name="Content Placeholder 3"/>
          <p:cNvGraphicFramePr>
            <a:graphicFrameLocks/>
          </p:cNvGraphicFramePr>
          <p:nvPr>
            <p:extLst>
              <p:ext uri="{D42A27DB-BD31-4B8C-83A1-F6EECF244321}">
                <p14:modId xmlns:p14="http://schemas.microsoft.com/office/powerpoint/2010/main" val="3472022954"/>
              </p:ext>
            </p:extLst>
          </p:nvPr>
        </p:nvGraphicFramePr>
        <p:xfrm>
          <a:off x="0" y="1375795"/>
          <a:ext cx="87630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824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800" y="0"/>
            <a:ext cx="5664200" cy="685800"/>
          </a:xfrm>
        </p:spPr>
        <p:txBody>
          <a:bodyPr>
            <a:normAutofit/>
          </a:bodyPr>
          <a:lstStyle/>
          <a:p>
            <a:r>
              <a:rPr lang="en-US" sz="3200" b="1" dirty="0"/>
              <a:t>Presentation Objectives</a:t>
            </a:r>
          </a:p>
        </p:txBody>
      </p:sp>
      <p:sp>
        <p:nvSpPr>
          <p:cNvPr id="3" name="Content Placeholder 2"/>
          <p:cNvSpPr>
            <a:spLocks noGrp="1"/>
          </p:cNvSpPr>
          <p:nvPr>
            <p:ph idx="1"/>
          </p:nvPr>
        </p:nvSpPr>
        <p:spPr>
          <a:xfrm>
            <a:off x="457200" y="876300"/>
            <a:ext cx="8229600" cy="5448300"/>
          </a:xfrm>
        </p:spPr>
        <p:txBody>
          <a:bodyPr>
            <a:normAutofit/>
          </a:bodyPr>
          <a:lstStyle/>
          <a:p>
            <a:pPr marL="0" indent="0">
              <a:buNone/>
            </a:pPr>
            <a:endParaRPr lang="en-US" sz="900" b="1" dirty="0"/>
          </a:p>
          <a:p>
            <a:pPr>
              <a:buFont typeface="Wingdings" charset="2"/>
              <a:buChar char="v"/>
            </a:pPr>
            <a:r>
              <a:rPr lang="en-US" sz="3000" i="1" dirty="0"/>
              <a:t>Introduce Enhanced Recovery Program (ERP) principles and elements</a:t>
            </a:r>
          </a:p>
          <a:p>
            <a:pPr>
              <a:buFont typeface="Wingdings" charset="2"/>
              <a:buChar char="v"/>
            </a:pPr>
            <a:r>
              <a:rPr lang="en-US" sz="3000" i="1" dirty="0"/>
              <a:t>Identify benefits and rationale of ERP</a:t>
            </a:r>
          </a:p>
          <a:p>
            <a:pPr>
              <a:buFont typeface="Wingdings" charset="2"/>
              <a:buChar char="v"/>
            </a:pPr>
            <a:r>
              <a:rPr lang="en-US" sz="3000" i="1" dirty="0"/>
              <a:t>Define essential aspects of the healthcare team in ERP implementation</a:t>
            </a:r>
          </a:p>
          <a:p>
            <a:pPr>
              <a:buFont typeface="Wingdings" charset="2"/>
              <a:buChar char="v"/>
            </a:pPr>
            <a:r>
              <a:rPr lang="en-US" sz="3000" i="1" dirty="0"/>
              <a:t>Emphasize the importance of patient engagement and your role in supporting patients’ active engagement.</a:t>
            </a:r>
          </a:p>
        </p:txBody>
      </p:sp>
      <p:pic>
        <p:nvPicPr>
          <p:cNvPr id="5" name="Picture 4" descr="dart_and_target.png"/>
          <p:cNvPicPr>
            <a:picLocks noChangeAspect="1"/>
          </p:cNvPicPr>
          <p:nvPr/>
        </p:nvPicPr>
        <p:blipFill>
          <a:blip r:embed="rId3" cstate="print">
            <a:alphaModFix amt="39000"/>
          </a:blip>
          <a:stretch>
            <a:fillRect/>
          </a:stretch>
        </p:blipFill>
        <p:spPr>
          <a:xfrm>
            <a:off x="5626100" y="2781300"/>
            <a:ext cx="3898900" cy="3898900"/>
          </a:xfrm>
          <a:prstGeom prst="rect">
            <a:avLst/>
          </a:prstGeom>
        </p:spPr>
      </p:pic>
    </p:spTree>
    <p:extLst>
      <p:ext uri="{BB962C8B-B14F-4D97-AF65-F5344CB8AC3E}">
        <p14:creationId xmlns:p14="http://schemas.microsoft.com/office/powerpoint/2010/main" val="687783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800" y="0"/>
            <a:ext cx="5664200" cy="685800"/>
          </a:xfrm>
        </p:spPr>
        <p:txBody>
          <a:bodyPr>
            <a:normAutofit/>
          </a:bodyPr>
          <a:lstStyle/>
          <a:p>
            <a:r>
              <a:rPr lang="en-US" sz="3200" b="1" dirty="0"/>
              <a:t>Presentation Objectives</a:t>
            </a:r>
          </a:p>
        </p:txBody>
      </p:sp>
      <p:sp>
        <p:nvSpPr>
          <p:cNvPr id="3" name="Content Placeholder 2"/>
          <p:cNvSpPr>
            <a:spLocks noGrp="1"/>
          </p:cNvSpPr>
          <p:nvPr>
            <p:ph idx="1"/>
          </p:nvPr>
        </p:nvSpPr>
        <p:spPr>
          <a:xfrm>
            <a:off x="457200" y="876300"/>
            <a:ext cx="8229600" cy="5448300"/>
          </a:xfrm>
        </p:spPr>
        <p:txBody>
          <a:bodyPr>
            <a:normAutofit/>
          </a:bodyPr>
          <a:lstStyle/>
          <a:p>
            <a:pPr marL="0" indent="0">
              <a:buNone/>
            </a:pPr>
            <a:endParaRPr lang="en-US" sz="900" b="1" dirty="0"/>
          </a:p>
          <a:p>
            <a:pPr>
              <a:buClr>
                <a:srgbClr val="FF0000"/>
              </a:buClr>
              <a:buSzPct val="120000"/>
              <a:buFont typeface="Wingdings" charset="2"/>
              <a:buChar char="ü"/>
            </a:pPr>
            <a:r>
              <a:rPr lang="en-US" sz="3000" i="1" dirty="0"/>
              <a:t>Introduce Enhanced Recovery Program (ERP) principles and elements</a:t>
            </a:r>
          </a:p>
          <a:p>
            <a:pPr>
              <a:buClr>
                <a:srgbClr val="FF0000"/>
              </a:buClr>
              <a:buSzPct val="110000"/>
              <a:buFont typeface="Wingdings" charset="2"/>
              <a:buChar char="ü"/>
            </a:pPr>
            <a:r>
              <a:rPr lang="en-US" sz="3000" i="1" dirty="0"/>
              <a:t>Identify benefits and rationale of ERP</a:t>
            </a:r>
          </a:p>
          <a:p>
            <a:pPr>
              <a:buClr>
                <a:srgbClr val="FF0000"/>
              </a:buClr>
              <a:buFont typeface="Wingdings" charset="2"/>
              <a:buChar char="ü"/>
            </a:pPr>
            <a:r>
              <a:rPr lang="en-US" sz="3000" i="1" dirty="0"/>
              <a:t>Define essential aspects of the healthcare team in ERP implementation</a:t>
            </a:r>
          </a:p>
          <a:p>
            <a:pPr>
              <a:buClr>
                <a:srgbClr val="FF0000"/>
              </a:buClr>
              <a:buFont typeface="Wingdings" charset="2"/>
              <a:buChar char="ü"/>
            </a:pPr>
            <a:r>
              <a:rPr lang="en-US" sz="3000" i="1" dirty="0"/>
              <a:t>Emphasize the importance of patient engagement and your role in supporting patients’ active engagement.</a:t>
            </a:r>
          </a:p>
        </p:txBody>
      </p:sp>
      <p:pic>
        <p:nvPicPr>
          <p:cNvPr id="5" name="Picture 4" descr="dart_and_target.png"/>
          <p:cNvPicPr>
            <a:picLocks noChangeAspect="1"/>
          </p:cNvPicPr>
          <p:nvPr/>
        </p:nvPicPr>
        <p:blipFill>
          <a:blip r:embed="rId3" cstate="print">
            <a:alphaModFix amt="39000"/>
          </a:blip>
          <a:stretch>
            <a:fillRect/>
          </a:stretch>
        </p:blipFill>
        <p:spPr>
          <a:xfrm>
            <a:off x="5626100" y="2781300"/>
            <a:ext cx="3898900" cy="3898900"/>
          </a:xfrm>
          <a:prstGeom prst="rect">
            <a:avLst/>
          </a:prstGeom>
        </p:spPr>
      </p:pic>
    </p:spTree>
    <p:extLst>
      <p:ext uri="{BB962C8B-B14F-4D97-AF65-F5344CB8AC3E}">
        <p14:creationId xmlns:p14="http://schemas.microsoft.com/office/powerpoint/2010/main" val="1512327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14800" y="765545"/>
            <a:ext cx="1322201" cy="1207918"/>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reeform 1"/>
          <p:cNvSpPr/>
          <p:nvPr/>
        </p:nvSpPr>
        <p:spPr>
          <a:xfrm>
            <a:off x="3009013" y="1855533"/>
            <a:ext cx="3646967" cy="4375148"/>
          </a:xfrm>
          <a:custGeom>
            <a:avLst/>
            <a:gdLst>
              <a:gd name="connsiteX0" fmla="*/ 0 w 2853562"/>
              <a:gd name="connsiteY0" fmla="*/ 285356 h 4206601"/>
              <a:gd name="connsiteX1" fmla="*/ 285356 w 2853562"/>
              <a:gd name="connsiteY1" fmla="*/ 0 h 4206601"/>
              <a:gd name="connsiteX2" fmla="*/ 2568206 w 2853562"/>
              <a:gd name="connsiteY2" fmla="*/ 0 h 4206601"/>
              <a:gd name="connsiteX3" fmla="*/ 2853562 w 2853562"/>
              <a:gd name="connsiteY3" fmla="*/ 285356 h 4206601"/>
              <a:gd name="connsiteX4" fmla="*/ 2853562 w 2853562"/>
              <a:gd name="connsiteY4" fmla="*/ 3921245 h 4206601"/>
              <a:gd name="connsiteX5" fmla="*/ 2568206 w 2853562"/>
              <a:gd name="connsiteY5" fmla="*/ 4206601 h 4206601"/>
              <a:gd name="connsiteX6" fmla="*/ 285356 w 2853562"/>
              <a:gd name="connsiteY6" fmla="*/ 4206601 h 4206601"/>
              <a:gd name="connsiteX7" fmla="*/ 0 w 2853562"/>
              <a:gd name="connsiteY7" fmla="*/ 3921245 h 4206601"/>
              <a:gd name="connsiteX8" fmla="*/ 0 w 2853562"/>
              <a:gd name="connsiteY8" fmla="*/ 285356 h 420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3562" h="4206601">
                <a:moveTo>
                  <a:pt x="0" y="285356"/>
                </a:moveTo>
                <a:cubicBezTo>
                  <a:pt x="0" y="127758"/>
                  <a:pt x="127758" y="0"/>
                  <a:pt x="285356" y="0"/>
                </a:cubicBezTo>
                <a:lnTo>
                  <a:pt x="2568206" y="0"/>
                </a:lnTo>
                <a:cubicBezTo>
                  <a:pt x="2725804" y="0"/>
                  <a:pt x="2853562" y="127758"/>
                  <a:pt x="2853562" y="285356"/>
                </a:cubicBezTo>
                <a:lnTo>
                  <a:pt x="2853562" y="3921245"/>
                </a:lnTo>
                <a:cubicBezTo>
                  <a:pt x="2853562" y="4078843"/>
                  <a:pt x="2725804" y="4206601"/>
                  <a:pt x="2568206" y="4206601"/>
                </a:cubicBezTo>
                <a:lnTo>
                  <a:pt x="285356" y="4206601"/>
                </a:lnTo>
                <a:cubicBezTo>
                  <a:pt x="127758" y="4206601"/>
                  <a:pt x="0" y="4078843"/>
                  <a:pt x="0" y="3921245"/>
                </a:cubicBezTo>
                <a:lnTo>
                  <a:pt x="0" y="285356"/>
                </a:lnTo>
                <a:close/>
              </a:path>
            </a:pathLst>
          </a:custGeom>
          <a:effectLst>
            <a:outerShdw blurRad="50800" dist="38100" algn="l" rotWithShape="0">
              <a:prstClr val="black">
                <a:alpha val="40000"/>
              </a:prstClr>
            </a:outerShdw>
          </a:effectLst>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txBody>
          <a:bodyPr spcFirstLastPara="0" vert="horz" wrap="square" lIns="167398" tIns="167398" rIns="167398" bIns="167398" numCol="1" spcCol="1270" anchor="ctr" anchorCtr="0">
            <a:noAutofit/>
          </a:bodyPr>
          <a:lstStyle/>
          <a:p>
            <a:pPr lvl="0" algn="l" defTabSz="977900">
              <a:lnSpc>
                <a:spcPct val="90000"/>
              </a:lnSpc>
              <a:spcBef>
                <a:spcPct val="0"/>
              </a:spcBef>
              <a:spcAft>
                <a:spcPct val="35000"/>
              </a:spcAft>
            </a:pPr>
            <a:endParaRPr lang="en-US" sz="2200" b="1" kern="1200" dirty="0">
              <a:solidFill>
                <a:schemeClr val="tx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endParaRPr lang="en-US" sz="2200" b="1" kern="1200" dirty="0">
              <a:solidFill>
                <a:schemeClr val="bg1"/>
              </a:solidFill>
              <a:latin typeface="Corbel" pitchFamily="34" charset="0"/>
            </a:endParaRPr>
          </a:p>
          <a:p>
            <a:pPr lvl="0" algn="l" defTabSz="977900">
              <a:lnSpc>
                <a:spcPct val="90000"/>
              </a:lnSpc>
              <a:spcBef>
                <a:spcPct val="0"/>
              </a:spcBef>
              <a:spcAft>
                <a:spcPct val="35000"/>
              </a:spcAft>
            </a:pPr>
            <a:r>
              <a:rPr lang="en-US" sz="2200" b="1" kern="1200" dirty="0">
                <a:solidFill>
                  <a:schemeClr val="bg1"/>
                </a:solidFill>
                <a:latin typeface="Corbel" pitchFamily="34" charset="0"/>
              </a:rPr>
              <a:t>Perioperative Phase</a:t>
            </a:r>
          </a:p>
          <a:p>
            <a:pPr lvl="0" algn="l" defTabSz="977900">
              <a:lnSpc>
                <a:spcPct val="90000"/>
              </a:lnSpc>
              <a:spcBef>
                <a:spcPct val="0"/>
              </a:spcBef>
              <a:spcAft>
                <a:spcPct val="35000"/>
              </a:spcAft>
            </a:pPr>
            <a:r>
              <a:rPr lang="en-US" sz="1600" b="1" i="1" kern="1200" dirty="0">
                <a:solidFill>
                  <a:schemeClr val="tx1"/>
                </a:solidFill>
                <a:latin typeface="Corbel" pitchFamily="34" charset="0"/>
              </a:rPr>
              <a:t>Intraoperative efficiency</a:t>
            </a:r>
          </a:p>
          <a:p>
            <a:pPr lvl="0" algn="l" defTabSz="977900">
              <a:lnSpc>
                <a:spcPct val="90000"/>
              </a:lnSpc>
              <a:spcBef>
                <a:spcPct val="0"/>
              </a:spcBef>
              <a:spcAft>
                <a:spcPct val="35000"/>
              </a:spcAft>
            </a:pPr>
            <a:r>
              <a:rPr lang="en-US" sz="1400" b="1" dirty="0">
                <a:solidFill>
                  <a:schemeClr val="bg1"/>
                </a:solidFill>
                <a:latin typeface="Corbel" pitchFamily="34" charset="0"/>
              </a:rPr>
              <a:t>M</a:t>
            </a:r>
            <a:r>
              <a:rPr lang="en-US" sz="1400" b="1" i="0" kern="1200" dirty="0">
                <a:solidFill>
                  <a:schemeClr val="bg1"/>
                </a:solidFill>
                <a:latin typeface="Corbel" pitchFamily="34" charset="0"/>
              </a:rPr>
              <a:t>etabolic/fluid conditioning</a:t>
            </a:r>
          </a:p>
          <a:p>
            <a:pPr lvl="0" algn="l" defTabSz="977900">
              <a:lnSpc>
                <a:spcPct val="90000"/>
              </a:lnSpc>
              <a:spcBef>
                <a:spcPct val="0"/>
              </a:spcBef>
              <a:spcAft>
                <a:spcPct val="35000"/>
              </a:spcAft>
            </a:pPr>
            <a:r>
              <a:rPr lang="en-US" sz="1400" b="1" i="0" kern="1200" dirty="0">
                <a:solidFill>
                  <a:schemeClr val="bg1"/>
                </a:solidFill>
                <a:latin typeface="Corbel" pitchFamily="34" charset="0"/>
              </a:rPr>
              <a:t>Prevention of postop ileus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Antiemetic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Mechanical bowel prep with antibiotics (colectomy cases)</a:t>
            </a:r>
          </a:p>
          <a:p>
            <a:pPr lvl="0" algn="l" defTabSz="977900">
              <a:lnSpc>
                <a:spcPct val="90000"/>
              </a:lnSpc>
              <a:spcBef>
                <a:spcPct val="0"/>
              </a:spcBef>
              <a:spcAft>
                <a:spcPct val="35000"/>
              </a:spcAft>
            </a:pPr>
            <a:r>
              <a:rPr lang="en-US" sz="1400" b="1" dirty="0">
                <a:solidFill>
                  <a:schemeClr val="bg1"/>
                </a:solidFill>
                <a:latin typeface="Corbel" pitchFamily="34" charset="0"/>
              </a:rPr>
              <a:t>F</a:t>
            </a:r>
            <a:r>
              <a:rPr lang="en-US" sz="1400" b="1" i="0" kern="1200" dirty="0">
                <a:solidFill>
                  <a:schemeClr val="bg1"/>
                </a:solidFill>
                <a:latin typeface="Corbel" pitchFamily="34" charset="0"/>
              </a:rPr>
              <a:t>luid management</a:t>
            </a:r>
          </a:p>
          <a:p>
            <a:pPr lvl="0" algn="l" defTabSz="977900">
              <a:lnSpc>
                <a:spcPct val="90000"/>
              </a:lnSpc>
              <a:spcBef>
                <a:spcPct val="0"/>
              </a:spcBef>
              <a:spcAft>
                <a:spcPct val="35000"/>
              </a:spcAft>
            </a:pPr>
            <a:r>
              <a:rPr lang="en-US" sz="1400" b="1" i="0" kern="1200" dirty="0">
                <a:solidFill>
                  <a:schemeClr val="bg1"/>
                </a:solidFill>
                <a:latin typeface="Corbel" pitchFamily="34" charset="0"/>
              </a:rPr>
              <a:t>VTE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Antimicrobial prophylaxis</a:t>
            </a:r>
          </a:p>
          <a:p>
            <a:pPr lvl="0" algn="l" defTabSz="977900">
              <a:lnSpc>
                <a:spcPct val="90000"/>
              </a:lnSpc>
              <a:spcBef>
                <a:spcPct val="0"/>
              </a:spcBef>
              <a:spcAft>
                <a:spcPct val="35000"/>
              </a:spcAft>
            </a:pPr>
            <a:r>
              <a:rPr lang="en-US" sz="1400" b="1" i="0" kern="1200" dirty="0">
                <a:solidFill>
                  <a:schemeClr val="bg1"/>
                </a:solidFill>
                <a:latin typeface="Corbel" pitchFamily="34" charset="0"/>
              </a:rPr>
              <a:t>Skin prep</a:t>
            </a:r>
          </a:p>
          <a:p>
            <a:pPr lvl="0" algn="l" defTabSz="977900">
              <a:lnSpc>
                <a:spcPct val="90000"/>
              </a:lnSpc>
              <a:spcBef>
                <a:spcPct val="0"/>
              </a:spcBef>
              <a:spcAft>
                <a:spcPct val="35000"/>
              </a:spcAft>
            </a:pPr>
            <a:r>
              <a:rPr lang="en-US" sz="1400" b="1" i="0" kern="1200" dirty="0">
                <a:solidFill>
                  <a:schemeClr val="bg1"/>
                </a:solidFill>
                <a:latin typeface="Corbel" pitchFamily="34" charset="0"/>
              </a:rPr>
              <a:t>Maintenance of normothermia</a:t>
            </a:r>
          </a:p>
          <a:p>
            <a:pPr lvl="0" algn="l" defTabSz="977900">
              <a:lnSpc>
                <a:spcPct val="90000"/>
              </a:lnSpc>
              <a:spcBef>
                <a:spcPct val="0"/>
              </a:spcBef>
              <a:spcAft>
                <a:spcPct val="35000"/>
              </a:spcAft>
            </a:pPr>
            <a:r>
              <a:rPr lang="en-US" sz="1400" b="1" i="0" kern="1200" dirty="0">
                <a:solidFill>
                  <a:schemeClr val="bg1"/>
                </a:solidFill>
                <a:latin typeface="Corbel" pitchFamily="34" charset="0"/>
              </a:rPr>
              <a:t>BP and glucose maintenance</a:t>
            </a:r>
          </a:p>
          <a:p>
            <a:pPr lvl="0" algn="l" defTabSz="977900">
              <a:lnSpc>
                <a:spcPct val="90000"/>
              </a:lnSpc>
              <a:spcBef>
                <a:spcPct val="0"/>
              </a:spcBef>
              <a:spcAft>
                <a:spcPct val="35000"/>
              </a:spcAft>
            </a:pPr>
            <a:r>
              <a:rPr lang="en-US" sz="1400" b="1" i="0" kern="1200" dirty="0">
                <a:solidFill>
                  <a:schemeClr val="bg1"/>
                </a:solidFill>
                <a:latin typeface="Corbel" pitchFamily="34" charset="0"/>
              </a:rPr>
              <a:t>Pain management</a:t>
            </a:r>
          </a:p>
          <a:p>
            <a:pPr lvl="0" algn="l" defTabSz="977900">
              <a:lnSpc>
                <a:spcPct val="90000"/>
              </a:lnSpc>
              <a:spcBef>
                <a:spcPct val="0"/>
              </a:spcBef>
              <a:spcAft>
                <a:spcPct val="35000"/>
              </a:spcAft>
            </a:pPr>
            <a:endParaRPr lang="en-US" sz="1600" b="1" i="1" kern="1200" dirty="0">
              <a:solidFill>
                <a:schemeClr val="tx1"/>
              </a:solidFill>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a:p>
            <a:pPr lvl="0" algn="ctr" defTabSz="977900">
              <a:lnSpc>
                <a:spcPct val="90000"/>
              </a:lnSpc>
              <a:spcBef>
                <a:spcPct val="0"/>
              </a:spcBef>
              <a:spcAft>
                <a:spcPct val="35000"/>
              </a:spcAft>
            </a:pPr>
            <a:endParaRPr lang="en-US" sz="2200" b="1" kern="1200" dirty="0">
              <a:latin typeface="Corbel" pitchFamily="34" charset="0"/>
            </a:endParaRPr>
          </a:p>
        </p:txBody>
      </p:sp>
      <p:pic>
        <p:nvPicPr>
          <p:cNvPr id="3" name="Picture 8" descr="C:\USERS\LFASBIND\APPDATA\LOCAL\TEMP\wz9aa0\Wear_Gloves_clip_art_medi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874" y="791004"/>
            <a:ext cx="1246051" cy="118245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ight Arrow 5"/>
          <p:cNvSpPr/>
          <p:nvPr/>
        </p:nvSpPr>
        <p:spPr>
          <a:xfrm>
            <a:off x="202019" y="1605516"/>
            <a:ext cx="2806993" cy="3593805"/>
          </a:xfrm>
          <a:prstGeom prst="rightArrow">
            <a:avLst/>
          </a:prstGeom>
          <a:solidFill>
            <a:srgbClr val="FFCC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chemeClr val="tx1"/>
                </a:solidFill>
              </a:rPr>
              <a:t>Next, refer to the Guide for the </a:t>
            </a:r>
            <a:r>
              <a:rPr lang="en-US" sz="2400" b="1" dirty="0">
                <a:solidFill>
                  <a:schemeClr val="tx1"/>
                </a:solidFill>
              </a:rPr>
              <a:t>Perioperative Phase!</a:t>
            </a:r>
          </a:p>
        </p:txBody>
      </p:sp>
    </p:spTree>
    <p:extLst>
      <p:ext uri="{BB962C8B-B14F-4D97-AF65-F5344CB8AC3E}">
        <p14:creationId xmlns:p14="http://schemas.microsoft.com/office/powerpoint/2010/main" val="4183581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09516" y="838505"/>
            <a:ext cx="3664688" cy="5239976"/>
          </a:xfrm>
          <a:prstGeom prst="roundRect">
            <a:avLst/>
          </a:prstGeom>
          <a:solidFill>
            <a:srgbClr val="7EC3E8"/>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dirty="0"/>
          </a:p>
        </p:txBody>
      </p:sp>
      <p:pic>
        <p:nvPicPr>
          <p:cNvPr id="1026" name="Picture 2" descr="http://www.constructionlawtoday.com/uploads/image/Change%20Ahea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515" y="661917"/>
            <a:ext cx="3856017" cy="2775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http://www.freeleansite.com/images/roadmap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516" y="3512746"/>
            <a:ext cx="3856017" cy="25657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6562" y="1112876"/>
            <a:ext cx="3557642" cy="5124472"/>
          </a:xfrm>
          <a:prstGeom prst="rect">
            <a:avLst/>
          </a:prstGeom>
          <a:noFill/>
          <a:ln>
            <a:noFill/>
          </a:ln>
        </p:spPr>
        <p:txBody>
          <a:bodyPr wrap="square" lIns="91432" tIns="45716" rIns="91432" bIns="45716" rtlCol="0">
            <a:spAutoFit/>
          </a:bodyPr>
          <a:lstStyle/>
          <a:p>
            <a:r>
              <a:rPr lang="en-US" sz="1700" dirty="0">
                <a:solidFill>
                  <a:srgbClr val="000000"/>
                </a:solidFill>
              </a:rPr>
              <a:t>	Our goal is that this guide</a:t>
            </a:r>
          </a:p>
          <a:p>
            <a:r>
              <a:rPr lang="en-US" sz="1700" dirty="0">
                <a:solidFill>
                  <a:srgbClr val="000000"/>
                </a:solidFill>
              </a:rPr>
              <a:t> will serve as a resource to help you guide patients to achieve optimal preparation for surgery and success in realizing the many benefits of the </a:t>
            </a:r>
            <a:r>
              <a:rPr lang="en-US" sz="1700" b="1" dirty="0">
                <a:solidFill>
                  <a:srgbClr val="000000"/>
                </a:solidFill>
              </a:rPr>
              <a:t>Enhanced Recovery Program</a:t>
            </a:r>
            <a:r>
              <a:rPr lang="en-US" sz="1700" dirty="0">
                <a:solidFill>
                  <a:srgbClr val="000000"/>
                </a:solidFill>
              </a:rPr>
              <a:t>. Through monitoring, educational efforts, system changes and coordination of services of the healthcare team and many hospital divisions, patients will attain improved length of stay, decreased readmission rates and reduced morbidity and mortality, and the hospital will demonstrate a return on investment which exceeds the incremental costs of these efforts.</a:t>
            </a:r>
          </a:p>
          <a:p>
            <a:endParaRPr lang="en-US" sz="1900" dirty="0"/>
          </a:p>
          <a:p>
            <a:r>
              <a:rPr lang="en-US" sz="1900" dirty="0"/>
              <a:t> </a:t>
            </a:r>
          </a:p>
        </p:txBody>
      </p:sp>
    </p:spTree>
    <p:extLst>
      <p:ext uri="{BB962C8B-B14F-4D97-AF65-F5344CB8AC3E}">
        <p14:creationId xmlns:p14="http://schemas.microsoft.com/office/powerpoint/2010/main" val="138621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457200"/>
            <a:ext cx="5257800" cy="6494085"/>
          </a:xfrm>
          <a:prstGeom prst="rect">
            <a:avLst/>
          </a:prstGeom>
          <a:noFill/>
        </p:spPr>
        <p:txBody>
          <a:bodyPr wrap="square" rtlCol="0">
            <a:spAutoFit/>
          </a:bodyPr>
          <a:lstStyle/>
          <a:p>
            <a:pPr algn="ctr"/>
            <a:endParaRPr lang="en-US" sz="3200" b="1" i="1" dirty="0">
              <a:latin typeface="Corbel" pitchFamily="34" charset="0"/>
            </a:endParaRPr>
          </a:p>
          <a:p>
            <a:pPr algn="ctr"/>
            <a:r>
              <a:rPr lang="en-US" sz="3200" b="1" i="1" dirty="0">
                <a:latin typeface="Corbel" pitchFamily="34" charset="0"/>
              </a:rPr>
              <a:t>MSQC Enhanced Recovery Program</a:t>
            </a:r>
            <a:r>
              <a:rPr lang="en-US" sz="3200" b="1" dirty="0">
                <a:latin typeface="Corbel" pitchFamily="34" charset="0"/>
              </a:rPr>
              <a:t> </a:t>
            </a:r>
            <a:r>
              <a:rPr lang="en-US" sz="3200" dirty="0">
                <a:latin typeface="Corbel" pitchFamily="34" charset="0"/>
              </a:rPr>
              <a:t>provides a </a:t>
            </a:r>
            <a:r>
              <a:rPr lang="en-US" sz="3200" dirty="0">
                <a:effectLst>
                  <a:glow rad="101600">
                    <a:schemeClr val="tx2">
                      <a:lumMod val="60000"/>
                      <a:lumOff val="40000"/>
                      <a:alpha val="40000"/>
                    </a:schemeClr>
                  </a:glow>
                </a:effectLst>
                <a:latin typeface="Corbel" pitchFamily="34" charset="0"/>
              </a:rPr>
              <a:t>framework</a:t>
            </a:r>
            <a:r>
              <a:rPr lang="en-US" sz="3200" dirty="0">
                <a:latin typeface="Corbel" pitchFamily="34" charset="0"/>
              </a:rPr>
              <a:t> for sites to use in establishing and implementing </a:t>
            </a:r>
            <a:r>
              <a:rPr lang="en-US"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rbel" pitchFamily="34" charset="0"/>
              </a:rPr>
              <a:t>standardized protocols </a:t>
            </a:r>
            <a:r>
              <a:rPr lang="en-US" sz="3200" dirty="0">
                <a:latin typeface="Corbel" pitchFamily="34" charset="0"/>
              </a:rPr>
              <a:t>directed at </a:t>
            </a:r>
            <a:r>
              <a:rPr lang="en-US" sz="3200" b="1" u="sng" dirty="0">
                <a:latin typeface="Corbel" pitchFamily="34" charset="0"/>
              </a:rPr>
              <a:t>optimizing patient recovery </a:t>
            </a:r>
            <a:r>
              <a:rPr lang="en-US" sz="3200" dirty="0">
                <a:latin typeface="Corbel" pitchFamily="34" charset="0"/>
              </a:rPr>
              <a:t>during the </a:t>
            </a:r>
            <a:r>
              <a:rPr lang="en-US" sz="3200" b="1" i="1" dirty="0">
                <a:latin typeface="Corbel" pitchFamily="34" charset="0"/>
              </a:rPr>
              <a:t>preoperative, intraoperative</a:t>
            </a:r>
            <a:r>
              <a:rPr lang="en-US" sz="3200" b="1" dirty="0">
                <a:latin typeface="Corbel" pitchFamily="34" charset="0"/>
              </a:rPr>
              <a:t> </a:t>
            </a:r>
            <a:r>
              <a:rPr lang="en-US" sz="3200" dirty="0">
                <a:latin typeface="Corbel" pitchFamily="34" charset="0"/>
              </a:rPr>
              <a:t>and </a:t>
            </a:r>
            <a:r>
              <a:rPr lang="en-US" sz="3200" b="1" i="1" dirty="0">
                <a:latin typeface="Corbel" pitchFamily="34" charset="0"/>
              </a:rPr>
              <a:t>postoperative periods of care</a:t>
            </a:r>
          </a:p>
          <a:p>
            <a:endParaRPr lang="en-US" sz="3200" b="1" dirty="0">
              <a:latin typeface="Corbel" pitchFamily="34" charset="0"/>
            </a:endParaRPr>
          </a:p>
          <a:p>
            <a:endParaRPr lang="en-US" sz="3200" dirty="0">
              <a:latin typeface="Corbel" pitchFamily="34" charset="0"/>
            </a:endParaRPr>
          </a:p>
        </p:txBody>
      </p:sp>
      <p:sp>
        <p:nvSpPr>
          <p:cNvPr id="3" name="TextBox 2"/>
          <p:cNvSpPr txBox="1"/>
          <p:nvPr/>
        </p:nvSpPr>
        <p:spPr>
          <a:xfrm>
            <a:off x="2209801" y="76200"/>
            <a:ext cx="6934200" cy="584775"/>
          </a:xfrm>
          <a:prstGeom prst="rect">
            <a:avLst/>
          </a:prstGeom>
          <a:noFill/>
        </p:spPr>
        <p:txBody>
          <a:bodyPr wrap="square" rtlCol="0">
            <a:spAutoFit/>
          </a:bodyPr>
          <a:lstStyle/>
          <a:p>
            <a:pPr algn="r"/>
            <a:r>
              <a:rPr lang="en-US" sz="3200" b="1" dirty="0">
                <a:solidFill>
                  <a:schemeClr val="bg1"/>
                </a:solidFill>
                <a:latin typeface="Corbel" pitchFamily="34" charset="0"/>
              </a:rPr>
              <a:t>Enhanced Recovery Program</a:t>
            </a:r>
          </a:p>
        </p:txBody>
      </p:sp>
      <p:pic>
        <p:nvPicPr>
          <p:cNvPr id="2050" name="Picture 2" descr="Description: C:\Users\lburgund\AppData\Local\Microsoft\Windows\Temporary Internet Files\Content.Outlook\AP2293NG\Enhanced Recovery Program#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11" y="2169041"/>
            <a:ext cx="3384130" cy="217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2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44599502"/>
              </p:ext>
            </p:extLst>
          </p:nvPr>
        </p:nvGraphicFramePr>
        <p:xfrm>
          <a:off x="748747" y="2574229"/>
          <a:ext cx="7620000" cy="2743200"/>
        </p:xfrm>
        <a:graphic>
          <a:graphicData uri="http://schemas.openxmlformats.org/drawingml/2006/table">
            <a:tbl>
              <a:tblPr firstRow="1" bandRow="1">
                <a:tableStyleId>{5C22544A-7EE6-4342-B048-85BDC9FD1C3A}</a:tableStyleId>
              </a:tblPr>
              <a:tblGrid>
                <a:gridCol w="2580861">
                  <a:extLst>
                    <a:ext uri="{9D8B030D-6E8A-4147-A177-3AD203B41FA5}">
                      <a16:colId xmlns:a16="http://schemas.microsoft.com/office/drawing/2014/main" val="20000"/>
                    </a:ext>
                  </a:extLst>
                </a:gridCol>
                <a:gridCol w="2706487">
                  <a:extLst>
                    <a:ext uri="{9D8B030D-6E8A-4147-A177-3AD203B41FA5}">
                      <a16:colId xmlns:a16="http://schemas.microsoft.com/office/drawing/2014/main" val="20001"/>
                    </a:ext>
                  </a:extLst>
                </a:gridCol>
                <a:gridCol w="2332652">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Enhanced Recovery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Conventional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400" dirty="0"/>
                        <a:t>Mortality¹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2400" dirty="0"/>
                        <a:t>Complications¹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56.8%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2400" dirty="0"/>
                        <a:t>Readmissions²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t>18.2%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sz="2400" dirty="0"/>
                        <a:t>Length</a:t>
                      </a:r>
                      <a:r>
                        <a:rPr lang="en-US" sz="2400" baseline="0" dirty="0"/>
                        <a:t> of Stay¹</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baseline="0" dirty="0"/>
                        <a:t>  by 3 days </a:t>
                      </a:r>
                      <a:r>
                        <a:rPr lang="en-US" sz="1400" baseline="0" dirty="0"/>
                        <a:t>(on average)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2400" dirty="0"/>
                        <a:t>Post Surgical Pain³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a:t>Reduced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TextBox 5"/>
          <p:cNvSpPr txBox="1"/>
          <p:nvPr/>
        </p:nvSpPr>
        <p:spPr>
          <a:xfrm>
            <a:off x="6477000" y="5334000"/>
            <a:ext cx="1905000" cy="646331"/>
          </a:xfrm>
          <a:prstGeom prst="rect">
            <a:avLst/>
          </a:prstGeom>
          <a:noFill/>
        </p:spPr>
        <p:txBody>
          <a:bodyPr wrap="square" rtlCol="0">
            <a:spAutoFit/>
          </a:bodyPr>
          <a:lstStyle/>
          <a:p>
            <a:r>
              <a:rPr lang="en-US" sz="1200" dirty="0"/>
              <a:t>1. Spanjersberg et al.(2011)</a:t>
            </a:r>
          </a:p>
          <a:p>
            <a:r>
              <a:rPr lang="en-US" sz="1200" dirty="0"/>
              <a:t>2. Delaney et al. (2003)</a:t>
            </a:r>
          </a:p>
          <a:p>
            <a:r>
              <a:rPr lang="en-US" sz="1200" dirty="0"/>
              <a:t>3. Anderson et al.(2003)</a:t>
            </a:r>
          </a:p>
        </p:txBody>
      </p:sp>
      <p:sp>
        <p:nvSpPr>
          <p:cNvPr id="8" name="Down Arrow 7"/>
          <p:cNvSpPr/>
          <p:nvPr/>
        </p:nvSpPr>
        <p:spPr>
          <a:xfrm>
            <a:off x="3352800" y="4472377"/>
            <a:ext cx="112643" cy="291085"/>
          </a:xfrm>
          <a:prstGeom prst="downArrow">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50"/>
                </a:solidFill>
              </a:ln>
              <a:solidFill>
                <a:srgbClr val="00B050"/>
              </a:solidFill>
            </a:endParaRPr>
          </a:p>
        </p:txBody>
      </p:sp>
      <p:sp>
        <p:nvSpPr>
          <p:cNvPr id="5" name="TextBox 4"/>
          <p:cNvSpPr txBox="1"/>
          <p:nvPr/>
        </p:nvSpPr>
        <p:spPr>
          <a:xfrm>
            <a:off x="266377" y="1310140"/>
            <a:ext cx="8631145" cy="954107"/>
          </a:xfrm>
          <a:prstGeom prst="rect">
            <a:avLst/>
          </a:prstGeom>
          <a:noFill/>
        </p:spPr>
        <p:txBody>
          <a:bodyPr wrap="none" rtlCol="0">
            <a:spAutoFit/>
          </a:bodyPr>
          <a:lstStyle/>
          <a:p>
            <a:pPr algn="ctr"/>
            <a:r>
              <a:rPr lang="en-US" sz="2800" b="1" dirty="0"/>
              <a:t>Enhanced Recovery vs. Conventional Recovery Strategies</a:t>
            </a:r>
          </a:p>
          <a:p>
            <a:pPr algn="ctr"/>
            <a:r>
              <a:rPr lang="en-US" sz="2800" b="1" dirty="0"/>
              <a:t> Global Outcomes Data (colorectal surgery)</a:t>
            </a:r>
          </a:p>
        </p:txBody>
      </p:sp>
      <p:sp>
        <p:nvSpPr>
          <p:cNvPr id="7" name="TextBox 6"/>
          <p:cNvSpPr txBox="1"/>
          <p:nvPr/>
        </p:nvSpPr>
        <p:spPr>
          <a:xfrm>
            <a:off x="4191840" y="88612"/>
            <a:ext cx="4936801" cy="584775"/>
          </a:xfrm>
          <a:prstGeom prst="rect">
            <a:avLst/>
          </a:prstGeom>
          <a:noFill/>
        </p:spPr>
        <p:txBody>
          <a:bodyPr wrap="none" rtlCol="0">
            <a:spAutoFit/>
          </a:bodyPr>
          <a:lstStyle/>
          <a:p>
            <a:pPr algn="r"/>
            <a:r>
              <a:rPr lang="en-US" sz="3200" dirty="0">
                <a:solidFill>
                  <a:schemeClr val="bg1"/>
                </a:solidFill>
              </a:rPr>
              <a:t>Impact on Patient Outcomes</a:t>
            </a:r>
          </a:p>
        </p:txBody>
      </p:sp>
    </p:spTree>
    <p:extLst>
      <p:ext uri="{BB962C8B-B14F-4D97-AF65-F5344CB8AC3E}">
        <p14:creationId xmlns:p14="http://schemas.microsoft.com/office/powerpoint/2010/main" val="238531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1647" y="135835"/>
            <a:ext cx="6722353" cy="523220"/>
          </a:xfrm>
          <a:prstGeom prst="rect">
            <a:avLst/>
          </a:prstGeom>
          <a:noFill/>
        </p:spPr>
        <p:txBody>
          <a:bodyPr wrap="none" rtlCol="0">
            <a:spAutoFit/>
          </a:bodyPr>
          <a:lstStyle/>
          <a:p>
            <a:r>
              <a:rPr lang="en-US" sz="2800" dirty="0">
                <a:solidFill>
                  <a:schemeClr val="bg1"/>
                </a:solidFill>
              </a:rPr>
              <a:t>Non-Colorectal Enhanced Recovery Programs</a:t>
            </a:r>
          </a:p>
        </p:txBody>
      </p:sp>
      <p:sp>
        <p:nvSpPr>
          <p:cNvPr id="3" name="TextBox 2"/>
          <p:cNvSpPr txBox="1"/>
          <p:nvPr/>
        </p:nvSpPr>
        <p:spPr>
          <a:xfrm>
            <a:off x="380999" y="1537252"/>
            <a:ext cx="8382000" cy="4524315"/>
          </a:xfrm>
          <a:prstGeom prst="rect">
            <a:avLst/>
          </a:prstGeom>
          <a:noFill/>
        </p:spPr>
        <p:txBody>
          <a:bodyPr wrap="square" rtlCol="0">
            <a:spAutoFit/>
          </a:bodyPr>
          <a:lstStyle/>
          <a:p>
            <a:r>
              <a:rPr lang="en-US" sz="2400" dirty="0"/>
              <a:t>Principles can be </a:t>
            </a:r>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tailored</a:t>
            </a:r>
            <a:r>
              <a:rPr lang="en-US" sz="2400" dirty="0"/>
              <a:t> to improve the patient’s clinical </a:t>
            </a:r>
          </a:p>
          <a:p>
            <a:r>
              <a:rPr lang="en-US" sz="2400" dirty="0"/>
              <a:t>condition for which they have presented for surgery.</a:t>
            </a:r>
          </a:p>
          <a:p>
            <a:r>
              <a:rPr lang="en-US" sz="2400" dirty="0"/>
              <a:t>Targeted interventions:     </a:t>
            </a:r>
          </a:p>
          <a:p>
            <a:pPr marL="457200" indent="-457200">
              <a:buAutoNum type="arabicPeriod"/>
            </a:pPr>
            <a:r>
              <a:rPr lang="en-US" sz="2400" dirty="0"/>
              <a:t>Promote postoperative recovery </a:t>
            </a:r>
          </a:p>
          <a:p>
            <a:pPr marL="457200" indent="-457200">
              <a:buAutoNum type="arabicPeriod" startAt="2"/>
            </a:pPr>
            <a:r>
              <a:rPr lang="en-US" sz="2400" dirty="0"/>
              <a:t>Reduce the perioperative stress response</a:t>
            </a:r>
          </a:p>
          <a:p>
            <a:pPr marL="457200" indent="-457200">
              <a:buAutoNum type="arabicPeriod" startAt="2"/>
            </a:pPr>
            <a:r>
              <a:rPr lang="en-US" sz="2400" dirty="0"/>
              <a:t>Attenuate organ impairment</a:t>
            </a:r>
          </a:p>
          <a:p>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r>
              <a:rPr lang="en-US" sz="24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results</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r>
              <a:rPr lang="en-US" sz="2400" b="1" dirty="0">
                <a:ln w="11430"/>
              </a:rPr>
              <a:t>- Shortened length of stays</a:t>
            </a:r>
          </a:p>
          <a:p>
            <a:r>
              <a:rPr lang="en-US" sz="2400" b="1" dirty="0">
                <a:ln w="11430"/>
              </a:rPr>
              <a:t>- NO increases in readmissions</a:t>
            </a:r>
          </a:p>
          <a:p>
            <a:r>
              <a:rPr lang="en-US" sz="2400" b="1" dirty="0">
                <a:ln w="11430"/>
              </a:rPr>
              <a:t>- Accelerated return to normal activities</a:t>
            </a:r>
          </a:p>
          <a:p>
            <a:r>
              <a:rPr lang="en-US" sz="2400" b="1" dirty="0">
                <a:ln w="11430"/>
              </a:rPr>
              <a:t>- Decreased morbidities</a:t>
            </a:r>
          </a:p>
        </p:txBody>
      </p:sp>
      <p:sp>
        <p:nvSpPr>
          <p:cNvPr id="4" name="TextBox 3"/>
          <p:cNvSpPr txBox="1"/>
          <p:nvPr/>
        </p:nvSpPr>
        <p:spPr>
          <a:xfrm>
            <a:off x="97024" y="1062334"/>
            <a:ext cx="8949951"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Enhanced Recovery Programs have a role in non-colorectal surgeries:</a:t>
            </a:r>
          </a:p>
        </p:txBody>
      </p:sp>
      <p:sp>
        <p:nvSpPr>
          <p:cNvPr id="6" name="TextBox 5"/>
          <p:cNvSpPr txBox="1"/>
          <p:nvPr/>
        </p:nvSpPr>
        <p:spPr>
          <a:xfrm>
            <a:off x="5578697" y="4576081"/>
            <a:ext cx="3516668" cy="400110"/>
          </a:xfrm>
          <a:prstGeom prst="rect">
            <a:avLst/>
          </a:prstGeom>
          <a:noFill/>
        </p:spPr>
        <p:txBody>
          <a:bodyPr wrap="none" rtlCol="0">
            <a:spAutoFit/>
            <a:scene3d>
              <a:camera prst="perspectiveHeroicExtremeLeftFacing"/>
              <a:lightRig rig="threePt" dir="t"/>
            </a:scene3d>
          </a:bodyPr>
          <a:lstStyle/>
          <a:p>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Gastric and Esophageal Surgery</a:t>
            </a:r>
          </a:p>
        </p:txBody>
      </p:sp>
      <p:sp>
        <p:nvSpPr>
          <p:cNvPr id="7" name="TextBox 6"/>
          <p:cNvSpPr txBox="1"/>
          <p:nvPr/>
        </p:nvSpPr>
        <p:spPr>
          <a:xfrm>
            <a:off x="6939967" y="3604736"/>
            <a:ext cx="2041585" cy="369332"/>
          </a:xfrm>
          <a:prstGeom prst="rect">
            <a:avLst/>
          </a:prstGeom>
          <a:noFill/>
        </p:spPr>
        <p:txBody>
          <a:bodyPr wrap="none" rtlCol="0">
            <a:spAutoFit/>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Orthopedic Surgery</a:t>
            </a:r>
          </a:p>
        </p:txBody>
      </p:sp>
      <p:sp>
        <p:nvSpPr>
          <p:cNvPr id="8" name="TextBox 7"/>
          <p:cNvSpPr txBox="1"/>
          <p:nvPr/>
        </p:nvSpPr>
        <p:spPr>
          <a:xfrm>
            <a:off x="5410200" y="3974068"/>
            <a:ext cx="1565878" cy="400110"/>
          </a:xfrm>
          <a:prstGeom prst="rect">
            <a:avLst/>
          </a:prstGeom>
          <a:noFill/>
        </p:spPr>
        <p:txBody>
          <a:bodyPr wrap="none" rtlCol="0">
            <a:spAutoFit/>
            <a:scene3d>
              <a:camera prst="isometricOffAxis1Right"/>
              <a:lightRig rig="threePt" dir="t"/>
            </a:scene3d>
          </a:bodyPr>
          <a:lstStyle/>
          <a:p>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Liver Surgery</a:t>
            </a:r>
          </a:p>
        </p:txBody>
      </p:sp>
      <p:sp>
        <p:nvSpPr>
          <p:cNvPr id="11" name="TextBox 10"/>
          <p:cNvSpPr txBox="1"/>
          <p:nvPr/>
        </p:nvSpPr>
        <p:spPr>
          <a:xfrm>
            <a:off x="7139273" y="4155829"/>
            <a:ext cx="1750159" cy="369332"/>
          </a:xfrm>
          <a:prstGeom prst="rect">
            <a:avLst/>
          </a:prstGeom>
          <a:noFill/>
        </p:spPr>
        <p:txBody>
          <a:bodyPr wrap="none" rtlCol="0">
            <a:spAutoFit/>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Vascular</a:t>
            </a:r>
            <a:r>
              <a:rPr lang="en-US" dirty="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Surgery</a:t>
            </a:r>
            <a:endParaRPr lang="en-US" dirty="0"/>
          </a:p>
        </p:txBody>
      </p:sp>
      <p:sp>
        <p:nvSpPr>
          <p:cNvPr id="12" name="TextBox 11"/>
          <p:cNvSpPr txBox="1"/>
          <p:nvPr/>
        </p:nvSpPr>
        <p:spPr>
          <a:xfrm>
            <a:off x="6167512" y="2986589"/>
            <a:ext cx="2339038" cy="400110"/>
          </a:xfrm>
          <a:prstGeom prst="rect">
            <a:avLst/>
          </a:prstGeom>
          <a:noFill/>
        </p:spPr>
        <p:txBody>
          <a:bodyPr wrap="none" rtlCol="0">
            <a:spAutoFit/>
            <a:scene3d>
              <a:camera prst="isometricOffAxis1Right"/>
              <a:lightRig rig="threePt" dir="t"/>
            </a:scene3d>
          </a:bodyPr>
          <a:lstStyle/>
          <a:p>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Gynecologic Surgery</a:t>
            </a:r>
          </a:p>
        </p:txBody>
      </p:sp>
      <p:sp>
        <p:nvSpPr>
          <p:cNvPr id="13" name="TextBox 12"/>
          <p:cNvSpPr txBox="1"/>
          <p:nvPr/>
        </p:nvSpPr>
        <p:spPr>
          <a:xfrm>
            <a:off x="5732936" y="5193268"/>
            <a:ext cx="2184381" cy="369332"/>
          </a:xfrm>
          <a:prstGeom prst="rect">
            <a:avLst/>
          </a:prstGeom>
          <a:noFill/>
        </p:spPr>
        <p:txBody>
          <a:bodyPr wrap="none" rtlCol="0">
            <a:spAutoFit/>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Radical Cystectomies</a:t>
            </a:r>
          </a:p>
        </p:txBody>
      </p:sp>
      <p:sp>
        <p:nvSpPr>
          <p:cNvPr id="14" name="TextBox 13"/>
          <p:cNvSpPr txBox="1"/>
          <p:nvPr/>
        </p:nvSpPr>
        <p:spPr>
          <a:xfrm>
            <a:off x="7208011" y="5362545"/>
            <a:ext cx="1736886" cy="400110"/>
          </a:xfrm>
          <a:prstGeom prst="rect">
            <a:avLst/>
          </a:prstGeom>
          <a:noFill/>
        </p:spPr>
        <p:txBody>
          <a:bodyPr wrap="none" rtlCol="0">
            <a:spAutoFit/>
            <a:scene3d>
              <a:camera prst="perspectiveContrastingRightFacing"/>
              <a:lightRig rig="threePt" dir="t"/>
            </a:scene3d>
          </a:bodyPr>
          <a:lstStyle/>
          <a:p>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Plastic Surgery</a:t>
            </a:r>
            <a:endParaRPr lang="en-US" sz="2000" dirty="0"/>
          </a:p>
        </p:txBody>
      </p:sp>
    </p:spTree>
    <p:extLst>
      <p:ext uri="{BB962C8B-B14F-4D97-AF65-F5344CB8AC3E}">
        <p14:creationId xmlns:p14="http://schemas.microsoft.com/office/powerpoint/2010/main" val="90124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7455" y="76200"/>
            <a:ext cx="6781800" cy="584775"/>
          </a:xfrm>
          <a:prstGeom prst="rect">
            <a:avLst/>
          </a:prstGeom>
          <a:noFill/>
        </p:spPr>
        <p:txBody>
          <a:bodyPr wrap="square" rtlCol="0">
            <a:spAutoFit/>
          </a:bodyPr>
          <a:lstStyle/>
          <a:p>
            <a:pPr algn="r"/>
            <a:r>
              <a:rPr lang="en-US" sz="3200" dirty="0">
                <a:solidFill>
                  <a:schemeClr val="bg1"/>
                </a:solidFill>
              </a:rPr>
              <a:t>Benefits of Enhanced Recovery Program</a:t>
            </a:r>
          </a:p>
        </p:txBody>
      </p:sp>
      <p:graphicFrame>
        <p:nvGraphicFramePr>
          <p:cNvPr id="3" name="Table 2"/>
          <p:cNvGraphicFramePr>
            <a:graphicFrameLocks noGrp="1"/>
          </p:cNvGraphicFramePr>
          <p:nvPr>
            <p:extLst>
              <p:ext uri="{D42A27DB-BD31-4B8C-83A1-F6EECF244321}">
                <p14:modId xmlns:p14="http://schemas.microsoft.com/office/powerpoint/2010/main" val="4015449782"/>
              </p:ext>
            </p:extLst>
          </p:nvPr>
        </p:nvGraphicFramePr>
        <p:xfrm>
          <a:off x="76201" y="1422975"/>
          <a:ext cx="8991600" cy="4825425"/>
        </p:xfrm>
        <a:graphic>
          <a:graphicData uri="http://schemas.openxmlformats.org/drawingml/2006/table">
            <a:tbl>
              <a:tblPr firstRow="1" bandRow="1">
                <a:tableStyleId>{5C22544A-7EE6-4342-B048-85BDC9FD1C3A}</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786825">
                <a:tc>
                  <a:txBody>
                    <a:bodyPr/>
                    <a:lstStyle/>
                    <a:p>
                      <a:pPr algn="ctr"/>
                      <a:r>
                        <a:rPr lang="en-US" sz="2800" dirty="0"/>
                        <a:t>Patient</a:t>
                      </a:r>
                      <a:r>
                        <a:rPr lang="en-US" sz="2800" baseline="0" dirty="0"/>
                        <a:t> Outcomes</a:t>
                      </a:r>
                      <a:endParaRPr lang="en-US" sz="28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tc>
                  <a:txBody>
                    <a:bodyPr/>
                    <a:lstStyle/>
                    <a:p>
                      <a:pPr algn="ctr"/>
                      <a:r>
                        <a:rPr lang="en-US" sz="2800" dirty="0"/>
                        <a:t>Patient Experience</a:t>
                      </a:r>
                    </a:p>
                    <a:p>
                      <a:pPr algn="ctr"/>
                      <a:r>
                        <a:rPr lang="en-US" sz="1600" i="1" dirty="0"/>
                        <a:t>(As reported by ERP Patients)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66FF"/>
                    </a:solidFill>
                  </a:tcPr>
                </a:tc>
                <a:tc>
                  <a:txBody>
                    <a:bodyPr/>
                    <a:lstStyle/>
                    <a:p>
                      <a:pPr algn="ctr"/>
                      <a:r>
                        <a:rPr lang="en-US" sz="2800" i="1" dirty="0">
                          <a:solidFill>
                            <a:schemeClr val="bg1"/>
                          </a:solidFill>
                        </a:rPr>
                        <a:t>Your Hospital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9900"/>
                    </a:solidFill>
                  </a:tcPr>
                </a:tc>
                <a:extLst>
                  <a:ext uri="{0D108BD9-81ED-4DB2-BD59-A6C34878D82A}">
                    <a16:rowId xmlns:a16="http://schemas.microsoft.com/office/drawing/2014/main" val="10000"/>
                  </a:ext>
                </a:extLst>
              </a:tr>
              <a:tr h="3727106">
                <a:tc>
                  <a:txBody>
                    <a:bodyPr/>
                    <a:lstStyle/>
                    <a:p>
                      <a:pPr marL="0" indent="0">
                        <a:buFont typeface="Wingdings" pitchFamily="2" charset="2"/>
                        <a:buNone/>
                      </a:pPr>
                      <a:r>
                        <a:rPr lang="en-US" sz="1700" b="1" dirty="0"/>
                        <a:t>Shortened length</a:t>
                      </a:r>
                      <a:r>
                        <a:rPr lang="en-US" sz="1700" b="1" baseline="0" dirty="0"/>
                        <a:t> of stays(LOS)</a:t>
                      </a:r>
                    </a:p>
                    <a:p>
                      <a:pPr marL="0" indent="0">
                        <a:buFont typeface="Wingdings" pitchFamily="2" charset="2"/>
                        <a:buNone/>
                      </a:pPr>
                      <a:endParaRPr lang="en-US" sz="1700" b="1" baseline="0" dirty="0"/>
                    </a:p>
                    <a:p>
                      <a:pPr marL="0" indent="0">
                        <a:buFont typeface="Wingdings" pitchFamily="2" charset="2"/>
                        <a:buNone/>
                      </a:pPr>
                      <a:r>
                        <a:rPr lang="en-US" sz="1700" b="1" baseline="0" dirty="0"/>
                        <a:t>NO increases in readmissions</a:t>
                      </a:r>
                    </a:p>
                    <a:p>
                      <a:pPr marL="0" indent="0">
                        <a:buFont typeface="Wingdings" pitchFamily="2" charset="2"/>
                        <a:buNone/>
                      </a:pPr>
                      <a:endParaRPr lang="en-US" sz="1700" b="1" baseline="0" dirty="0"/>
                    </a:p>
                    <a:p>
                      <a:pPr marL="0" indent="0">
                        <a:buFont typeface="Wingdings" pitchFamily="2" charset="2"/>
                        <a:buNone/>
                      </a:pPr>
                      <a:r>
                        <a:rPr lang="en-US" sz="1700" b="1" baseline="0" dirty="0"/>
                        <a:t>Accelerated return to normal activities</a:t>
                      </a:r>
                    </a:p>
                    <a:p>
                      <a:pPr marL="0" indent="0">
                        <a:buFont typeface="Wingdings" pitchFamily="2" charset="2"/>
                        <a:buNone/>
                      </a:pPr>
                      <a:endParaRPr lang="en-US" sz="1700" b="1" baseline="0" dirty="0"/>
                    </a:p>
                    <a:p>
                      <a:pPr marL="0" indent="0">
                        <a:buFont typeface="Wingdings" pitchFamily="2" charset="2"/>
                        <a:buNone/>
                      </a:pPr>
                      <a:r>
                        <a:rPr lang="en-US" sz="1700" b="1" baseline="0" dirty="0"/>
                        <a:t>Decreased morbidities</a:t>
                      </a:r>
                    </a:p>
                    <a:p>
                      <a:endParaRPr lang="en-US" baseline="0" dirty="0"/>
                    </a:p>
                    <a:p>
                      <a:endParaRPr lang="en-US" baseline="0" dirty="0"/>
                    </a:p>
                    <a:p>
                      <a:endParaRPr lang="en-US" baseline="0" dirty="0"/>
                    </a:p>
                    <a:p>
                      <a:pPr algn="ctr"/>
                      <a:endParaRPr lang="en-US" sz="1200" b="1" baseline="0" dirty="0">
                        <a:solidFill>
                          <a:srgbClr val="C00000"/>
                        </a:solidFill>
                      </a:endParaRPr>
                    </a:p>
                    <a:p>
                      <a:pPr algn="ctr"/>
                      <a:r>
                        <a:rPr lang="en-US" sz="2800" b="1" baseline="0" dirty="0">
                          <a:solidFill>
                            <a:srgbClr val="C00000"/>
                          </a:solidFill>
                        </a:rPr>
                        <a:t>Better Patient Outcomes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buFont typeface="Arial" pitchFamily="34" charset="0"/>
                        <a:buNone/>
                      </a:pPr>
                      <a:r>
                        <a:rPr lang="en-US" sz="1700" b="1" baseline="0" dirty="0"/>
                        <a:t>They felt </a:t>
                      </a:r>
                      <a:r>
                        <a:rPr lang="en-US" sz="1700" b="1" i="1" baseline="0" dirty="0"/>
                        <a:t>better-prepared for surgery</a:t>
                      </a:r>
                    </a:p>
                    <a:p>
                      <a:pPr marL="0" indent="0">
                        <a:buFont typeface="Arial" pitchFamily="34" charset="0"/>
                        <a:buNone/>
                      </a:pPr>
                      <a:endParaRPr lang="en-US" sz="1000" b="1" baseline="0" dirty="0"/>
                    </a:p>
                    <a:p>
                      <a:pPr marL="0" indent="0">
                        <a:buFont typeface="Arial" pitchFamily="34" charset="0"/>
                        <a:buNone/>
                      </a:pPr>
                      <a:r>
                        <a:rPr lang="en-US" sz="1700" b="1" baseline="0" dirty="0"/>
                        <a:t>Their </a:t>
                      </a:r>
                      <a:r>
                        <a:rPr lang="en-US" sz="1700" b="1" i="1" baseline="0" dirty="0"/>
                        <a:t>anxiety was reduced </a:t>
                      </a:r>
                      <a:r>
                        <a:rPr lang="en-US" sz="1700" b="1" baseline="0" dirty="0"/>
                        <a:t>with better confidence in good outcomes</a:t>
                      </a:r>
                    </a:p>
                    <a:p>
                      <a:pPr marL="0" indent="0">
                        <a:buFont typeface="Arial" pitchFamily="34" charset="0"/>
                        <a:buNone/>
                      </a:pPr>
                      <a:endParaRPr lang="en-US" sz="1000" b="1" baseline="0" dirty="0"/>
                    </a:p>
                    <a:p>
                      <a:pPr marL="0" indent="0">
                        <a:buFont typeface="Arial" pitchFamily="34" charset="0"/>
                        <a:buNone/>
                      </a:pPr>
                      <a:r>
                        <a:rPr lang="en-US" sz="1700" b="1" baseline="0" dirty="0"/>
                        <a:t>The surgery and hospitalization </a:t>
                      </a:r>
                      <a:r>
                        <a:rPr lang="en-US" sz="1700" b="1" i="1" baseline="0" dirty="0"/>
                        <a:t>went according to plan</a:t>
                      </a:r>
                    </a:p>
                    <a:p>
                      <a:pPr marL="0" indent="0">
                        <a:buFont typeface="Arial" pitchFamily="34" charset="0"/>
                        <a:buNone/>
                      </a:pPr>
                      <a:endParaRPr lang="en-US" sz="1000" b="1" baseline="0" dirty="0"/>
                    </a:p>
                    <a:p>
                      <a:pPr marL="0" indent="0">
                        <a:buFont typeface="Arial" pitchFamily="34" charset="0"/>
                        <a:buNone/>
                      </a:pPr>
                      <a:r>
                        <a:rPr lang="en-US" sz="1700" b="1" baseline="0" dirty="0"/>
                        <a:t>They were </a:t>
                      </a:r>
                      <a:r>
                        <a:rPr lang="en-US" sz="1700" b="1" i="1" baseline="0" dirty="0"/>
                        <a:t>ready for discharge</a:t>
                      </a:r>
                    </a:p>
                    <a:p>
                      <a:pPr marL="0" indent="0">
                        <a:buFont typeface="Arial" pitchFamily="34" charset="0"/>
                        <a:buNone/>
                      </a:pPr>
                      <a:endParaRPr lang="en-US" sz="1000" b="1" baseline="0" dirty="0"/>
                    </a:p>
                    <a:p>
                      <a:pPr marL="0" indent="0">
                        <a:buFont typeface="Arial" pitchFamily="34" charset="0"/>
                        <a:buNone/>
                      </a:pPr>
                      <a:r>
                        <a:rPr lang="en-US" sz="1700" b="1" baseline="0" dirty="0"/>
                        <a:t>They were </a:t>
                      </a:r>
                      <a:r>
                        <a:rPr lang="en-US" sz="1700" b="1" i="1" baseline="0" dirty="0"/>
                        <a:t>likely to recommend</a:t>
                      </a:r>
                    </a:p>
                    <a:p>
                      <a:pPr marL="0" indent="0">
                        <a:buFont typeface="Wingdings" pitchFamily="2" charset="2"/>
                        <a:buNone/>
                      </a:pPr>
                      <a:endParaRPr lang="en-US" sz="1000" baseline="0" dirty="0"/>
                    </a:p>
                    <a:p>
                      <a:pPr marL="0" indent="0" algn="ctr">
                        <a:buFont typeface="Wingdings" pitchFamily="2" charset="2"/>
                        <a:buNone/>
                      </a:pPr>
                      <a:r>
                        <a:rPr lang="en-US" sz="2800" b="1" baseline="0" dirty="0">
                          <a:solidFill>
                            <a:srgbClr val="0066FF"/>
                          </a:solidFill>
                        </a:rPr>
                        <a:t>Better Patient Satisfaction</a:t>
                      </a:r>
                      <a:endParaRPr lang="en-US" sz="2800" b="1" dirty="0">
                        <a:solidFill>
                          <a:srgbClr val="0066FF"/>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buFont typeface="Wingdings" pitchFamily="2" charset="2"/>
                        <a:buNone/>
                      </a:pPr>
                      <a:r>
                        <a:rPr lang="en-US" sz="1700" b="1" dirty="0"/>
                        <a:t>Improved efficiency</a:t>
                      </a:r>
                      <a:r>
                        <a:rPr lang="en-US" sz="1700" b="1" baseline="0" dirty="0"/>
                        <a:t> on nursing workflow </a:t>
                      </a:r>
                      <a:r>
                        <a:rPr lang="en-US" sz="1700" b="1" i="1" baseline="0" dirty="0"/>
                        <a:t>(due to increased </a:t>
                      </a:r>
                      <a:r>
                        <a:rPr lang="en-US" sz="1700" b="1" i="1" baseline="0" dirty="0">
                          <a:solidFill>
                            <a:schemeClr val="tx1"/>
                          </a:solidFill>
                        </a:rPr>
                        <a:t>patient engagement</a:t>
                      </a:r>
                      <a:r>
                        <a:rPr lang="en-US" sz="1700" b="1" i="1" baseline="0" dirty="0"/>
                        <a:t>)</a:t>
                      </a:r>
                    </a:p>
                    <a:p>
                      <a:pPr marL="0" indent="0">
                        <a:buFont typeface="Wingdings" pitchFamily="2" charset="2"/>
                        <a:buNone/>
                      </a:pPr>
                      <a:endParaRPr lang="en-US" sz="1700" b="1" i="1" baseline="0" dirty="0"/>
                    </a:p>
                    <a:p>
                      <a:pPr marL="0" indent="0">
                        <a:buFont typeface="Wingdings" pitchFamily="2" charset="2"/>
                        <a:buNone/>
                      </a:pPr>
                      <a:r>
                        <a:rPr lang="en-US" sz="1700" b="1" baseline="0" dirty="0"/>
                        <a:t>Improved public reporting</a:t>
                      </a:r>
                    </a:p>
                    <a:p>
                      <a:pPr marL="0" indent="0">
                        <a:buFont typeface="Wingdings" pitchFamily="2" charset="2"/>
                        <a:buNone/>
                      </a:pPr>
                      <a:endParaRPr lang="en-US" sz="1700" b="1" baseline="0" dirty="0"/>
                    </a:p>
                    <a:p>
                      <a:pPr marL="0" indent="0">
                        <a:buFont typeface="Wingdings" pitchFamily="2" charset="2"/>
                        <a:buNone/>
                      </a:pPr>
                      <a:r>
                        <a:rPr lang="en-US" sz="1700" b="1" baseline="0" dirty="0"/>
                        <a:t>Increased reimbursement and shared savings</a:t>
                      </a:r>
                    </a:p>
                    <a:p>
                      <a:pPr marL="0" indent="0">
                        <a:buFont typeface="Wingdings" pitchFamily="2" charset="2"/>
                        <a:buNone/>
                      </a:pPr>
                      <a:endParaRPr lang="en-US" baseline="0" dirty="0"/>
                    </a:p>
                    <a:p>
                      <a:pPr marL="0" indent="0">
                        <a:buFont typeface="Wingdings" pitchFamily="2" charset="2"/>
                        <a:buNone/>
                      </a:pPr>
                      <a:endParaRPr lang="en-US" baseline="0" dirty="0"/>
                    </a:p>
                    <a:p>
                      <a:pPr marL="0" indent="0">
                        <a:buFont typeface="Wingdings" pitchFamily="2" charset="2"/>
                        <a:buNone/>
                      </a:pPr>
                      <a:endParaRPr lang="en-US" baseline="0" dirty="0"/>
                    </a:p>
                    <a:p>
                      <a:pPr marL="0" indent="0">
                        <a:buFont typeface="Wingdings" pitchFamily="2" charset="2"/>
                        <a:buNone/>
                      </a:pPr>
                      <a:endParaRPr lang="en-US" sz="1200" baseline="0" dirty="0"/>
                    </a:p>
                    <a:p>
                      <a:pPr marL="0" indent="0" algn="ctr">
                        <a:buFont typeface="Wingdings" pitchFamily="2" charset="2"/>
                        <a:buNone/>
                      </a:pPr>
                      <a:r>
                        <a:rPr lang="en-US" sz="2800" b="1" baseline="0" dirty="0">
                          <a:solidFill>
                            <a:srgbClr val="009900"/>
                          </a:solidFill>
                        </a:rPr>
                        <a:t>Overall Cost Savings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
        <p:nvSpPr>
          <p:cNvPr id="4" name="TextBox 3"/>
          <p:cNvSpPr txBox="1"/>
          <p:nvPr/>
        </p:nvSpPr>
        <p:spPr>
          <a:xfrm>
            <a:off x="441036" y="870527"/>
            <a:ext cx="815340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i="1" dirty="0">
                <a:ln>
                  <a:solidFill>
                    <a:schemeClr val="tx1"/>
                  </a:solidFill>
                </a:ln>
                <a:effectLst>
                  <a:outerShdw blurRad="38100" dist="38100" dir="2700000" algn="tl">
                    <a:srgbClr val="000000">
                      <a:alpha val="43137"/>
                    </a:srgbClr>
                  </a:outerShdw>
                </a:effectLst>
              </a:rPr>
              <a:t>Potential impact</a:t>
            </a:r>
            <a:r>
              <a:rPr lang="en-US" sz="3200" b="1" dirty="0">
                <a:ln>
                  <a:solidFill>
                    <a:schemeClr val="tx1"/>
                  </a:solidFill>
                </a:ln>
                <a:effectLst>
                  <a:outerShdw blurRad="38100" dist="38100" dir="2700000" algn="tl">
                    <a:srgbClr val="000000">
                      <a:alpha val="43137"/>
                    </a:srgbClr>
                  </a:outerShdw>
                </a:effectLst>
              </a:rPr>
              <a:t> </a:t>
            </a:r>
            <a:r>
              <a:rPr lang="en-US" sz="3200" b="1" i="1" dirty="0">
                <a:ln>
                  <a:solidFill>
                    <a:schemeClr val="tx1"/>
                  </a:solidFill>
                </a:ln>
                <a:effectLst>
                  <a:outerShdw blurRad="38100" dist="38100" dir="2700000" algn="tl">
                    <a:srgbClr val="000000">
                      <a:alpha val="43137"/>
                    </a:srgbClr>
                  </a:outerShdw>
                </a:effectLst>
              </a:rPr>
              <a:t>of</a:t>
            </a:r>
            <a:r>
              <a:rPr lang="en-US" sz="3200" b="1" dirty="0">
                <a:ln>
                  <a:solidFill>
                    <a:schemeClr val="tx1"/>
                  </a:solidFill>
                </a:ln>
                <a:effectLst>
                  <a:outerShdw blurRad="38100" dist="38100" dir="2700000" algn="tl">
                    <a:srgbClr val="000000">
                      <a:alpha val="43137"/>
                    </a:srgbClr>
                  </a:outerShdw>
                </a:effectLst>
              </a:rPr>
              <a:t> </a:t>
            </a:r>
            <a:r>
              <a:rPr lang="en-US" sz="3200" b="1" dirty="0">
                <a:ln>
                  <a:solidFill>
                    <a:schemeClr val="tx1"/>
                  </a:solidFill>
                </a:ln>
                <a:solidFill>
                  <a:srgbClr val="0066FF"/>
                </a:solidFill>
                <a:effectLst>
                  <a:outerShdw blurRad="38100" dist="38100" dir="2700000" algn="tl">
                    <a:srgbClr val="000000">
                      <a:alpha val="43137"/>
                    </a:srgbClr>
                  </a:outerShdw>
                </a:effectLst>
              </a:rPr>
              <a:t>ERP </a:t>
            </a:r>
            <a:r>
              <a:rPr lang="en-US" sz="3200" b="1" i="1" dirty="0">
                <a:ln>
                  <a:solidFill>
                    <a:schemeClr val="tx1"/>
                  </a:solidFill>
                </a:ln>
                <a:solidFill>
                  <a:schemeClr val="tx1"/>
                </a:solidFill>
                <a:effectLst>
                  <a:outerShdw blurRad="38100" dist="38100" dir="2700000" algn="tl">
                    <a:srgbClr val="000000">
                      <a:alpha val="43137"/>
                    </a:srgbClr>
                  </a:outerShdw>
                </a:effectLst>
              </a:rPr>
              <a:t>on</a:t>
            </a:r>
            <a:r>
              <a:rPr lang="en-US" sz="3200" b="1" i="1" dirty="0">
                <a:ln>
                  <a:solidFill>
                    <a:schemeClr val="tx1"/>
                  </a:solidFill>
                </a:ln>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06498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Patient Engagement</a:t>
            </a:r>
          </a:p>
        </p:txBody>
      </p:sp>
      <p:sp>
        <p:nvSpPr>
          <p:cNvPr id="3" name="Content Placeholder 2"/>
          <p:cNvSpPr>
            <a:spLocks noGrp="1"/>
          </p:cNvSpPr>
          <p:nvPr>
            <p:ph idx="1"/>
          </p:nvPr>
        </p:nvSpPr>
        <p:spPr>
          <a:xfrm>
            <a:off x="304800" y="990600"/>
            <a:ext cx="4495800" cy="5105400"/>
          </a:xfrm>
        </p:spPr>
        <p:txBody>
          <a:bodyPr>
            <a:normAutofit fontScale="92500"/>
          </a:bodyPr>
          <a:lstStyle/>
          <a:p>
            <a:pPr marL="0" indent="0">
              <a:buNone/>
            </a:pPr>
            <a:endParaRPr lang="en-US" sz="1100" dirty="0"/>
          </a:p>
          <a:p>
            <a:pPr marL="0" indent="0">
              <a:buNone/>
            </a:pPr>
            <a:r>
              <a:rPr lang="en-US" sz="3500" dirty="0"/>
              <a:t>“…the goal is to</a:t>
            </a:r>
            <a:r>
              <a:rPr lang="en-US" sz="3500" b="1" dirty="0"/>
              <a:t> </a:t>
            </a:r>
            <a:r>
              <a:rPr lang="en-US" sz="35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support</a:t>
            </a:r>
            <a:r>
              <a:rPr lang="en-US" sz="3500" b="1" dirty="0"/>
              <a:t> </a:t>
            </a:r>
            <a:r>
              <a:rPr lang="en-US" sz="3500" dirty="0"/>
              <a:t>and</a:t>
            </a:r>
            <a:r>
              <a:rPr lang="en-US" sz="3500" b="1" dirty="0"/>
              <a:t> </a:t>
            </a:r>
            <a:r>
              <a:rPr lang="en-US" sz="35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strengthen</a:t>
            </a:r>
            <a:r>
              <a:rPr lang="en-US" sz="3500" b="1" dirty="0"/>
              <a:t> </a:t>
            </a:r>
            <a:r>
              <a:rPr lang="en-US" sz="3500" b="1" i="1" dirty="0">
                <a:ln w="10541" cmpd="sng">
                  <a:solidFill>
                    <a:srgbClr val="6600FF"/>
                  </a:solidFill>
                  <a:prstDash val="solid"/>
                </a:ln>
                <a:solidFill>
                  <a:srgbClr val="0066FF"/>
                </a:solidFill>
              </a:rPr>
              <a:t>patients’ determinations of their health care needs and self-care efforts</a:t>
            </a:r>
            <a:r>
              <a:rPr lang="en-US" sz="3500" b="1" dirty="0">
                <a:ln>
                  <a:solidFill>
                    <a:srgbClr val="6600FF"/>
                  </a:solidFill>
                </a:ln>
                <a:solidFill>
                  <a:srgbClr val="0066FF"/>
                </a:solidFill>
              </a:rPr>
              <a:t> </a:t>
            </a:r>
            <a:r>
              <a:rPr lang="en-US" sz="3500" dirty="0"/>
              <a:t>with a view to obtaining maximum value and improved health outcomes.”</a:t>
            </a:r>
          </a:p>
          <a:p>
            <a:pPr marL="0" indent="0">
              <a:buNone/>
            </a:pPr>
            <a:r>
              <a:rPr lang="en-US" sz="1400" i="1" dirty="0"/>
              <a:t>Coulter (2012)</a:t>
            </a:r>
          </a:p>
        </p:txBody>
      </p:sp>
      <p:graphicFrame>
        <p:nvGraphicFramePr>
          <p:cNvPr id="4" name="Diagram 3"/>
          <p:cNvGraphicFramePr/>
          <p:nvPr>
            <p:extLst>
              <p:ext uri="{D42A27DB-BD31-4B8C-83A1-F6EECF244321}">
                <p14:modId xmlns:p14="http://schemas.microsoft.com/office/powerpoint/2010/main" val="3890837343"/>
              </p:ext>
            </p:extLst>
          </p:nvPr>
        </p:nvGraphicFramePr>
        <p:xfrm>
          <a:off x="2895600" y="381000"/>
          <a:ext cx="7924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955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078" y="4603898"/>
            <a:ext cx="8782493" cy="2254102"/>
          </a:xfrm>
          <a:noFill/>
          <a:effectLst>
            <a:outerShdw blurRad="40000" dist="23000" dir="5400000" rotWithShape="0">
              <a:srgbClr val="000000">
                <a:alpha val="35000"/>
              </a:srgbClr>
            </a:outerShdw>
            <a:softEdge rad="127000"/>
          </a:effectLst>
        </p:spPr>
        <p:style>
          <a:lnRef idx="1">
            <a:schemeClr val="accent3"/>
          </a:lnRef>
          <a:fillRef idx="3">
            <a:schemeClr val="accent3"/>
          </a:fillRef>
          <a:effectRef idx="2">
            <a:schemeClr val="accent3"/>
          </a:effectRef>
          <a:fontRef idx="minor">
            <a:schemeClr val="lt1"/>
          </a:fontRef>
        </p:style>
        <p:txBody>
          <a:bodyPr/>
          <a:lstStyle/>
          <a:p>
            <a:pPr algn="l"/>
            <a:br>
              <a:rPr lang="en-US" dirty="0">
                <a:solidFill>
                  <a:schemeClr val="tx1"/>
                </a:solidFill>
                <a:effectLst>
                  <a:outerShdw blurRad="38100" dist="38100" dir="2700000" algn="tl">
                    <a:srgbClr val="000000">
                      <a:alpha val="43137"/>
                    </a:srgbClr>
                  </a:outerShdw>
                </a:effectLst>
              </a:rPr>
            </a:br>
            <a:br>
              <a:rPr lang="en-US" dirty="0">
                <a:solidFill>
                  <a:schemeClr val="tx1"/>
                </a:solidFill>
                <a:effectLst>
                  <a:outerShdw blurRad="38100" dist="38100" dir="2700000" algn="tl">
                    <a:srgbClr val="000000">
                      <a:alpha val="43137"/>
                    </a:srgbClr>
                  </a:outerShdw>
                </a:effectLst>
              </a:rPr>
            </a:br>
            <a:r>
              <a:rPr lang="en-US" dirty="0">
                <a:solidFill>
                  <a:schemeClr val="tx1"/>
                </a:solidFill>
                <a:effectLst>
                  <a:outerShdw blurRad="38100" dist="38100" dir="2700000" algn="tl">
                    <a:srgbClr val="000000">
                      <a:alpha val="43137"/>
                    </a:srgbClr>
                  </a:outerShdw>
                </a:effectLst>
              </a:rPr>
              <a:t>		</a:t>
            </a:r>
            <a:r>
              <a:rPr lang="en-US" sz="2800" dirty="0">
                <a:solidFill>
                  <a:schemeClr val="tx1"/>
                </a:solidFill>
                <a:effectLst>
                  <a:outerShdw blurRad="38100" dist="38100" dir="2700000" algn="tl">
                    <a:srgbClr val="000000">
                      <a:alpha val="43137"/>
                    </a:srgbClr>
                  </a:outerShdw>
                </a:effectLst>
              </a:rPr>
              <a:t>Patients’ active role in recovery</a:t>
            </a:r>
            <a:br>
              <a:rPr lang="en-US" sz="2800" dirty="0"/>
            </a:br>
            <a:r>
              <a:rPr lang="en-US" sz="1800" dirty="0">
                <a:solidFill>
                  <a:srgbClr val="FFCC66"/>
                </a:solidFill>
              </a:rPr>
              <a:t>An integral component of the success of ERP is the patient’s acceptance of the role of partner in the healthcare team. Active participation of the patient is enhanced when they are provided with detailed information about the ERP components and responsibilities they can assume for their own recovery.</a:t>
            </a:r>
            <a:br>
              <a:rPr lang="en-US" sz="1800" dirty="0">
                <a:solidFill>
                  <a:srgbClr val="FFCC66"/>
                </a:solidFill>
              </a:rPr>
            </a:br>
            <a:r>
              <a:rPr lang="en-US" sz="2000" dirty="0">
                <a:solidFill>
                  <a:srgbClr val="FFCC66"/>
                </a:solidFill>
              </a:rPr>
              <a:t> </a:t>
            </a:r>
            <a:br>
              <a:rPr lang="en-US" sz="2000" dirty="0">
                <a:solidFill>
                  <a:srgbClr val="FFCC66"/>
                </a:solidFill>
              </a:rPr>
            </a:br>
            <a:br>
              <a:rPr lang="en-US" dirty="0">
                <a:solidFill>
                  <a:srgbClr val="FFCC66"/>
                </a:solidFill>
              </a:rPr>
            </a:br>
            <a:endParaRPr lang="en-US" dirty="0">
              <a:solidFill>
                <a:srgbClr val="FFCC66"/>
              </a:solidFill>
            </a:endParaRPr>
          </a:p>
        </p:txBody>
      </p:sp>
    </p:spTree>
    <p:extLst>
      <p:ext uri="{BB962C8B-B14F-4D97-AF65-F5344CB8AC3E}">
        <p14:creationId xmlns:p14="http://schemas.microsoft.com/office/powerpoint/2010/main" val="309843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scription: C:\Users\lburgund\AppData\Local\Microsoft\Windows\Temporary Internet Files\Content.Outlook\AP2293NG\Enhanced Recovery Program#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048" y="-95693"/>
            <a:ext cx="2567214" cy="144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p:cNvGraphicFramePr/>
          <p:nvPr>
            <p:extLst>
              <p:ext uri="{D42A27DB-BD31-4B8C-83A1-F6EECF244321}">
                <p14:modId xmlns:p14="http://schemas.microsoft.com/office/powerpoint/2010/main" val="2585725941"/>
              </p:ext>
            </p:extLst>
          </p:nvPr>
        </p:nvGraphicFramePr>
        <p:xfrm>
          <a:off x="659219" y="1863683"/>
          <a:ext cx="7836195" cy="43988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8682435"/>
      </p:ext>
    </p:extLst>
  </p:cSld>
  <p:clrMapOvr>
    <a:masterClrMapping/>
  </p:clrMapOvr>
</p:sld>
</file>

<file path=ppt/theme/theme1.xml><?xml version="1.0" encoding="utf-8"?>
<a:theme xmlns:a="http://schemas.openxmlformats.org/drawingml/2006/main" name="MSQ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S010286215">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3226</TotalTime>
  <Words>6152</Words>
  <Application>Microsoft Office PowerPoint</Application>
  <PresentationFormat>On-screen Show (4:3)</PresentationFormat>
  <Paragraphs>460</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Corbel</vt:lpstr>
      <vt:lpstr>Verdana</vt:lpstr>
      <vt:lpstr>Wingdings</vt:lpstr>
      <vt:lpstr>MSQC theme</vt:lpstr>
      <vt:lpstr>TS010286215</vt:lpstr>
      <vt:lpstr>PowerPoint Presentation</vt:lpstr>
      <vt:lpstr>Presentation Objectives</vt:lpstr>
      <vt:lpstr>PowerPoint Presentation</vt:lpstr>
      <vt:lpstr>PowerPoint Presentation</vt:lpstr>
      <vt:lpstr>PowerPoint Presentation</vt:lpstr>
      <vt:lpstr>PowerPoint Presentation</vt:lpstr>
      <vt:lpstr>Patient Engagement</vt:lpstr>
      <vt:lpstr>    Patients’ active role in recovery An integral component of the success of ERP is the patient’s acceptance of the role of partner in the healthcare team. Active participation of the patient is enhanced when they are provided with detailed information about the ERP components and responsibilities they can assume for their own recovery.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Presentation Objectives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Fasbinder</dc:creator>
  <cp:lastModifiedBy>Charbeneau, Erin</cp:lastModifiedBy>
  <cp:revision>136</cp:revision>
  <cp:lastPrinted>2014-04-21T11:46:45Z</cp:lastPrinted>
  <dcterms:created xsi:type="dcterms:W3CDTF">2014-04-08T20:52:03Z</dcterms:created>
  <dcterms:modified xsi:type="dcterms:W3CDTF">2025-09-10T14:35:01Z</dcterms:modified>
</cp:coreProperties>
</file>