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1"/>
  </p:notesMasterIdLst>
  <p:sldIdLst>
    <p:sldId id="267" r:id="rId3"/>
    <p:sldId id="355" r:id="rId4"/>
    <p:sldId id="368" r:id="rId5"/>
    <p:sldId id="391" r:id="rId6"/>
    <p:sldId id="367" r:id="rId7"/>
    <p:sldId id="369" r:id="rId8"/>
    <p:sldId id="370" r:id="rId9"/>
    <p:sldId id="372" r:id="rId10"/>
    <p:sldId id="371" r:id="rId11"/>
    <p:sldId id="373" r:id="rId12"/>
    <p:sldId id="374" r:id="rId13"/>
    <p:sldId id="376" r:id="rId14"/>
    <p:sldId id="377" r:id="rId15"/>
    <p:sldId id="378" r:id="rId16"/>
    <p:sldId id="375" r:id="rId17"/>
    <p:sldId id="379" r:id="rId18"/>
    <p:sldId id="380" r:id="rId19"/>
    <p:sldId id="382" r:id="rId20"/>
    <p:sldId id="384" r:id="rId21"/>
    <p:sldId id="385" r:id="rId22"/>
    <p:sldId id="381" r:id="rId23"/>
    <p:sldId id="386" r:id="rId24"/>
    <p:sldId id="387" r:id="rId25"/>
    <p:sldId id="383" r:id="rId26"/>
    <p:sldId id="388" r:id="rId27"/>
    <p:sldId id="389" r:id="rId28"/>
    <p:sldId id="390" r:id="rId29"/>
    <p:sldId id="31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AB5405-A3D8-D018-BFB8-DFC98C7F8061}" name="Kimberly Rochefort" initials="KR" userId="Kimberly Rochefo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F56"/>
    <a:srgbClr val="8BC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92" autoAdjust="0"/>
  </p:normalViewPr>
  <p:slideViewPr>
    <p:cSldViewPr snapToGrid="0">
      <p:cViewPr varScale="1">
        <p:scale>
          <a:sx n="83" d="100"/>
          <a:sy n="83" d="100"/>
        </p:scale>
        <p:origin x="1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BC5CF-6544-4D6C-86C5-CD1BFFF39B8E}"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93083-E7E1-4F24-ACC0-4418977B0BE8}" type="slidenum">
              <a:rPr lang="en-US" smtClean="0"/>
              <a:t>‹#›</a:t>
            </a:fld>
            <a:endParaRPr lang="en-US"/>
          </a:p>
        </p:txBody>
      </p:sp>
    </p:spTree>
    <p:extLst>
      <p:ext uri="{BB962C8B-B14F-4D97-AF65-F5344CB8AC3E}">
        <p14:creationId xmlns:p14="http://schemas.microsoft.com/office/powerpoint/2010/main" val="27160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693083-E7E1-4F24-ACC0-4418977B0BE8}" type="slidenum">
              <a:rPr lang="en-US" smtClean="0"/>
              <a:t>28</a:t>
            </a:fld>
            <a:endParaRPr lang="en-US"/>
          </a:p>
        </p:txBody>
      </p:sp>
    </p:spTree>
    <p:extLst>
      <p:ext uri="{BB962C8B-B14F-4D97-AF65-F5344CB8AC3E}">
        <p14:creationId xmlns:p14="http://schemas.microsoft.com/office/powerpoint/2010/main" val="65213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D5E9-8388-43BB-B61E-278DFA45D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A93A0-D722-4946-A712-28C2F809F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C4D5C-D131-44B4-8B14-91D0C68EC09B}"/>
              </a:ext>
            </a:extLst>
          </p:cNvPr>
          <p:cNvSpPr>
            <a:spLocks noGrp="1"/>
          </p:cNvSpPr>
          <p:nvPr>
            <p:ph type="dt" sz="half" idx="10"/>
          </p:nvPr>
        </p:nvSpPr>
        <p:spPr/>
        <p:txBody>
          <a:bodyPr/>
          <a:lstStyle/>
          <a:p>
            <a:fld id="{EB9900A8-8564-45C2-90D7-24B29C9164E4}" type="datetime1">
              <a:rPr lang="en-US" smtClean="0"/>
              <a:t>2/1/2023</a:t>
            </a:fld>
            <a:endParaRPr lang="en-US"/>
          </a:p>
        </p:txBody>
      </p:sp>
      <p:sp>
        <p:nvSpPr>
          <p:cNvPr id="5" name="Footer Placeholder 4">
            <a:extLst>
              <a:ext uri="{FF2B5EF4-FFF2-40B4-BE49-F238E27FC236}">
                <a16:creationId xmlns:a16="http://schemas.microsoft.com/office/drawing/2014/main" id="{7CC8299D-BD67-4F1A-9387-8E8583C2A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202E9-555A-4AAE-9A15-0155C1AA603A}"/>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477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87E4-B2A3-42A5-B206-CCBEE2574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EBA92-D614-4D59-97AC-A194D1AC9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48BF5-98F3-4EF3-8807-2960275878FF}"/>
              </a:ext>
            </a:extLst>
          </p:cNvPr>
          <p:cNvSpPr>
            <a:spLocks noGrp="1"/>
          </p:cNvSpPr>
          <p:nvPr>
            <p:ph type="dt" sz="half" idx="10"/>
          </p:nvPr>
        </p:nvSpPr>
        <p:spPr/>
        <p:txBody>
          <a:bodyPr/>
          <a:lstStyle/>
          <a:p>
            <a:fld id="{F48F390A-CCD3-494C-956B-D2F43986D24F}" type="datetime1">
              <a:rPr lang="en-US" smtClean="0"/>
              <a:t>2/1/2023</a:t>
            </a:fld>
            <a:endParaRPr lang="en-US"/>
          </a:p>
        </p:txBody>
      </p:sp>
      <p:sp>
        <p:nvSpPr>
          <p:cNvPr id="5" name="Footer Placeholder 4">
            <a:extLst>
              <a:ext uri="{FF2B5EF4-FFF2-40B4-BE49-F238E27FC236}">
                <a16:creationId xmlns:a16="http://schemas.microsoft.com/office/drawing/2014/main" id="{632FD6A6-3D09-4F77-BE76-9ED0C7C62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01BFF-39A7-4F80-8B16-CECD8FF0ADFF}"/>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81197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2B129-640B-4BAA-90EF-EB149D2092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8C85DA-50F7-4086-BC0E-3E090A231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535E-35D5-4756-B408-57396CC8CA2F}"/>
              </a:ext>
            </a:extLst>
          </p:cNvPr>
          <p:cNvSpPr>
            <a:spLocks noGrp="1"/>
          </p:cNvSpPr>
          <p:nvPr>
            <p:ph type="dt" sz="half" idx="10"/>
          </p:nvPr>
        </p:nvSpPr>
        <p:spPr/>
        <p:txBody>
          <a:bodyPr/>
          <a:lstStyle/>
          <a:p>
            <a:fld id="{825299A6-15E4-4E08-B703-01AC522DAFCC}" type="datetime1">
              <a:rPr lang="en-US" smtClean="0"/>
              <a:t>2/1/2023</a:t>
            </a:fld>
            <a:endParaRPr lang="en-US"/>
          </a:p>
        </p:txBody>
      </p:sp>
      <p:sp>
        <p:nvSpPr>
          <p:cNvPr id="5" name="Footer Placeholder 4">
            <a:extLst>
              <a:ext uri="{FF2B5EF4-FFF2-40B4-BE49-F238E27FC236}">
                <a16:creationId xmlns:a16="http://schemas.microsoft.com/office/drawing/2014/main" id="{E023D18B-3066-4070-AD6C-4342BC1A4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63C6E-C672-4845-AD7F-051F7648748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992685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1367436" y="6323798"/>
            <a:ext cx="375385" cy="276999"/>
          </a:xfrm>
          <a:prstGeom prst="rect">
            <a:avLst/>
          </a:prstGeom>
          <a:noFill/>
        </p:spPr>
        <p:txBody>
          <a:bodyPr wrap="square" rtlCol="0">
            <a:spAutoFit/>
          </a:bodyPr>
          <a:lstStyle/>
          <a:p>
            <a:fld id="{DCA0C42F-C4C3-4D78-85B3-48B9AEC28B6E}" type="slidenum">
              <a:rPr lang="en-US" sz="1200" b="1" smtClean="0"/>
              <a:t>‹#›</a:t>
            </a:fld>
            <a:endParaRPr lang="en-US" sz="1200" b="1" dirty="0"/>
          </a:p>
        </p:txBody>
      </p:sp>
    </p:spTree>
    <p:extLst>
      <p:ext uri="{BB962C8B-B14F-4D97-AF65-F5344CB8AC3E}">
        <p14:creationId xmlns:p14="http://schemas.microsoft.com/office/powerpoint/2010/main" val="418806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1745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793380"/>
            <a:ext cx="9144000" cy="46441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3770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1F49-8C2B-4521-9720-87B24215D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7C69E-56F1-4902-BD45-410AA5319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8CFFE-60BC-4462-A54D-64A44EEFD31E}"/>
              </a:ext>
            </a:extLst>
          </p:cNvPr>
          <p:cNvSpPr>
            <a:spLocks noGrp="1"/>
          </p:cNvSpPr>
          <p:nvPr>
            <p:ph type="dt" sz="half" idx="10"/>
          </p:nvPr>
        </p:nvSpPr>
        <p:spPr/>
        <p:txBody>
          <a:bodyPr/>
          <a:lstStyle/>
          <a:p>
            <a:fld id="{58CE062E-3EF6-4B3C-B5F0-EC553B7A24B4}" type="datetime1">
              <a:rPr lang="en-US" smtClean="0"/>
              <a:t>2/1/2023</a:t>
            </a:fld>
            <a:endParaRPr lang="en-US"/>
          </a:p>
        </p:txBody>
      </p:sp>
      <p:sp>
        <p:nvSpPr>
          <p:cNvPr id="5" name="Footer Placeholder 4">
            <a:extLst>
              <a:ext uri="{FF2B5EF4-FFF2-40B4-BE49-F238E27FC236}">
                <a16:creationId xmlns:a16="http://schemas.microsoft.com/office/drawing/2014/main" id="{41DAF103-4AD7-4440-8AFC-56F455044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6CDCB-BF58-41D1-BE7F-DC6A6D53D7C3}"/>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82001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0EEA-57A8-4225-9CB3-7F1C6BFE9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75383-C024-4A64-8515-086F1599D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34547-C839-4007-A37A-FBAA06080CD7}"/>
              </a:ext>
            </a:extLst>
          </p:cNvPr>
          <p:cNvSpPr>
            <a:spLocks noGrp="1"/>
          </p:cNvSpPr>
          <p:nvPr>
            <p:ph type="dt" sz="half" idx="10"/>
          </p:nvPr>
        </p:nvSpPr>
        <p:spPr/>
        <p:txBody>
          <a:bodyPr/>
          <a:lstStyle/>
          <a:p>
            <a:fld id="{3C1FD6EA-960B-4637-99C1-84C0C2ABE023}" type="datetime1">
              <a:rPr lang="en-US" smtClean="0"/>
              <a:t>2/1/2023</a:t>
            </a:fld>
            <a:endParaRPr lang="en-US"/>
          </a:p>
        </p:txBody>
      </p:sp>
      <p:sp>
        <p:nvSpPr>
          <p:cNvPr id="5" name="Footer Placeholder 4">
            <a:extLst>
              <a:ext uri="{FF2B5EF4-FFF2-40B4-BE49-F238E27FC236}">
                <a16:creationId xmlns:a16="http://schemas.microsoft.com/office/drawing/2014/main" id="{DDDF21DD-C188-4B06-B443-08C400406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D952D-1EA6-4697-826C-4B5611EC66C8}"/>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6170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0A1-E053-4886-873B-96AD5F28D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88333-8970-4DCD-B90E-3841F4D4A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7C0C9-EA29-48EE-9CAE-AE6AE1A113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3F93B-E9E9-4575-867E-FE9BD97652A0}"/>
              </a:ext>
            </a:extLst>
          </p:cNvPr>
          <p:cNvSpPr>
            <a:spLocks noGrp="1"/>
          </p:cNvSpPr>
          <p:nvPr>
            <p:ph type="dt" sz="half" idx="10"/>
          </p:nvPr>
        </p:nvSpPr>
        <p:spPr/>
        <p:txBody>
          <a:bodyPr/>
          <a:lstStyle/>
          <a:p>
            <a:fld id="{63F3BED3-1B9C-4131-87B0-A9801D051F70}" type="datetime1">
              <a:rPr lang="en-US" smtClean="0"/>
              <a:t>2/1/2023</a:t>
            </a:fld>
            <a:endParaRPr lang="en-US"/>
          </a:p>
        </p:txBody>
      </p:sp>
      <p:sp>
        <p:nvSpPr>
          <p:cNvPr id="6" name="Footer Placeholder 5">
            <a:extLst>
              <a:ext uri="{FF2B5EF4-FFF2-40B4-BE49-F238E27FC236}">
                <a16:creationId xmlns:a16="http://schemas.microsoft.com/office/drawing/2014/main" id="{87434492-DEDD-41C9-A7F8-E9621FFB7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D30CB-FAD9-4E14-B0B8-DA56396AEA6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70456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AF05-C35B-4E57-B30A-FCA22624E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054F8-5F7C-44F4-B6E2-B22B7751B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50DAB-C21A-4716-A7E5-B32DBA011F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22246D-14D2-476B-A46C-6D58DC80C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31691-D373-4A36-8A8A-0A7FA982B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5B7058-268D-46D6-B12A-0A0556A9E410}"/>
              </a:ext>
            </a:extLst>
          </p:cNvPr>
          <p:cNvSpPr>
            <a:spLocks noGrp="1"/>
          </p:cNvSpPr>
          <p:nvPr>
            <p:ph type="dt" sz="half" idx="10"/>
          </p:nvPr>
        </p:nvSpPr>
        <p:spPr/>
        <p:txBody>
          <a:bodyPr/>
          <a:lstStyle/>
          <a:p>
            <a:fld id="{691A1E8D-8D1A-4F35-8DA6-92BED48CE2A6}" type="datetime1">
              <a:rPr lang="en-US" smtClean="0"/>
              <a:t>2/1/2023</a:t>
            </a:fld>
            <a:endParaRPr lang="en-US"/>
          </a:p>
        </p:txBody>
      </p:sp>
      <p:sp>
        <p:nvSpPr>
          <p:cNvPr id="8" name="Footer Placeholder 7">
            <a:extLst>
              <a:ext uri="{FF2B5EF4-FFF2-40B4-BE49-F238E27FC236}">
                <a16:creationId xmlns:a16="http://schemas.microsoft.com/office/drawing/2014/main" id="{6AD2D8F4-89C2-4551-B4F1-E48A01109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FF6277-44D8-4E20-A997-D5378E4C46C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4886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6664-44A1-4212-8D0E-652A62F7CC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3C899-5D58-4C42-AFE1-C45301A87B3B}"/>
              </a:ext>
            </a:extLst>
          </p:cNvPr>
          <p:cNvSpPr>
            <a:spLocks noGrp="1"/>
          </p:cNvSpPr>
          <p:nvPr>
            <p:ph type="dt" sz="half" idx="10"/>
          </p:nvPr>
        </p:nvSpPr>
        <p:spPr/>
        <p:txBody>
          <a:bodyPr/>
          <a:lstStyle/>
          <a:p>
            <a:fld id="{77DE9DF2-90CF-4C17-BB66-A53C13C2C2F9}" type="datetime1">
              <a:rPr lang="en-US" smtClean="0"/>
              <a:t>2/1/2023</a:t>
            </a:fld>
            <a:endParaRPr lang="en-US"/>
          </a:p>
        </p:txBody>
      </p:sp>
      <p:sp>
        <p:nvSpPr>
          <p:cNvPr id="4" name="Footer Placeholder 3">
            <a:extLst>
              <a:ext uri="{FF2B5EF4-FFF2-40B4-BE49-F238E27FC236}">
                <a16:creationId xmlns:a16="http://schemas.microsoft.com/office/drawing/2014/main" id="{5500AB02-AC44-4CD1-BAA8-29DC30C6F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F1346-CA69-466E-904D-42D74875AC02}"/>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10208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40148-7E17-4093-B32D-23AA137F85D2}"/>
              </a:ext>
            </a:extLst>
          </p:cNvPr>
          <p:cNvSpPr>
            <a:spLocks noGrp="1"/>
          </p:cNvSpPr>
          <p:nvPr>
            <p:ph type="dt" sz="half" idx="10"/>
          </p:nvPr>
        </p:nvSpPr>
        <p:spPr/>
        <p:txBody>
          <a:bodyPr/>
          <a:lstStyle/>
          <a:p>
            <a:fld id="{4FA6218B-4180-469D-8772-FBFAC86DFDBA}" type="datetime1">
              <a:rPr lang="en-US" smtClean="0"/>
              <a:t>2/1/2023</a:t>
            </a:fld>
            <a:endParaRPr lang="en-US"/>
          </a:p>
        </p:txBody>
      </p:sp>
      <p:sp>
        <p:nvSpPr>
          <p:cNvPr id="3" name="Footer Placeholder 2">
            <a:extLst>
              <a:ext uri="{FF2B5EF4-FFF2-40B4-BE49-F238E27FC236}">
                <a16:creationId xmlns:a16="http://schemas.microsoft.com/office/drawing/2014/main" id="{FF84A055-17E5-4B92-83B2-938A19EC2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4E33E-5C69-419A-8E03-782EC2B53A4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43946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93C-1FB4-43AE-9B63-93F32F78F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E45715-2DDD-457F-AADC-88E47C1A1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C33C5-B203-4CFD-B63A-53BFC1BBD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2E798-A0A9-4092-8BA9-F895476D19B9}"/>
              </a:ext>
            </a:extLst>
          </p:cNvPr>
          <p:cNvSpPr>
            <a:spLocks noGrp="1"/>
          </p:cNvSpPr>
          <p:nvPr>
            <p:ph type="dt" sz="half" idx="10"/>
          </p:nvPr>
        </p:nvSpPr>
        <p:spPr/>
        <p:txBody>
          <a:bodyPr/>
          <a:lstStyle/>
          <a:p>
            <a:fld id="{83BEDEAD-B55D-47E4-9F29-EB4A02943C6D}" type="datetime1">
              <a:rPr lang="en-US" smtClean="0"/>
              <a:t>2/1/2023</a:t>
            </a:fld>
            <a:endParaRPr lang="en-US"/>
          </a:p>
        </p:txBody>
      </p:sp>
      <p:sp>
        <p:nvSpPr>
          <p:cNvPr id="6" name="Footer Placeholder 5">
            <a:extLst>
              <a:ext uri="{FF2B5EF4-FFF2-40B4-BE49-F238E27FC236}">
                <a16:creationId xmlns:a16="http://schemas.microsoft.com/office/drawing/2014/main" id="{379E1F04-42F1-4E80-A6C5-692BF7215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4B8C0-B454-4769-B1F6-6C91BDA9D3F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2632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1510-D840-4905-BC54-DE878A64E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239AA9-D4A4-43D7-961F-93FCF6851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A9EE2-6D0D-4125-853B-ADF1ECDA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A549C-098A-485C-AD0D-14A37A13030F}"/>
              </a:ext>
            </a:extLst>
          </p:cNvPr>
          <p:cNvSpPr>
            <a:spLocks noGrp="1"/>
          </p:cNvSpPr>
          <p:nvPr>
            <p:ph type="dt" sz="half" idx="10"/>
          </p:nvPr>
        </p:nvSpPr>
        <p:spPr/>
        <p:txBody>
          <a:bodyPr/>
          <a:lstStyle/>
          <a:p>
            <a:fld id="{AE492744-B041-4CC5-9797-C03D00EAADC4}" type="datetime1">
              <a:rPr lang="en-US" smtClean="0"/>
              <a:t>2/1/2023</a:t>
            </a:fld>
            <a:endParaRPr lang="en-US"/>
          </a:p>
        </p:txBody>
      </p:sp>
      <p:sp>
        <p:nvSpPr>
          <p:cNvPr id="6" name="Footer Placeholder 5">
            <a:extLst>
              <a:ext uri="{FF2B5EF4-FFF2-40B4-BE49-F238E27FC236}">
                <a16:creationId xmlns:a16="http://schemas.microsoft.com/office/drawing/2014/main" id="{1F87240E-9542-4B64-9428-B5B936D3F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F5C2B-32A6-4093-A7C6-12D79990785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27304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5A155-6B95-46B0-8870-B1C08CA6E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B0922-5497-40D4-BAF3-1300C3A95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E3925-F92B-49FC-A1D4-FE1FEC4A4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6DFA7-D842-45F6-A1D5-61726D2E0739}" type="datetime1">
              <a:rPr lang="en-US" smtClean="0"/>
              <a:t>2/1/2023</a:t>
            </a:fld>
            <a:endParaRPr lang="en-US"/>
          </a:p>
        </p:txBody>
      </p:sp>
      <p:sp>
        <p:nvSpPr>
          <p:cNvPr id="5" name="Footer Placeholder 4">
            <a:extLst>
              <a:ext uri="{FF2B5EF4-FFF2-40B4-BE49-F238E27FC236}">
                <a16:creationId xmlns:a16="http://schemas.microsoft.com/office/drawing/2014/main" id="{3368EB60-627C-4BFF-BC26-E40FA2D84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6E7C8A-DC6A-44AC-8F7C-C7A991870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0F1D8-05A1-498D-B4A0-457415A4A1B6}" type="slidenum">
              <a:rPr lang="en-US" smtClean="0"/>
              <a:t>‹#›</a:t>
            </a:fld>
            <a:endParaRPr lang="en-US"/>
          </a:p>
        </p:txBody>
      </p:sp>
    </p:spTree>
    <p:extLst>
      <p:ext uri="{BB962C8B-B14F-4D97-AF65-F5344CB8AC3E}">
        <p14:creationId xmlns:p14="http://schemas.microsoft.com/office/powerpoint/2010/main" val="3703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Tree>
    <p:extLst>
      <p:ext uri="{BB962C8B-B14F-4D97-AF65-F5344CB8AC3E}">
        <p14:creationId xmlns:p14="http://schemas.microsoft.com/office/powerpoint/2010/main" val="36455245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psis.org/" TargetMode="Externa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hyperlink" Target="https://www.cdc.gov/sepsis/index.html" TargetMode="External"/><Relationship Id="rId4" Type="http://schemas.openxmlformats.org/officeDocument/2006/relationships/hyperlink" Target="https://www.sepsisinstitute.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mailto:MSQC-info@med.umich.edu"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medical equipment&#10;&#10;Description automatically generated with medium confidence">
            <a:extLst>
              <a:ext uri="{FF2B5EF4-FFF2-40B4-BE49-F238E27FC236}">
                <a16:creationId xmlns:a16="http://schemas.microsoft.com/office/drawing/2014/main" id="{977447B6-AC94-496D-887E-1842930089B2}"/>
              </a:ext>
            </a:extLst>
          </p:cNvPr>
          <p:cNvPicPr>
            <a:picLocks noChangeAspect="1"/>
          </p:cNvPicPr>
          <p:nvPr/>
        </p:nvPicPr>
        <p:blipFill rotWithShape="1">
          <a:blip r:embed="rId2">
            <a:extLst>
              <a:ext uri="{28A0092B-C50C-407E-A947-70E740481C1C}">
                <a14:useLocalDpi xmlns:a14="http://schemas.microsoft.com/office/drawing/2010/main" val="0"/>
              </a:ext>
            </a:extLst>
          </a:blip>
          <a:srcRect l="-50"/>
          <a:stretch/>
        </p:blipFill>
        <p:spPr>
          <a:xfrm>
            <a:off x="0" y="0"/>
            <a:ext cx="12192000" cy="6843882"/>
          </a:xfrm>
          <a:prstGeom prst="rect">
            <a:avLst/>
          </a:prstGeom>
        </p:spPr>
      </p:pic>
      <p:sp>
        <p:nvSpPr>
          <p:cNvPr id="5" name="Rectangle 4">
            <a:extLst>
              <a:ext uri="{FF2B5EF4-FFF2-40B4-BE49-F238E27FC236}">
                <a16:creationId xmlns:a16="http://schemas.microsoft.com/office/drawing/2014/main" id="{2917DCBE-C756-4429-92D0-B1E0F341AAA9}"/>
              </a:ext>
            </a:extLst>
          </p:cNvPr>
          <p:cNvSpPr/>
          <p:nvPr/>
        </p:nvSpPr>
        <p:spPr>
          <a:xfrm>
            <a:off x="0" y="19685"/>
            <a:ext cx="12192000" cy="6869430"/>
          </a:xfrm>
          <a:prstGeom prst="rect">
            <a:avLst/>
          </a:prstGeom>
          <a:solidFill>
            <a:srgbClr val="162F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448EA64-1037-4B5E-967D-43F3BCFCD2BD}"/>
              </a:ext>
            </a:extLst>
          </p:cNvPr>
          <p:cNvSpPr txBox="1"/>
          <p:nvPr/>
        </p:nvSpPr>
        <p:spPr>
          <a:xfrm>
            <a:off x="8696324" y="5979886"/>
            <a:ext cx="2276475" cy="400110"/>
          </a:xfrm>
          <a:prstGeom prst="rect">
            <a:avLst/>
          </a:prstGeom>
          <a:noFill/>
        </p:spPr>
        <p:txBody>
          <a:bodyPr wrap="square" rtlCol="0">
            <a:spAutoFit/>
          </a:bodyPr>
          <a:lstStyle/>
          <a:p>
            <a:pPr algn="ctr"/>
            <a:r>
              <a:rPr lang="en-US" sz="2000" dirty="0">
                <a:solidFill>
                  <a:schemeClr val="bg1"/>
                </a:solidFill>
              </a:rPr>
              <a:t>January 26, 2023</a:t>
            </a:r>
          </a:p>
        </p:txBody>
      </p:sp>
      <p:sp>
        <p:nvSpPr>
          <p:cNvPr id="12" name="TextBox 11">
            <a:extLst>
              <a:ext uri="{FF2B5EF4-FFF2-40B4-BE49-F238E27FC236}">
                <a16:creationId xmlns:a16="http://schemas.microsoft.com/office/drawing/2014/main" id="{118A0B4F-050D-4C96-89F6-AB08D304019B}"/>
              </a:ext>
            </a:extLst>
          </p:cNvPr>
          <p:cNvSpPr txBox="1"/>
          <p:nvPr/>
        </p:nvSpPr>
        <p:spPr>
          <a:xfrm>
            <a:off x="7693572" y="5272000"/>
            <a:ext cx="4028970" cy="400110"/>
          </a:xfrm>
          <a:prstGeom prst="rect">
            <a:avLst/>
          </a:prstGeom>
          <a:noFill/>
        </p:spPr>
        <p:txBody>
          <a:bodyPr wrap="square" rtlCol="0">
            <a:spAutoFit/>
          </a:bodyPr>
          <a:lstStyle/>
          <a:p>
            <a:pPr algn="ctr"/>
            <a:r>
              <a:rPr lang="en-US" sz="2000" dirty="0">
                <a:solidFill>
                  <a:schemeClr val="bg1"/>
                </a:solidFill>
              </a:rPr>
              <a:t>Collaborative Wide Measure</a:t>
            </a:r>
          </a:p>
        </p:txBody>
      </p:sp>
      <p:pic>
        <p:nvPicPr>
          <p:cNvPr id="8" name="Picture 7" descr="Logo&#10;&#10;Description automatically generated">
            <a:extLst>
              <a:ext uri="{FF2B5EF4-FFF2-40B4-BE49-F238E27FC236}">
                <a16:creationId xmlns:a16="http://schemas.microsoft.com/office/drawing/2014/main" id="{CD933765-CAF7-4269-B852-C9E1760DA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830" y="3454400"/>
            <a:ext cx="3933844" cy="1511705"/>
          </a:xfrm>
          <a:prstGeom prst="rect">
            <a:avLst/>
          </a:prstGeom>
        </p:spPr>
      </p:pic>
    </p:spTree>
    <p:extLst>
      <p:ext uri="{BB962C8B-B14F-4D97-AF65-F5344CB8AC3E}">
        <p14:creationId xmlns:p14="http://schemas.microsoft.com/office/powerpoint/2010/main" val="181920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447C6295-812B-B676-B2B7-72967AACA13A}"/>
              </a:ext>
            </a:extLst>
          </p:cNvPr>
          <p:cNvPicPr>
            <a:picLocks noChangeAspect="1"/>
          </p:cNvPicPr>
          <p:nvPr/>
        </p:nvPicPr>
        <p:blipFill>
          <a:blip r:embed="rId3"/>
          <a:stretch>
            <a:fillRect/>
          </a:stretch>
        </p:blipFill>
        <p:spPr>
          <a:xfrm>
            <a:off x="645703" y="2051184"/>
            <a:ext cx="10900593" cy="2755631"/>
          </a:xfrm>
          <a:prstGeom prst="rect">
            <a:avLst/>
          </a:prstGeom>
        </p:spPr>
      </p:pic>
      <p:sp>
        <p:nvSpPr>
          <p:cNvPr id="4" name="TextBox 3">
            <a:extLst>
              <a:ext uri="{FF2B5EF4-FFF2-40B4-BE49-F238E27FC236}">
                <a16:creationId xmlns:a16="http://schemas.microsoft.com/office/drawing/2014/main" id="{71241CDD-755D-0D65-26CF-B67E3E6B98FF}"/>
              </a:ext>
            </a:extLst>
          </p:cNvPr>
          <p:cNvSpPr txBox="1"/>
          <p:nvPr/>
        </p:nvSpPr>
        <p:spPr>
          <a:xfrm>
            <a:off x="477520" y="406400"/>
            <a:ext cx="7274560" cy="461665"/>
          </a:xfrm>
          <a:prstGeom prst="rect">
            <a:avLst/>
          </a:prstGeom>
          <a:noFill/>
        </p:spPr>
        <p:txBody>
          <a:bodyPr wrap="square" rtlCol="0">
            <a:spAutoFit/>
          </a:bodyPr>
          <a:lstStyle/>
          <a:p>
            <a:r>
              <a:rPr lang="en-US" sz="2400" b="1" dirty="0"/>
              <a:t>Guidance:</a:t>
            </a:r>
          </a:p>
        </p:txBody>
      </p:sp>
    </p:spTree>
    <p:extLst>
      <p:ext uri="{BB962C8B-B14F-4D97-AF65-F5344CB8AC3E}">
        <p14:creationId xmlns:p14="http://schemas.microsoft.com/office/powerpoint/2010/main" val="398055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A02A19C6-ABEB-77F7-DD68-EE7CB21C3A12}"/>
              </a:ext>
            </a:extLst>
          </p:cNvPr>
          <p:cNvPicPr>
            <a:picLocks noChangeAspect="1"/>
          </p:cNvPicPr>
          <p:nvPr/>
        </p:nvPicPr>
        <p:blipFill>
          <a:blip r:embed="rId3"/>
          <a:stretch>
            <a:fillRect/>
          </a:stretch>
        </p:blipFill>
        <p:spPr>
          <a:xfrm>
            <a:off x="0" y="76832"/>
            <a:ext cx="12191979" cy="5937887"/>
          </a:xfrm>
          <a:prstGeom prst="rect">
            <a:avLst/>
          </a:prstGeom>
        </p:spPr>
      </p:pic>
    </p:spTree>
    <p:extLst>
      <p:ext uri="{BB962C8B-B14F-4D97-AF65-F5344CB8AC3E}">
        <p14:creationId xmlns:p14="http://schemas.microsoft.com/office/powerpoint/2010/main" val="17694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C52BFA47-2F29-D74D-1043-7A1D502F0AC0}"/>
              </a:ext>
            </a:extLst>
          </p:cNvPr>
          <p:cNvPicPr>
            <a:picLocks noChangeAspect="1"/>
          </p:cNvPicPr>
          <p:nvPr/>
        </p:nvPicPr>
        <p:blipFill>
          <a:blip r:embed="rId3"/>
          <a:stretch>
            <a:fillRect/>
          </a:stretch>
        </p:blipFill>
        <p:spPr>
          <a:xfrm>
            <a:off x="111760" y="297894"/>
            <a:ext cx="11866880" cy="5798105"/>
          </a:xfrm>
          <a:prstGeom prst="rect">
            <a:avLst/>
          </a:prstGeom>
        </p:spPr>
      </p:pic>
    </p:spTree>
    <p:extLst>
      <p:ext uri="{BB962C8B-B14F-4D97-AF65-F5344CB8AC3E}">
        <p14:creationId xmlns:p14="http://schemas.microsoft.com/office/powerpoint/2010/main" val="71435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6A5B3ED7-DCA5-0B6E-F686-3DBB279AC5EC}"/>
              </a:ext>
            </a:extLst>
          </p:cNvPr>
          <p:cNvPicPr>
            <a:picLocks noChangeAspect="1"/>
          </p:cNvPicPr>
          <p:nvPr/>
        </p:nvPicPr>
        <p:blipFill>
          <a:blip r:embed="rId3"/>
          <a:stretch>
            <a:fillRect/>
          </a:stretch>
        </p:blipFill>
        <p:spPr>
          <a:xfrm>
            <a:off x="213360" y="233682"/>
            <a:ext cx="11816079" cy="5862317"/>
          </a:xfrm>
          <a:prstGeom prst="rect">
            <a:avLst/>
          </a:prstGeom>
        </p:spPr>
      </p:pic>
    </p:spTree>
    <p:extLst>
      <p:ext uri="{BB962C8B-B14F-4D97-AF65-F5344CB8AC3E}">
        <p14:creationId xmlns:p14="http://schemas.microsoft.com/office/powerpoint/2010/main" val="19346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0" y="-302543"/>
            <a:ext cx="12192001" cy="7325362"/>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D0B5C1C-658C-D3CA-7F32-6E94491280E4}"/>
              </a:ext>
            </a:extLst>
          </p:cNvPr>
          <p:cNvPicPr>
            <a:picLocks noChangeAspect="1"/>
          </p:cNvPicPr>
          <p:nvPr/>
        </p:nvPicPr>
        <p:blipFill>
          <a:blip r:embed="rId3"/>
          <a:stretch>
            <a:fillRect/>
          </a:stretch>
        </p:blipFill>
        <p:spPr>
          <a:xfrm>
            <a:off x="172720" y="1"/>
            <a:ext cx="11744959" cy="5892800"/>
          </a:xfrm>
          <a:prstGeom prst="rect">
            <a:avLst/>
          </a:prstGeom>
        </p:spPr>
      </p:pic>
    </p:spTree>
    <p:extLst>
      <p:ext uri="{BB962C8B-B14F-4D97-AF65-F5344CB8AC3E}">
        <p14:creationId xmlns:p14="http://schemas.microsoft.com/office/powerpoint/2010/main" val="314493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5FDFB6C4-0102-4EDB-4432-C223A514E95F}"/>
              </a:ext>
            </a:extLst>
          </p:cNvPr>
          <p:cNvPicPr>
            <a:picLocks noChangeAspect="1"/>
          </p:cNvPicPr>
          <p:nvPr/>
        </p:nvPicPr>
        <p:blipFill>
          <a:blip r:embed="rId3"/>
          <a:stretch>
            <a:fillRect/>
          </a:stretch>
        </p:blipFill>
        <p:spPr>
          <a:xfrm>
            <a:off x="346973" y="2295045"/>
            <a:ext cx="11498053" cy="2267909"/>
          </a:xfrm>
          <a:prstGeom prst="rect">
            <a:avLst/>
          </a:prstGeom>
        </p:spPr>
      </p:pic>
      <p:sp>
        <p:nvSpPr>
          <p:cNvPr id="5" name="TextBox 4">
            <a:extLst>
              <a:ext uri="{FF2B5EF4-FFF2-40B4-BE49-F238E27FC236}">
                <a16:creationId xmlns:a16="http://schemas.microsoft.com/office/drawing/2014/main" id="{877C004F-8388-3A93-3826-D40D17FB1114}"/>
              </a:ext>
            </a:extLst>
          </p:cNvPr>
          <p:cNvSpPr txBox="1"/>
          <p:nvPr/>
        </p:nvSpPr>
        <p:spPr>
          <a:xfrm>
            <a:off x="346973" y="314325"/>
            <a:ext cx="7939777" cy="461665"/>
          </a:xfrm>
          <a:prstGeom prst="rect">
            <a:avLst/>
          </a:prstGeom>
          <a:noFill/>
        </p:spPr>
        <p:txBody>
          <a:bodyPr wrap="square" rtlCol="0">
            <a:spAutoFit/>
          </a:bodyPr>
          <a:lstStyle/>
          <a:p>
            <a:r>
              <a:rPr lang="en-US" sz="2400" b="1" dirty="0"/>
              <a:t>Keep Track of Everything:</a:t>
            </a:r>
          </a:p>
        </p:txBody>
      </p:sp>
    </p:spTree>
    <p:extLst>
      <p:ext uri="{BB962C8B-B14F-4D97-AF65-F5344CB8AC3E}">
        <p14:creationId xmlns:p14="http://schemas.microsoft.com/office/powerpoint/2010/main" val="284494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F0B0B07-2AB9-C076-C3E2-BB65EE4BF5DB}"/>
              </a:ext>
            </a:extLst>
          </p:cNvPr>
          <p:cNvSpPr txBox="1"/>
          <p:nvPr/>
        </p:nvSpPr>
        <p:spPr>
          <a:xfrm>
            <a:off x="609600" y="1750853"/>
            <a:ext cx="5248275" cy="3191643"/>
          </a:xfrm>
          <a:prstGeom prst="rect">
            <a:avLst/>
          </a:prstGeom>
          <a:noFill/>
        </p:spPr>
        <p:txBody>
          <a:bodyPr wrap="square">
            <a:spAutoFit/>
          </a:bodyPr>
          <a:lstStyle/>
          <a:p>
            <a:pPr marL="285750" indent="-285750">
              <a:lnSpc>
                <a:spcPct val="90000"/>
              </a:lnSpc>
              <a:spcAft>
                <a:spcPts val="600"/>
              </a:spcAft>
              <a:buFont typeface="Arial" panose="020B0604020202020204" pitchFamily="34" charset="0"/>
              <a:buChar char="•"/>
            </a:pPr>
            <a:r>
              <a:rPr lang="en-US" sz="2800" dirty="0"/>
              <a:t>Easy</a:t>
            </a:r>
          </a:p>
          <a:p>
            <a:pPr marL="742950" lvl="1" indent="-285750">
              <a:lnSpc>
                <a:spcPct val="90000"/>
              </a:lnSpc>
              <a:spcAft>
                <a:spcPts val="600"/>
              </a:spcAft>
              <a:buFont typeface="Arial" panose="020B0604020202020204" pitchFamily="34" charset="0"/>
              <a:buChar char="•"/>
            </a:pPr>
            <a:r>
              <a:rPr lang="en-US" sz="2800" dirty="0"/>
              <a:t>Surgical site infection</a:t>
            </a:r>
          </a:p>
          <a:p>
            <a:pPr marL="742950" lvl="1" indent="-285750">
              <a:lnSpc>
                <a:spcPct val="90000"/>
              </a:lnSpc>
              <a:spcAft>
                <a:spcPts val="600"/>
              </a:spcAft>
              <a:buFont typeface="Arial" panose="020B0604020202020204" pitchFamily="34" charset="0"/>
              <a:buChar char="•"/>
            </a:pPr>
            <a:r>
              <a:rPr lang="en-US" sz="2800" dirty="0"/>
              <a:t>Pain not controlled</a:t>
            </a:r>
          </a:p>
          <a:p>
            <a:pPr marL="742950" lvl="1" indent="-285750">
              <a:lnSpc>
                <a:spcPct val="90000"/>
              </a:lnSpc>
              <a:spcAft>
                <a:spcPts val="600"/>
              </a:spcAft>
              <a:buFont typeface="Arial" panose="020B0604020202020204" pitchFamily="34" charset="0"/>
              <a:buChar char="•"/>
            </a:pPr>
            <a:r>
              <a:rPr lang="en-US" sz="2800" dirty="0"/>
              <a:t>Constipation/ nausea—from opioids </a:t>
            </a:r>
          </a:p>
          <a:p>
            <a:pPr marL="742950" lvl="1" indent="-285750">
              <a:lnSpc>
                <a:spcPct val="90000"/>
              </a:lnSpc>
              <a:spcAft>
                <a:spcPts val="600"/>
              </a:spcAft>
              <a:buFont typeface="Arial" panose="020B0604020202020204" pitchFamily="34" charset="0"/>
              <a:buChar char="•"/>
            </a:pPr>
            <a:r>
              <a:rPr lang="en-US" sz="2800" dirty="0"/>
              <a:t>Dehydration</a:t>
            </a:r>
          </a:p>
          <a:p>
            <a:pPr marL="742950" lvl="1" indent="-285750">
              <a:lnSpc>
                <a:spcPct val="90000"/>
              </a:lnSpc>
              <a:spcAft>
                <a:spcPts val="600"/>
              </a:spcAft>
              <a:buFont typeface="Arial" panose="020B0604020202020204" pitchFamily="34" charset="0"/>
              <a:buChar char="•"/>
            </a:pPr>
            <a:r>
              <a:rPr lang="en-US" sz="2800" dirty="0"/>
              <a:t>Urinary retention</a:t>
            </a:r>
          </a:p>
        </p:txBody>
      </p:sp>
      <p:sp>
        <p:nvSpPr>
          <p:cNvPr id="6" name="TextBox 5">
            <a:extLst>
              <a:ext uri="{FF2B5EF4-FFF2-40B4-BE49-F238E27FC236}">
                <a16:creationId xmlns:a16="http://schemas.microsoft.com/office/drawing/2014/main" id="{C10F2177-3861-6510-C3C8-76377F76AEB5}"/>
              </a:ext>
            </a:extLst>
          </p:cNvPr>
          <p:cNvSpPr txBox="1"/>
          <p:nvPr/>
        </p:nvSpPr>
        <p:spPr>
          <a:xfrm>
            <a:off x="6191250" y="2011859"/>
            <a:ext cx="3495675" cy="196977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800" dirty="0"/>
              <a:t>Not related</a:t>
            </a:r>
          </a:p>
          <a:p>
            <a:pPr marL="742950" lvl="1" indent="-285750">
              <a:spcAft>
                <a:spcPts val="600"/>
              </a:spcAft>
              <a:buFont typeface="Arial" panose="020B0604020202020204" pitchFamily="34" charset="0"/>
              <a:buChar char="•"/>
            </a:pPr>
            <a:r>
              <a:rPr lang="en-US" sz="2800" dirty="0"/>
              <a:t>Trauma—falls, accidents</a:t>
            </a:r>
          </a:p>
          <a:p>
            <a:pPr marL="742950" lvl="1" indent="-285750">
              <a:spcAft>
                <a:spcPts val="600"/>
              </a:spcAft>
              <a:buFont typeface="Arial" panose="020B0604020202020204" pitchFamily="34" charset="0"/>
              <a:buChar char="•"/>
            </a:pPr>
            <a:r>
              <a:rPr lang="en-US" sz="2800" dirty="0"/>
              <a:t>Virus—flu, COVID</a:t>
            </a:r>
          </a:p>
        </p:txBody>
      </p:sp>
      <p:sp>
        <p:nvSpPr>
          <p:cNvPr id="7" name="TextBox 6">
            <a:extLst>
              <a:ext uri="{FF2B5EF4-FFF2-40B4-BE49-F238E27FC236}">
                <a16:creationId xmlns:a16="http://schemas.microsoft.com/office/drawing/2014/main" id="{4B83EC29-ABC6-3B69-EF75-E1DC99AC9D07}"/>
              </a:ext>
            </a:extLst>
          </p:cNvPr>
          <p:cNvSpPr txBox="1"/>
          <p:nvPr/>
        </p:nvSpPr>
        <p:spPr>
          <a:xfrm>
            <a:off x="466725" y="381000"/>
            <a:ext cx="8172450" cy="461665"/>
          </a:xfrm>
          <a:prstGeom prst="rect">
            <a:avLst/>
          </a:prstGeom>
          <a:noFill/>
        </p:spPr>
        <p:txBody>
          <a:bodyPr wrap="square" rtlCol="0">
            <a:spAutoFit/>
          </a:bodyPr>
          <a:lstStyle/>
          <a:p>
            <a:r>
              <a:rPr lang="en-US" sz="2400" b="1" dirty="0"/>
              <a:t>What is Related to Surgery:</a:t>
            </a:r>
          </a:p>
        </p:txBody>
      </p:sp>
    </p:spTree>
    <p:extLst>
      <p:ext uri="{BB962C8B-B14F-4D97-AF65-F5344CB8AC3E}">
        <p14:creationId xmlns:p14="http://schemas.microsoft.com/office/powerpoint/2010/main" val="239815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E7407E4C-4586-82D4-B415-37934A96901E}"/>
              </a:ext>
            </a:extLst>
          </p:cNvPr>
          <p:cNvSpPr txBox="1"/>
          <p:nvPr/>
        </p:nvSpPr>
        <p:spPr>
          <a:xfrm>
            <a:off x="133350" y="962025"/>
            <a:ext cx="12058650" cy="4801314"/>
          </a:xfrm>
          <a:prstGeom prst="rect">
            <a:avLst/>
          </a:prstGeom>
          <a:noFill/>
        </p:spPr>
        <p:txBody>
          <a:bodyPr wrap="square">
            <a:spAutoFit/>
          </a:bodyPr>
          <a:lstStyle/>
          <a:p>
            <a:endParaRPr lang="en-US" b="1" dirty="0"/>
          </a:p>
          <a:p>
            <a:r>
              <a:rPr lang="en-US" b="1" dirty="0"/>
              <a:t>Pain </a:t>
            </a:r>
          </a:p>
          <a:p>
            <a:r>
              <a:rPr lang="en-US" dirty="0"/>
              <a:t>	Review discharge instructions on pain management </a:t>
            </a:r>
          </a:p>
          <a:p>
            <a:r>
              <a:rPr lang="en-US" dirty="0"/>
              <a:t>	Do the patients know how to manage their pain at home?</a:t>
            </a:r>
          </a:p>
          <a:p>
            <a:r>
              <a:rPr lang="en-US" dirty="0"/>
              <a:t>	Are the patients getting and understanding multimodal pain management?</a:t>
            </a:r>
          </a:p>
          <a:p>
            <a:r>
              <a:rPr lang="en-US" dirty="0"/>
              <a:t>	Are the patients taught before surgery and then again after surgery?</a:t>
            </a:r>
          </a:p>
          <a:p>
            <a:r>
              <a:rPr lang="en-US" dirty="0"/>
              <a:t>	Do patients know who to contact after hours if refills are needed?</a:t>
            </a:r>
          </a:p>
          <a:p>
            <a:endParaRPr lang="en-US" dirty="0"/>
          </a:p>
          <a:p>
            <a:r>
              <a:rPr lang="en-US" b="1" dirty="0"/>
              <a:t>Surgical Site Infection</a:t>
            </a:r>
          </a:p>
          <a:p>
            <a:r>
              <a:rPr lang="en-US" dirty="0"/>
              <a:t>	Review the case to see if anything was not done and look at patient factors (BMI, DM)</a:t>
            </a:r>
          </a:p>
          <a:p>
            <a:r>
              <a:rPr lang="en-US" dirty="0"/>
              <a:t>	What did the incision look like when they were discharged?</a:t>
            </a:r>
          </a:p>
          <a:p>
            <a:r>
              <a:rPr lang="en-US" dirty="0"/>
              <a:t>	Was the case dirty? Should they have been on Antibiotics if they were not?</a:t>
            </a:r>
          </a:p>
          <a:p>
            <a:endParaRPr lang="en-US" b="1" dirty="0"/>
          </a:p>
          <a:p>
            <a:r>
              <a:rPr lang="en-US" b="1" dirty="0"/>
              <a:t>Constipation </a:t>
            </a:r>
          </a:p>
          <a:p>
            <a:r>
              <a:rPr lang="en-US" dirty="0"/>
              <a:t>	Instructions on taking stool softeners when using opioids –on most instructions but is it buried in the back?</a:t>
            </a:r>
          </a:p>
          <a:p>
            <a:r>
              <a:rPr lang="en-US" dirty="0"/>
              <a:t>	List of laxatives that are OTC if stool softeners are not working</a:t>
            </a:r>
          </a:p>
          <a:p>
            <a:r>
              <a:rPr lang="en-US" dirty="0"/>
              <a:t>	hydration</a:t>
            </a:r>
          </a:p>
        </p:txBody>
      </p:sp>
      <p:sp>
        <p:nvSpPr>
          <p:cNvPr id="5" name="TextBox 4">
            <a:extLst>
              <a:ext uri="{FF2B5EF4-FFF2-40B4-BE49-F238E27FC236}">
                <a16:creationId xmlns:a16="http://schemas.microsoft.com/office/drawing/2014/main" id="{A99CF2FB-99FF-2CD8-536C-FBF33608F9C7}"/>
              </a:ext>
            </a:extLst>
          </p:cNvPr>
          <p:cNvSpPr txBox="1"/>
          <p:nvPr/>
        </p:nvSpPr>
        <p:spPr>
          <a:xfrm>
            <a:off x="352425" y="361950"/>
            <a:ext cx="10687050" cy="461665"/>
          </a:xfrm>
          <a:prstGeom prst="rect">
            <a:avLst/>
          </a:prstGeom>
          <a:noFill/>
        </p:spPr>
        <p:txBody>
          <a:bodyPr wrap="square" rtlCol="0">
            <a:spAutoFit/>
          </a:bodyPr>
          <a:lstStyle/>
          <a:p>
            <a:r>
              <a:rPr lang="en-US" sz="2400" dirty="0"/>
              <a:t>Ways to Improve: Return to ED related to Surgery</a:t>
            </a:r>
          </a:p>
        </p:txBody>
      </p:sp>
    </p:spTree>
    <p:extLst>
      <p:ext uri="{BB962C8B-B14F-4D97-AF65-F5344CB8AC3E}">
        <p14:creationId xmlns:p14="http://schemas.microsoft.com/office/powerpoint/2010/main" val="259950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C70991AF-C782-10AE-AC2E-07D42BC524ED}"/>
              </a:ext>
            </a:extLst>
          </p:cNvPr>
          <p:cNvSpPr txBox="1"/>
          <p:nvPr/>
        </p:nvSpPr>
        <p:spPr>
          <a:xfrm>
            <a:off x="466725" y="1306116"/>
            <a:ext cx="8724900" cy="3693319"/>
          </a:xfrm>
          <a:prstGeom prst="rect">
            <a:avLst/>
          </a:prstGeom>
          <a:noFill/>
        </p:spPr>
        <p:txBody>
          <a:bodyPr wrap="square">
            <a:spAutoFit/>
          </a:bodyPr>
          <a:lstStyle/>
          <a:p>
            <a:r>
              <a:rPr lang="en-US" b="1" dirty="0"/>
              <a:t>Dehydration</a:t>
            </a:r>
            <a:r>
              <a:rPr lang="en-US" dirty="0"/>
              <a:t> (especially ileostomy patients)</a:t>
            </a:r>
          </a:p>
          <a:p>
            <a:r>
              <a:rPr lang="en-US" dirty="0"/>
              <a:t>	Consider oral rehydration fluid (Drip Drop)</a:t>
            </a:r>
          </a:p>
          <a:p>
            <a:r>
              <a:rPr lang="en-US" dirty="0"/>
              <a:t>	Home care with IV fluids</a:t>
            </a:r>
          </a:p>
          <a:p>
            <a:r>
              <a:rPr lang="en-US" dirty="0"/>
              <a:t>	Patient teaching before discharge</a:t>
            </a:r>
          </a:p>
          <a:p>
            <a:endParaRPr lang="en-US" dirty="0"/>
          </a:p>
          <a:p>
            <a:r>
              <a:rPr lang="en-US" b="1" dirty="0"/>
              <a:t>Ileus</a:t>
            </a:r>
          </a:p>
          <a:p>
            <a:r>
              <a:rPr lang="en-US" dirty="0"/>
              <a:t>	Ambulation</a:t>
            </a:r>
          </a:p>
          <a:p>
            <a:r>
              <a:rPr lang="en-US" dirty="0"/>
              <a:t>	Multimodal pain management—limit opioids</a:t>
            </a:r>
          </a:p>
          <a:p>
            <a:endParaRPr lang="en-US" dirty="0"/>
          </a:p>
          <a:p>
            <a:r>
              <a:rPr lang="en-US" b="1" dirty="0"/>
              <a:t>Urinary Retention</a:t>
            </a:r>
          </a:p>
          <a:p>
            <a:r>
              <a:rPr lang="en-US" dirty="0"/>
              <a:t>	Did patient void prior to discharge?</a:t>
            </a:r>
          </a:p>
          <a:p>
            <a:r>
              <a:rPr lang="en-US" dirty="0"/>
              <a:t>	Did they check a post void residual?</a:t>
            </a:r>
          </a:p>
          <a:p>
            <a:r>
              <a:rPr lang="en-US" dirty="0"/>
              <a:t>	Does the patient have history of urinary retention?</a:t>
            </a:r>
          </a:p>
        </p:txBody>
      </p:sp>
      <p:sp>
        <p:nvSpPr>
          <p:cNvPr id="5" name="TextBox 4">
            <a:extLst>
              <a:ext uri="{FF2B5EF4-FFF2-40B4-BE49-F238E27FC236}">
                <a16:creationId xmlns:a16="http://schemas.microsoft.com/office/drawing/2014/main" id="{32C7E625-5A11-E99E-9DCA-875D24EE042F}"/>
              </a:ext>
            </a:extLst>
          </p:cNvPr>
          <p:cNvSpPr txBox="1"/>
          <p:nvPr/>
        </p:nvSpPr>
        <p:spPr>
          <a:xfrm>
            <a:off x="466725" y="314325"/>
            <a:ext cx="8915400" cy="461665"/>
          </a:xfrm>
          <a:prstGeom prst="rect">
            <a:avLst/>
          </a:prstGeom>
          <a:noFill/>
        </p:spPr>
        <p:txBody>
          <a:bodyPr wrap="square" rtlCol="0">
            <a:spAutoFit/>
          </a:bodyPr>
          <a:lstStyle/>
          <a:p>
            <a:r>
              <a:rPr lang="en-US" sz="2400" dirty="0"/>
              <a:t>Ways to Improve: Return to ED visits related to Surgery</a:t>
            </a:r>
          </a:p>
        </p:txBody>
      </p:sp>
    </p:spTree>
    <p:extLst>
      <p:ext uri="{BB962C8B-B14F-4D97-AF65-F5344CB8AC3E}">
        <p14:creationId xmlns:p14="http://schemas.microsoft.com/office/powerpoint/2010/main" val="265552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71EC4C3B-79AF-0510-9AF2-04B2802FA5F9}"/>
              </a:ext>
            </a:extLst>
          </p:cNvPr>
          <p:cNvSpPr txBox="1"/>
          <p:nvPr/>
        </p:nvSpPr>
        <p:spPr>
          <a:xfrm>
            <a:off x="495300" y="890618"/>
            <a:ext cx="9363075" cy="3139321"/>
          </a:xfrm>
          <a:prstGeom prst="rect">
            <a:avLst/>
          </a:prstGeom>
          <a:noFill/>
        </p:spPr>
        <p:txBody>
          <a:bodyPr wrap="square">
            <a:spAutoFit/>
          </a:bodyPr>
          <a:lstStyle/>
          <a:p>
            <a:endParaRPr lang="en-US" sz="1800" b="1" dirty="0"/>
          </a:p>
          <a:p>
            <a:r>
              <a:rPr lang="en-US" sz="1800" b="1" dirty="0"/>
              <a:t>Pain </a:t>
            </a:r>
          </a:p>
          <a:p>
            <a:r>
              <a:rPr lang="en-US" sz="1800" dirty="0"/>
              <a:t>	Review discharge instructions on pain management </a:t>
            </a:r>
          </a:p>
          <a:p>
            <a:r>
              <a:rPr lang="en-US" sz="1800" dirty="0"/>
              <a:t>	Do the patients know how to manage their pain at home?</a:t>
            </a:r>
          </a:p>
          <a:p>
            <a:r>
              <a:rPr lang="en-US" sz="1800" dirty="0"/>
              <a:t>	Are the patients getting and understanding multimodal pain management?</a:t>
            </a:r>
          </a:p>
          <a:p>
            <a:r>
              <a:rPr lang="en-US" sz="1800" dirty="0"/>
              <a:t>	Are the patients taught before surgery and then again after surgery?</a:t>
            </a:r>
          </a:p>
          <a:p>
            <a:endParaRPr lang="en-US" sz="1800" dirty="0"/>
          </a:p>
          <a:p>
            <a:r>
              <a:rPr lang="en-US" sz="1800" b="1" dirty="0"/>
              <a:t>Surgical Site Infection</a:t>
            </a:r>
          </a:p>
          <a:p>
            <a:r>
              <a:rPr lang="en-US" sz="1800" dirty="0"/>
              <a:t>	Review the case to see if anything was not done and look at patient factors (BMI, DM)</a:t>
            </a:r>
          </a:p>
          <a:p>
            <a:r>
              <a:rPr lang="en-US" sz="1800" dirty="0"/>
              <a:t>	What did the incision look like when they were discharged?</a:t>
            </a:r>
          </a:p>
          <a:p>
            <a:r>
              <a:rPr lang="en-US" sz="1800" dirty="0"/>
              <a:t>	Was the case dirty? Should they have been on Antibiotics if they were not?</a:t>
            </a:r>
          </a:p>
        </p:txBody>
      </p:sp>
      <p:sp>
        <p:nvSpPr>
          <p:cNvPr id="5" name="TextBox 4">
            <a:extLst>
              <a:ext uri="{FF2B5EF4-FFF2-40B4-BE49-F238E27FC236}">
                <a16:creationId xmlns:a16="http://schemas.microsoft.com/office/drawing/2014/main" id="{4815FC7E-E446-77B5-6104-504C3CF7220B}"/>
              </a:ext>
            </a:extLst>
          </p:cNvPr>
          <p:cNvSpPr txBox="1"/>
          <p:nvPr/>
        </p:nvSpPr>
        <p:spPr>
          <a:xfrm>
            <a:off x="495300" y="428625"/>
            <a:ext cx="8905875" cy="461665"/>
          </a:xfrm>
          <a:prstGeom prst="rect">
            <a:avLst/>
          </a:prstGeom>
          <a:noFill/>
        </p:spPr>
        <p:txBody>
          <a:bodyPr wrap="square" rtlCol="0">
            <a:spAutoFit/>
          </a:bodyPr>
          <a:lstStyle/>
          <a:p>
            <a:r>
              <a:rPr lang="en-US" sz="2400" b="1" dirty="0"/>
              <a:t>Ways to Improve: Readmissions related to Surgery</a:t>
            </a:r>
          </a:p>
        </p:txBody>
      </p:sp>
    </p:spTree>
    <p:extLst>
      <p:ext uri="{BB962C8B-B14F-4D97-AF65-F5344CB8AC3E}">
        <p14:creationId xmlns:p14="http://schemas.microsoft.com/office/powerpoint/2010/main" val="401713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62B665-66CD-B345-0C53-F0F31BC6EC62}"/>
              </a:ext>
            </a:extLst>
          </p:cNvPr>
          <p:cNvSpPr txBox="1"/>
          <p:nvPr/>
        </p:nvSpPr>
        <p:spPr>
          <a:xfrm>
            <a:off x="561975" y="333375"/>
            <a:ext cx="8582025" cy="461665"/>
          </a:xfrm>
          <a:prstGeom prst="rect">
            <a:avLst/>
          </a:prstGeom>
          <a:noFill/>
        </p:spPr>
        <p:txBody>
          <a:bodyPr wrap="square" rtlCol="0">
            <a:spAutoFit/>
          </a:bodyPr>
          <a:lstStyle/>
          <a:p>
            <a:r>
              <a:rPr lang="en-US" sz="2400" b="1" dirty="0"/>
              <a:t>Collaborative Wide Measure</a:t>
            </a:r>
          </a:p>
        </p:txBody>
      </p:sp>
      <p:sp>
        <p:nvSpPr>
          <p:cNvPr id="8" name="TextBox 7">
            <a:extLst>
              <a:ext uri="{FF2B5EF4-FFF2-40B4-BE49-F238E27FC236}">
                <a16:creationId xmlns:a16="http://schemas.microsoft.com/office/drawing/2014/main" id="{D6C17CF2-7498-9984-75E2-DBCFC65D18AF}"/>
              </a:ext>
            </a:extLst>
          </p:cNvPr>
          <p:cNvSpPr txBox="1"/>
          <p:nvPr/>
        </p:nvSpPr>
        <p:spPr>
          <a:xfrm>
            <a:off x="438150" y="1351660"/>
            <a:ext cx="11029950" cy="461665"/>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Official January 2023 baseline data pull</a:t>
            </a:r>
            <a:r>
              <a:rPr lang="en-US" sz="2400" b="1" dirty="0">
                <a:effectLst/>
                <a:latin typeface="Calibri" panose="020F0502020204030204" pitchFamily="34" charset="0"/>
                <a:ea typeface="Calibri" panose="020F0502020204030204" pitchFamily="34" charset="0"/>
              </a:rPr>
              <a:t>: 16.37% </a:t>
            </a:r>
            <a:r>
              <a:rPr lang="en-US" sz="2400" dirty="0">
                <a:effectLst/>
                <a:latin typeface="Calibri" panose="020F0502020204030204" pitchFamily="34" charset="0"/>
                <a:ea typeface="Calibri" panose="020F0502020204030204" pitchFamily="34" charset="0"/>
              </a:rPr>
              <a:t>of elective cases were smokers </a:t>
            </a:r>
            <a:endParaRPr lang="en-US" sz="2400" dirty="0"/>
          </a:p>
        </p:txBody>
      </p:sp>
      <p:sp>
        <p:nvSpPr>
          <p:cNvPr id="12" name="TextBox 11">
            <a:extLst>
              <a:ext uri="{FF2B5EF4-FFF2-40B4-BE49-F238E27FC236}">
                <a16:creationId xmlns:a16="http://schemas.microsoft.com/office/drawing/2014/main" id="{D8CA008D-2156-E120-4F89-B44068F12FA1}"/>
              </a:ext>
            </a:extLst>
          </p:cNvPr>
          <p:cNvSpPr txBox="1"/>
          <p:nvPr/>
        </p:nvSpPr>
        <p:spPr>
          <a:xfrm>
            <a:off x="438149" y="1954446"/>
            <a:ext cx="10144125" cy="830997"/>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48.7% of those smokers had tobacco cessation counseling captured in the Workstation</a:t>
            </a:r>
            <a:endParaRPr lang="en-US" sz="2400" dirty="0"/>
          </a:p>
        </p:txBody>
      </p: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2769989"/>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r>
              <a:rPr lang="en-US" sz="2400" b="1" dirty="0">
                <a:latin typeface="Calibri" panose="020F0502020204030204" pitchFamily="34" charset="0"/>
                <a:ea typeface="Calibri" panose="020F0502020204030204" pitchFamily="34" charset="0"/>
              </a:rPr>
              <a:t>A</a:t>
            </a:r>
            <a:r>
              <a:rPr lang="en-US" sz="2400" b="1" dirty="0">
                <a:effectLst/>
                <a:latin typeface="Calibri" panose="020F0502020204030204" pitchFamily="34" charset="0"/>
                <a:ea typeface="Calibri" panose="020F0502020204030204" pitchFamily="34" charset="0"/>
              </a:rPr>
              <a:t>verage tobacco cessation counseling rate for each project:                                  </a:t>
            </a:r>
            <a:r>
              <a:rPr lang="en-US" sz="2400" dirty="0">
                <a:effectLst/>
                <a:latin typeface="Calibri" panose="020F0502020204030204" pitchFamily="34" charset="0"/>
                <a:ea typeface="Calibri" panose="020F0502020204030204" pitchFamily="34" charset="0"/>
              </a:rPr>
              <a:t>Abdominal Hernia sites (47 total): Average 75.6%; Median 83.3%</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Hysterectomy sites (13 total): Average 64.4%; Median 83.3%</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CRC sites (8 total): Average 93.8%; Median 100%</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All QI project patients: Average 72.3%</a:t>
            </a:r>
          </a:p>
        </p:txBody>
      </p:sp>
    </p:spTree>
    <p:extLst>
      <p:ext uri="{BB962C8B-B14F-4D97-AF65-F5344CB8AC3E}">
        <p14:creationId xmlns:p14="http://schemas.microsoft.com/office/powerpoint/2010/main" val="139039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574F22F-DAA0-A380-792C-22063356D277}"/>
              </a:ext>
            </a:extLst>
          </p:cNvPr>
          <p:cNvSpPr txBox="1"/>
          <p:nvPr/>
        </p:nvSpPr>
        <p:spPr>
          <a:xfrm>
            <a:off x="476250" y="1167616"/>
            <a:ext cx="10163175" cy="3970318"/>
          </a:xfrm>
          <a:prstGeom prst="rect">
            <a:avLst/>
          </a:prstGeom>
          <a:noFill/>
        </p:spPr>
        <p:txBody>
          <a:bodyPr wrap="square">
            <a:spAutoFit/>
          </a:bodyPr>
          <a:lstStyle/>
          <a:p>
            <a:r>
              <a:rPr lang="en-US" b="1" dirty="0"/>
              <a:t>Dehydration</a:t>
            </a:r>
            <a:r>
              <a:rPr lang="en-US" dirty="0"/>
              <a:t> (especially ileostomy patients)</a:t>
            </a:r>
          </a:p>
          <a:p>
            <a:r>
              <a:rPr lang="en-US" dirty="0"/>
              <a:t>	Consider oral rehydration fluid (Drip Drop)</a:t>
            </a:r>
          </a:p>
          <a:p>
            <a:r>
              <a:rPr lang="en-US" dirty="0"/>
              <a:t>	Home care with IV fluids</a:t>
            </a:r>
          </a:p>
          <a:p>
            <a:r>
              <a:rPr lang="en-US" dirty="0"/>
              <a:t>	Patient teaching before discharge</a:t>
            </a:r>
          </a:p>
          <a:p>
            <a:endParaRPr lang="en-US" dirty="0"/>
          </a:p>
          <a:p>
            <a:r>
              <a:rPr lang="en-US" b="1" dirty="0"/>
              <a:t>Ileus</a:t>
            </a:r>
          </a:p>
          <a:p>
            <a:r>
              <a:rPr lang="en-US" dirty="0"/>
              <a:t>	limit use of NG tube</a:t>
            </a:r>
          </a:p>
          <a:p>
            <a:r>
              <a:rPr lang="en-US" dirty="0"/>
              <a:t>	Ambulation—reduce to clear liquids</a:t>
            </a:r>
          </a:p>
          <a:p>
            <a:r>
              <a:rPr lang="en-US" dirty="0"/>
              <a:t>	Multimodal pain management—limit opioids</a:t>
            </a:r>
          </a:p>
          <a:p>
            <a:endParaRPr lang="en-US" dirty="0"/>
          </a:p>
          <a:p>
            <a:r>
              <a:rPr lang="en-US" b="1" dirty="0"/>
              <a:t>Urinary Retention</a:t>
            </a:r>
          </a:p>
          <a:p>
            <a:r>
              <a:rPr lang="en-US" b="1" dirty="0"/>
              <a:t> 	</a:t>
            </a:r>
            <a:r>
              <a:rPr lang="en-US" dirty="0"/>
              <a:t>Did patient void prior to discharge?</a:t>
            </a:r>
          </a:p>
          <a:p>
            <a:r>
              <a:rPr lang="en-US" dirty="0"/>
              <a:t>	Did they check a post void residual?</a:t>
            </a:r>
          </a:p>
          <a:p>
            <a:r>
              <a:rPr lang="en-US" dirty="0"/>
              <a:t>	Does the patient have history of urinary retention?</a:t>
            </a:r>
          </a:p>
        </p:txBody>
      </p:sp>
      <p:sp>
        <p:nvSpPr>
          <p:cNvPr id="5" name="TextBox 4">
            <a:extLst>
              <a:ext uri="{FF2B5EF4-FFF2-40B4-BE49-F238E27FC236}">
                <a16:creationId xmlns:a16="http://schemas.microsoft.com/office/drawing/2014/main" id="{FA84C87B-62BF-4FA6-AE6A-BDE8DD927BE9}"/>
              </a:ext>
            </a:extLst>
          </p:cNvPr>
          <p:cNvSpPr txBox="1"/>
          <p:nvPr/>
        </p:nvSpPr>
        <p:spPr>
          <a:xfrm>
            <a:off x="390525" y="352425"/>
            <a:ext cx="9020175" cy="461665"/>
          </a:xfrm>
          <a:prstGeom prst="rect">
            <a:avLst/>
          </a:prstGeom>
          <a:noFill/>
        </p:spPr>
        <p:txBody>
          <a:bodyPr wrap="square" rtlCol="0">
            <a:spAutoFit/>
          </a:bodyPr>
          <a:lstStyle/>
          <a:p>
            <a:r>
              <a:rPr lang="en-US" sz="2400" b="1" dirty="0"/>
              <a:t>Ways to Improve: Readmissions related to Surgery</a:t>
            </a:r>
          </a:p>
        </p:txBody>
      </p:sp>
    </p:spTree>
    <p:extLst>
      <p:ext uri="{BB962C8B-B14F-4D97-AF65-F5344CB8AC3E}">
        <p14:creationId xmlns:p14="http://schemas.microsoft.com/office/powerpoint/2010/main" val="222824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916ED3D-0F2B-9745-136B-9C3D536A07C9}"/>
              </a:ext>
            </a:extLst>
          </p:cNvPr>
          <p:cNvSpPr txBox="1"/>
          <p:nvPr/>
        </p:nvSpPr>
        <p:spPr>
          <a:xfrm>
            <a:off x="619125" y="2275612"/>
            <a:ext cx="9725025" cy="1938992"/>
          </a:xfrm>
          <a:prstGeom prst="rect">
            <a:avLst/>
          </a:prstGeom>
          <a:noFill/>
        </p:spPr>
        <p:txBody>
          <a:bodyPr wrap="square">
            <a:spAutoFit/>
          </a:bodyPr>
          <a:lstStyle/>
          <a:p>
            <a:r>
              <a:rPr lang="en-US" sz="2400" dirty="0"/>
              <a:t>Need to look at your 2022 Reoperation baseline rate</a:t>
            </a:r>
          </a:p>
          <a:p>
            <a:endParaRPr lang="en-US" sz="2400" dirty="0"/>
          </a:p>
          <a:p>
            <a:r>
              <a:rPr lang="en-US" sz="2400" dirty="0"/>
              <a:t>Drill down each case—look for trends </a:t>
            </a:r>
          </a:p>
          <a:p>
            <a:endParaRPr lang="en-US" sz="2400" dirty="0"/>
          </a:p>
          <a:p>
            <a:r>
              <a:rPr lang="en-US" sz="2400" dirty="0"/>
              <a:t>Discuss with your team to look for action steps and plan for improvement</a:t>
            </a:r>
          </a:p>
        </p:txBody>
      </p:sp>
      <p:sp>
        <p:nvSpPr>
          <p:cNvPr id="5" name="TextBox 4">
            <a:extLst>
              <a:ext uri="{FF2B5EF4-FFF2-40B4-BE49-F238E27FC236}">
                <a16:creationId xmlns:a16="http://schemas.microsoft.com/office/drawing/2014/main" id="{1EE96D57-12E8-46DA-0740-7A145B42D56D}"/>
              </a:ext>
            </a:extLst>
          </p:cNvPr>
          <p:cNvSpPr txBox="1"/>
          <p:nvPr/>
        </p:nvSpPr>
        <p:spPr>
          <a:xfrm>
            <a:off x="619125" y="361950"/>
            <a:ext cx="10134600" cy="461665"/>
          </a:xfrm>
          <a:prstGeom prst="rect">
            <a:avLst/>
          </a:prstGeom>
          <a:noFill/>
        </p:spPr>
        <p:txBody>
          <a:bodyPr wrap="square" rtlCol="0">
            <a:spAutoFit/>
          </a:bodyPr>
          <a:lstStyle/>
          <a:p>
            <a:r>
              <a:rPr lang="en-US" sz="2400" b="1" dirty="0"/>
              <a:t>Ways to Improve: Reoperation related to Surgery</a:t>
            </a:r>
          </a:p>
        </p:txBody>
      </p:sp>
    </p:spTree>
    <p:extLst>
      <p:ext uri="{BB962C8B-B14F-4D97-AF65-F5344CB8AC3E}">
        <p14:creationId xmlns:p14="http://schemas.microsoft.com/office/powerpoint/2010/main" val="330600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E375E4E7-5359-2A67-DBA3-76363CFB4B6A}"/>
              </a:ext>
            </a:extLst>
          </p:cNvPr>
          <p:cNvSpPr txBox="1"/>
          <p:nvPr/>
        </p:nvSpPr>
        <p:spPr>
          <a:xfrm>
            <a:off x="419100" y="1029117"/>
            <a:ext cx="9515475" cy="2862322"/>
          </a:xfrm>
          <a:prstGeom prst="rect">
            <a:avLst/>
          </a:prstGeom>
          <a:noFill/>
        </p:spPr>
        <p:txBody>
          <a:bodyPr wrap="square">
            <a:spAutoFit/>
          </a:bodyPr>
          <a:lstStyle/>
          <a:p>
            <a:r>
              <a:rPr lang="en-US" sz="1800" dirty="0"/>
              <a:t>Look at your hospitals process—</a:t>
            </a:r>
          </a:p>
          <a:p>
            <a:r>
              <a:rPr lang="en-US" sz="1800" dirty="0"/>
              <a:t>	Do you have a Sepsis Coordinator? (Team up with them to help with this work)</a:t>
            </a:r>
          </a:p>
          <a:p>
            <a:r>
              <a:rPr lang="en-US" sz="1800" dirty="0"/>
              <a:t>	Someone who reviews all sepsis cases in the hospital (infection prevention)</a:t>
            </a:r>
          </a:p>
          <a:p>
            <a:r>
              <a:rPr lang="en-US" sz="1800" dirty="0"/>
              <a:t>	Is your site good at identifying and treating sepsis in a timely matter</a:t>
            </a:r>
          </a:p>
          <a:p>
            <a:r>
              <a:rPr lang="en-US" sz="1800" dirty="0"/>
              <a:t>Take advantage of all the Sepsis materials online—</a:t>
            </a:r>
          </a:p>
          <a:p>
            <a:r>
              <a:rPr lang="en-US" sz="1800" dirty="0"/>
              <a:t>	</a:t>
            </a:r>
            <a:r>
              <a:rPr lang="en-US" sz="1800" b="1" dirty="0"/>
              <a:t>February has Sepsis Survivor Week 12</a:t>
            </a:r>
            <a:r>
              <a:rPr lang="en-US" sz="1800" b="1" baseline="30000" dirty="0"/>
              <a:t>th</a:t>
            </a:r>
            <a:r>
              <a:rPr lang="en-US" sz="1800" b="1" dirty="0"/>
              <a:t> through 18</a:t>
            </a:r>
            <a:r>
              <a:rPr lang="en-US" sz="1800" b="1" baseline="30000" dirty="0"/>
              <a:t>th</a:t>
            </a:r>
            <a:r>
              <a:rPr lang="en-US" sz="1800" b="1" dirty="0"/>
              <a:t> </a:t>
            </a:r>
            <a:r>
              <a:rPr lang="en-US" sz="1800" dirty="0"/>
              <a:t>–</a:t>
            </a:r>
          </a:p>
          <a:p>
            <a:r>
              <a:rPr lang="en-US" sz="1800" dirty="0"/>
              <a:t>		Team up with marketing to share throughout the hospital with staff and visitors</a:t>
            </a:r>
          </a:p>
          <a:p>
            <a:r>
              <a:rPr lang="en-US" sz="1800" dirty="0"/>
              <a:t>	</a:t>
            </a:r>
            <a:r>
              <a:rPr lang="en-US" sz="1800" b="1" dirty="0"/>
              <a:t>September is Sepsis Awareness Month</a:t>
            </a:r>
            <a:r>
              <a:rPr lang="en-US" sz="1800" dirty="0"/>
              <a:t>—</a:t>
            </a:r>
          </a:p>
          <a:p>
            <a:r>
              <a:rPr lang="en-US" sz="1800" dirty="0"/>
              <a:t>		Marketing throughout the hospital </a:t>
            </a:r>
          </a:p>
          <a:p>
            <a:r>
              <a:rPr lang="en-US" sz="1800" dirty="0"/>
              <a:t>Communicate –newsletters, emails, meetings</a:t>
            </a:r>
          </a:p>
        </p:txBody>
      </p:sp>
      <p:sp>
        <p:nvSpPr>
          <p:cNvPr id="6" name="TextBox 5">
            <a:extLst>
              <a:ext uri="{FF2B5EF4-FFF2-40B4-BE49-F238E27FC236}">
                <a16:creationId xmlns:a16="http://schemas.microsoft.com/office/drawing/2014/main" id="{D40BAF2A-9686-7008-0857-EB1ACC442F0E}"/>
              </a:ext>
            </a:extLst>
          </p:cNvPr>
          <p:cNvSpPr txBox="1"/>
          <p:nvPr/>
        </p:nvSpPr>
        <p:spPr>
          <a:xfrm>
            <a:off x="523875" y="2552611"/>
            <a:ext cx="8667750" cy="2862322"/>
          </a:xfrm>
          <a:prstGeom prst="rect">
            <a:avLst/>
          </a:prstGeom>
          <a:noFill/>
        </p:spPr>
        <p:txBody>
          <a:bodyPr wrap="square">
            <a:spAutoFit/>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hlinkClick r:id="rId3"/>
              </a:rPr>
              <a:t>Sepsis Alliance</a:t>
            </a:r>
            <a:endParaRPr lang="en-US" dirty="0"/>
          </a:p>
          <a:p>
            <a:r>
              <a:rPr lang="en-US" dirty="0">
                <a:hlinkClick r:id="rId4"/>
              </a:rPr>
              <a:t>The Sepsis Alliance Institute | Sepsis Education (sepsisinstitute.org)</a:t>
            </a:r>
            <a:endParaRPr lang="en-US" dirty="0"/>
          </a:p>
          <a:p>
            <a:r>
              <a:rPr lang="en-US" dirty="0">
                <a:hlinkClick r:id="rId5"/>
              </a:rPr>
              <a:t>Sepsis | CDC</a:t>
            </a:r>
            <a:endParaRPr lang="en-US" dirty="0"/>
          </a:p>
        </p:txBody>
      </p:sp>
      <p:sp>
        <p:nvSpPr>
          <p:cNvPr id="7" name="TextBox 6">
            <a:extLst>
              <a:ext uri="{FF2B5EF4-FFF2-40B4-BE49-F238E27FC236}">
                <a16:creationId xmlns:a16="http://schemas.microsoft.com/office/drawing/2014/main" id="{BBE9A71C-DACF-FAE1-B629-708EEA98A0A8}"/>
              </a:ext>
            </a:extLst>
          </p:cNvPr>
          <p:cNvSpPr txBox="1"/>
          <p:nvPr/>
        </p:nvSpPr>
        <p:spPr>
          <a:xfrm>
            <a:off x="419100" y="390525"/>
            <a:ext cx="8772525" cy="461665"/>
          </a:xfrm>
          <a:prstGeom prst="rect">
            <a:avLst/>
          </a:prstGeom>
          <a:noFill/>
        </p:spPr>
        <p:txBody>
          <a:bodyPr wrap="square" rtlCol="0">
            <a:spAutoFit/>
          </a:bodyPr>
          <a:lstStyle/>
          <a:p>
            <a:r>
              <a:rPr lang="en-US" sz="2400" b="1" dirty="0"/>
              <a:t>Ways to Improve: Sepsis</a:t>
            </a:r>
          </a:p>
        </p:txBody>
      </p:sp>
    </p:spTree>
    <p:extLst>
      <p:ext uri="{BB962C8B-B14F-4D97-AF65-F5344CB8AC3E}">
        <p14:creationId xmlns:p14="http://schemas.microsoft.com/office/powerpoint/2010/main" val="328247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DDBBF7F6-8C70-B627-401C-C256A7F1E36D}"/>
              </a:ext>
            </a:extLst>
          </p:cNvPr>
          <p:cNvSpPr txBox="1"/>
          <p:nvPr/>
        </p:nvSpPr>
        <p:spPr>
          <a:xfrm>
            <a:off x="504825" y="1721614"/>
            <a:ext cx="8686800" cy="2554545"/>
          </a:xfrm>
          <a:prstGeom prst="rect">
            <a:avLst/>
          </a:prstGeom>
          <a:noFill/>
        </p:spPr>
        <p:txBody>
          <a:bodyPr wrap="square">
            <a:spAutoFit/>
          </a:bodyPr>
          <a:lstStyle/>
          <a:p>
            <a:r>
              <a:rPr lang="en-US" sz="2000" dirty="0"/>
              <a:t>Deep dive into 2022 cases—identify into any trends or patient factors</a:t>
            </a:r>
          </a:p>
          <a:p>
            <a:r>
              <a:rPr lang="en-US" sz="2000" dirty="0"/>
              <a:t>	Patient factors—BMI, DM, smoking</a:t>
            </a:r>
          </a:p>
          <a:p>
            <a:r>
              <a:rPr lang="en-US" sz="2000" dirty="0"/>
              <a:t>	Dirty case? Did the patient go home on antibiotics? Should they have?</a:t>
            </a:r>
          </a:p>
          <a:p>
            <a:r>
              <a:rPr lang="en-US" sz="2000" dirty="0"/>
              <a:t>Look at:</a:t>
            </a:r>
          </a:p>
          <a:p>
            <a:r>
              <a:rPr lang="en-US" sz="2000" dirty="0"/>
              <a:t>	Skin Prep</a:t>
            </a:r>
          </a:p>
          <a:p>
            <a:r>
              <a:rPr lang="en-US" sz="2000" dirty="0"/>
              <a:t>	Antibiotics used and timing</a:t>
            </a:r>
          </a:p>
          <a:p>
            <a:r>
              <a:rPr lang="en-US" sz="2000" dirty="0"/>
              <a:t>	Gowns and gloves changed  at closing (if needed)</a:t>
            </a:r>
          </a:p>
          <a:p>
            <a:r>
              <a:rPr lang="en-US" sz="2000" dirty="0"/>
              <a:t>	Terminal clean of the OR being done</a:t>
            </a:r>
          </a:p>
        </p:txBody>
      </p:sp>
      <p:sp>
        <p:nvSpPr>
          <p:cNvPr id="5" name="TextBox 4">
            <a:extLst>
              <a:ext uri="{FF2B5EF4-FFF2-40B4-BE49-F238E27FC236}">
                <a16:creationId xmlns:a16="http://schemas.microsoft.com/office/drawing/2014/main" id="{F8E1F004-8C4C-8966-D26B-7490CF448844}"/>
              </a:ext>
            </a:extLst>
          </p:cNvPr>
          <p:cNvSpPr txBox="1"/>
          <p:nvPr/>
        </p:nvSpPr>
        <p:spPr>
          <a:xfrm>
            <a:off x="438150" y="419100"/>
            <a:ext cx="9042181" cy="461665"/>
          </a:xfrm>
          <a:prstGeom prst="rect">
            <a:avLst/>
          </a:prstGeom>
          <a:noFill/>
        </p:spPr>
        <p:txBody>
          <a:bodyPr wrap="square" rtlCol="0">
            <a:spAutoFit/>
          </a:bodyPr>
          <a:lstStyle/>
          <a:p>
            <a:r>
              <a:rPr lang="en-US" sz="2400" b="1" dirty="0"/>
              <a:t>Ways to Improve: Surgical Site Infections</a:t>
            </a:r>
          </a:p>
        </p:txBody>
      </p:sp>
    </p:spTree>
    <p:extLst>
      <p:ext uri="{BB962C8B-B14F-4D97-AF65-F5344CB8AC3E}">
        <p14:creationId xmlns:p14="http://schemas.microsoft.com/office/powerpoint/2010/main" val="3121387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F3E170B8-391C-44D3-327E-D36136F8B419}"/>
              </a:ext>
            </a:extLst>
          </p:cNvPr>
          <p:cNvSpPr txBox="1"/>
          <p:nvPr/>
        </p:nvSpPr>
        <p:spPr>
          <a:xfrm>
            <a:off x="419100" y="1029117"/>
            <a:ext cx="8772525" cy="3693319"/>
          </a:xfrm>
          <a:prstGeom prst="rect">
            <a:avLst/>
          </a:prstGeom>
          <a:noFill/>
        </p:spPr>
        <p:txBody>
          <a:bodyPr wrap="square">
            <a:spAutoFit/>
          </a:bodyPr>
          <a:lstStyle/>
          <a:p>
            <a:r>
              <a:rPr lang="en-US" sz="1800" b="1" dirty="0"/>
              <a:t>#1-Deep Dive </a:t>
            </a:r>
            <a:r>
              <a:rPr lang="en-US" sz="1800" dirty="0"/>
              <a:t>into the cases of Pneumonia from 2022 (include 2021 if needed)</a:t>
            </a:r>
          </a:p>
          <a:p>
            <a:r>
              <a:rPr lang="en-US" sz="1800" dirty="0"/>
              <a:t>	Look for trends, patient factors</a:t>
            </a:r>
          </a:p>
          <a:p>
            <a:r>
              <a:rPr lang="en-US" sz="1800" dirty="0"/>
              <a:t>	Is there anything that could have prevented these cases?</a:t>
            </a:r>
          </a:p>
          <a:p>
            <a:r>
              <a:rPr lang="en-US" sz="1800" dirty="0"/>
              <a:t>	VAP bundles being used?</a:t>
            </a:r>
          </a:p>
          <a:p>
            <a:endParaRPr lang="en-US" sz="1800" dirty="0"/>
          </a:p>
          <a:p>
            <a:endParaRPr lang="en-US" sz="1800" b="1" dirty="0"/>
          </a:p>
          <a:p>
            <a:r>
              <a:rPr lang="en-US" sz="1800" b="1" dirty="0"/>
              <a:t>Preoperative Education</a:t>
            </a:r>
          </a:p>
          <a:p>
            <a:r>
              <a:rPr lang="en-US" sz="1800" dirty="0"/>
              <a:t>	Smoking Cessation</a:t>
            </a:r>
          </a:p>
          <a:p>
            <a:r>
              <a:rPr lang="en-US" sz="1800" dirty="0"/>
              <a:t>	Importance of Deep Breathing (Incentive Spirometer)</a:t>
            </a:r>
          </a:p>
          <a:p>
            <a:r>
              <a:rPr lang="en-US" sz="1800" dirty="0"/>
              <a:t>	Importance of Ambulation</a:t>
            </a:r>
          </a:p>
          <a:p>
            <a:r>
              <a:rPr lang="en-US" sz="1800" b="1" dirty="0"/>
              <a:t>Postoperative</a:t>
            </a:r>
          </a:p>
          <a:p>
            <a:r>
              <a:rPr lang="en-US" sz="1800" dirty="0"/>
              <a:t>	Encourage Incentive Spirometer</a:t>
            </a:r>
          </a:p>
          <a:p>
            <a:r>
              <a:rPr lang="en-US" sz="1800" dirty="0"/>
              <a:t>	Encourage Ambulation</a:t>
            </a:r>
          </a:p>
        </p:txBody>
      </p:sp>
      <p:sp>
        <p:nvSpPr>
          <p:cNvPr id="5" name="TextBox 4">
            <a:extLst>
              <a:ext uri="{FF2B5EF4-FFF2-40B4-BE49-F238E27FC236}">
                <a16:creationId xmlns:a16="http://schemas.microsoft.com/office/drawing/2014/main" id="{5D02613C-EA00-8543-3436-DE61FD5F8F43}"/>
              </a:ext>
            </a:extLst>
          </p:cNvPr>
          <p:cNvSpPr txBox="1"/>
          <p:nvPr/>
        </p:nvSpPr>
        <p:spPr>
          <a:xfrm>
            <a:off x="495300" y="314325"/>
            <a:ext cx="8696325" cy="461665"/>
          </a:xfrm>
          <a:prstGeom prst="rect">
            <a:avLst/>
          </a:prstGeom>
          <a:noFill/>
        </p:spPr>
        <p:txBody>
          <a:bodyPr wrap="square" rtlCol="0">
            <a:spAutoFit/>
          </a:bodyPr>
          <a:lstStyle/>
          <a:p>
            <a:r>
              <a:rPr lang="en-US" sz="2400" b="1" dirty="0"/>
              <a:t>Ways to Improve: Pneumonia</a:t>
            </a:r>
          </a:p>
        </p:txBody>
      </p:sp>
    </p:spTree>
    <p:extLst>
      <p:ext uri="{BB962C8B-B14F-4D97-AF65-F5344CB8AC3E}">
        <p14:creationId xmlns:p14="http://schemas.microsoft.com/office/powerpoint/2010/main" val="2122740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6A28D398-83F9-75F7-1A4A-8B8579C86381}"/>
              </a:ext>
            </a:extLst>
          </p:cNvPr>
          <p:cNvSpPr txBox="1"/>
          <p:nvPr/>
        </p:nvSpPr>
        <p:spPr>
          <a:xfrm>
            <a:off x="561975" y="2137113"/>
            <a:ext cx="8629650" cy="1754326"/>
          </a:xfrm>
          <a:prstGeom prst="rect">
            <a:avLst/>
          </a:prstGeom>
          <a:noFill/>
        </p:spPr>
        <p:txBody>
          <a:bodyPr wrap="square">
            <a:spAutoFit/>
          </a:bodyPr>
          <a:lstStyle/>
          <a:p>
            <a:r>
              <a:rPr lang="en-US" sz="1800" b="1" dirty="0"/>
              <a:t>Deep Dive </a:t>
            </a:r>
            <a:r>
              <a:rPr lang="en-US" sz="1800" dirty="0"/>
              <a:t>into your 2022 VTE cases</a:t>
            </a:r>
          </a:p>
          <a:p>
            <a:r>
              <a:rPr lang="en-US" sz="1800" dirty="0"/>
              <a:t>	Did the patients get postop heparin ordered?</a:t>
            </a:r>
          </a:p>
          <a:p>
            <a:r>
              <a:rPr lang="en-US" sz="1800" dirty="0"/>
              <a:t>	Did the patients need extended VTE prophylaxis postop?</a:t>
            </a:r>
          </a:p>
          <a:p>
            <a:r>
              <a:rPr lang="en-US" sz="1800" dirty="0"/>
              <a:t>	Does the hospital policy need to be updated?</a:t>
            </a:r>
          </a:p>
          <a:p>
            <a:endParaRPr lang="en-US" sz="1800" dirty="0"/>
          </a:p>
          <a:p>
            <a:r>
              <a:rPr lang="en-US" sz="1800" dirty="0"/>
              <a:t>Update VTE prophylaxis Policy if needed</a:t>
            </a:r>
          </a:p>
        </p:txBody>
      </p:sp>
      <p:sp>
        <p:nvSpPr>
          <p:cNvPr id="5" name="TextBox 4">
            <a:extLst>
              <a:ext uri="{FF2B5EF4-FFF2-40B4-BE49-F238E27FC236}">
                <a16:creationId xmlns:a16="http://schemas.microsoft.com/office/drawing/2014/main" id="{A91F3376-59B2-1D30-BA12-AF383D6F923D}"/>
              </a:ext>
            </a:extLst>
          </p:cNvPr>
          <p:cNvSpPr txBox="1"/>
          <p:nvPr/>
        </p:nvSpPr>
        <p:spPr>
          <a:xfrm>
            <a:off x="619125" y="438150"/>
            <a:ext cx="8229600" cy="461665"/>
          </a:xfrm>
          <a:prstGeom prst="rect">
            <a:avLst/>
          </a:prstGeom>
          <a:noFill/>
        </p:spPr>
        <p:txBody>
          <a:bodyPr wrap="square" rtlCol="0">
            <a:spAutoFit/>
          </a:bodyPr>
          <a:lstStyle/>
          <a:p>
            <a:r>
              <a:rPr lang="en-US" sz="2400" b="1" dirty="0"/>
              <a:t>Ways to Improve: VTE</a:t>
            </a:r>
          </a:p>
        </p:txBody>
      </p:sp>
    </p:spTree>
    <p:extLst>
      <p:ext uri="{BB962C8B-B14F-4D97-AF65-F5344CB8AC3E}">
        <p14:creationId xmlns:p14="http://schemas.microsoft.com/office/powerpoint/2010/main" val="210518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1631216"/>
          </a:xfrm>
          <a:prstGeom prst="rect">
            <a:avLst/>
          </a:prstGeom>
          <a:noFill/>
        </p:spPr>
        <p:txBody>
          <a:bodyPr wrap="square">
            <a:spAutoFit/>
          </a:bodyPr>
          <a:lstStyle/>
          <a:p>
            <a:r>
              <a:rPr lang="en-US" sz="2000" dirty="0"/>
              <a:t>Deep dive into UTI cases-identify any trends</a:t>
            </a:r>
          </a:p>
          <a:p>
            <a:endParaRPr lang="en-US" sz="2000" dirty="0"/>
          </a:p>
          <a:p>
            <a:r>
              <a:rPr lang="en-US" sz="2000" dirty="0"/>
              <a:t>Limit the use of intraop catheter use to when necessary</a:t>
            </a:r>
          </a:p>
          <a:p>
            <a:endParaRPr lang="en-US" sz="2000" dirty="0"/>
          </a:p>
          <a:p>
            <a:r>
              <a:rPr lang="en-US" sz="2000" dirty="0"/>
              <a:t>SUCCESS project </a:t>
            </a:r>
          </a:p>
        </p:txBody>
      </p:sp>
      <p:sp>
        <p:nvSpPr>
          <p:cNvPr id="2" name="TextBox 1">
            <a:extLst>
              <a:ext uri="{FF2B5EF4-FFF2-40B4-BE49-F238E27FC236}">
                <a16:creationId xmlns:a16="http://schemas.microsoft.com/office/drawing/2014/main" id="{D3E5A1F0-297F-4CC3-2C26-CF66087810FA}"/>
              </a:ext>
            </a:extLst>
          </p:cNvPr>
          <p:cNvSpPr txBox="1"/>
          <p:nvPr/>
        </p:nvSpPr>
        <p:spPr>
          <a:xfrm>
            <a:off x="504825" y="323850"/>
            <a:ext cx="7581900" cy="461665"/>
          </a:xfrm>
          <a:prstGeom prst="rect">
            <a:avLst/>
          </a:prstGeom>
          <a:noFill/>
        </p:spPr>
        <p:txBody>
          <a:bodyPr wrap="square" rtlCol="0">
            <a:spAutoFit/>
          </a:bodyPr>
          <a:lstStyle/>
          <a:p>
            <a:r>
              <a:rPr lang="en-US" sz="2400" b="1" dirty="0"/>
              <a:t>Ways to Improve: UTI</a:t>
            </a:r>
          </a:p>
        </p:txBody>
      </p:sp>
    </p:spTree>
    <p:extLst>
      <p:ext uri="{BB962C8B-B14F-4D97-AF65-F5344CB8AC3E}">
        <p14:creationId xmlns:p14="http://schemas.microsoft.com/office/powerpoint/2010/main" val="203042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E5A1F0-297F-4CC3-2C26-CF66087810FA}"/>
              </a:ext>
            </a:extLst>
          </p:cNvPr>
          <p:cNvSpPr txBox="1"/>
          <p:nvPr/>
        </p:nvSpPr>
        <p:spPr>
          <a:xfrm>
            <a:off x="504825" y="323850"/>
            <a:ext cx="7581900" cy="461665"/>
          </a:xfrm>
          <a:prstGeom prst="rect">
            <a:avLst/>
          </a:prstGeom>
          <a:noFill/>
        </p:spPr>
        <p:txBody>
          <a:bodyPr wrap="square" rtlCol="0">
            <a:spAutoFit/>
          </a:bodyPr>
          <a:lstStyle/>
          <a:p>
            <a:r>
              <a:rPr lang="en-US" sz="2400" b="1" dirty="0"/>
              <a:t>Next Steps:</a:t>
            </a:r>
          </a:p>
        </p:txBody>
      </p:sp>
      <p:sp>
        <p:nvSpPr>
          <p:cNvPr id="4" name="TextBox 3">
            <a:extLst>
              <a:ext uri="{FF2B5EF4-FFF2-40B4-BE49-F238E27FC236}">
                <a16:creationId xmlns:a16="http://schemas.microsoft.com/office/drawing/2014/main" id="{E19CFF29-9285-1224-8987-28E515C802C5}"/>
              </a:ext>
            </a:extLst>
          </p:cNvPr>
          <p:cNvSpPr txBox="1"/>
          <p:nvPr/>
        </p:nvSpPr>
        <p:spPr>
          <a:xfrm>
            <a:off x="600075" y="1543050"/>
            <a:ext cx="10229850" cy="4154984"/>
          </a:xfrm>
          <a:prstGeom prst="rect">
            <a:avLst/>
          </a:prstGeom>
          <a:noFill/>
        </p:spPr>
        <p:txBody>
          <a:bodyPr wrap="square" rtlCol="0">
            <a:spAutoFit/>
          </a:bodyPr>
          <a:lstStyle/>
          <a:p>
            <a:r>
              <a:rPr lang="en-US" sz="2400" dirty="0"/>
              <a:t>Baselines will be sent out soon.</a:t>
            </a:r>
          </a:p>
          <a:p>
            <a:endParaRPr lang="en-US" sz="2400" dirty="0"/>
          </a:p>
          <a:p>
            <a:r>
              <a:rPr lang="en-US" sz="2400" dirty="0"/>
              <a:t>Gather your team.</a:t>
            </a:r>
          </a:p>
          <a:p>
            <a:endParaRPr lang="en-US" sz="2400" dirty="0"/>
          </a:p>
          <a:p>
            <a:r>
              <a:rPr lang="en-US" sz="2400" dirty="0"/>
              <a:t>MSQC will create subgroups of sites who are working on the same project to share ideas </a:t>
            </a:r>
          </a:p>
          <a:p>
            <a:r>
              <a:rPr lang="en-US" sz="2400" dirty="0"/>
              <a:t>	*Group email</a:t>
            </a:r>
          </a:p>
          <a:p>
            <a:r>
              <a:rPr lang="en-US" sz="2400" dirty="0"/>
              <a:t>	*Have a couple zoom gatherings to share with one another</a:t>
            </a:r>
          </a:p>
          <a:p>
            <a:endParaRPr lang="en-US" sz="2400" dirty="0"/>
          </a:p>
          <a:p>
            <a:r>
              <a:rPr lang="en-US" sz="2400" dirty="0">
                <a:hlinkClick r:id="rId3"/>
              </a:rPr>
              <a:t>MSQC-info@med.umich.edu</a:t>
            </a:r>
            <a:endParaRPr lang="en-US" sz="2400" dirty="0"/>
          </a:p>
          <a:p>
            <a:r>
              <a:rPr lang="en-US" sz="2400" dirty="0"/>
              <a:t> </a:t>
            </a:r>
          </a:p>
        </p:txBody>
      </p:sp>
    </p:spTree>
    <p:extLst>
      <p:ext uri="{BB962C8B-B14F-4D97-AF65-F5344CB8AC3E}">
        <p14:creationId xmlns:p14="http://schemas.microsoft.com/office/powerpoint/2010/main" val="2744814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D6D201-8AAC-491D-88BB-296A061791F2}"/>
              </a:ext>
            </a:extLst>
          </p:cNvPr>
          <p:cNvSpPr txBox="1"/>
          <p:nvPr/>
        </p:nvSpPr>
        <p:spPr>
          <a:xfrm>
            <a:off x="11556124" y="6471745"/>
            <a:ext cx="402021" cy="338554"/>
          </a:xfrm>
          <a:prstGeom prst="rect">
            <a:avLst/>
          </a:prstGeom>
          <a:noFill/>
        </p:spPr>
        <p:txBody>
          <a:bodyPr wrap="square" rtlCol="0">
            <a:spAutoFit/>
          </a:bodyPr>
          <a:lstStyle/>
          <a:p>
            <a:fld id="{EFEEE690-D63A-4915-8CA0-204A26B31129}" type="slidenum">
              <a:rPr lang="en-US" sz="1600" smtClean="0">
                <a:solidFill>
                  <a:schemeClr val="accent6">
                    <a:lumMod val="75000"/>
                  </a:schemeClr>
                </a:solidFill>
              </a:rPr>
              <a:t>28</a:t>
            </a:fld>
            <a:endParaRPr lang="en-US" sz="1600" dirty="0">
              <a:solidFill>
                <a:schemeClr val="accent6">
                  <a:lumMod val="75000"/>
                </a:schemeClr>
              </a:solidFill>
            </a:endParaRPr>
          </a:p>
        </p:txBody>
      </p:sp>
      <p:pic>
        <p:nvPicPr>
          <p:cNvPr id="8" name="Picture 7" descr="Question mark on green pastel background">
            <a:extLst>
              <a:ext uri="{FF2B5EF4-FFF2-40B4-BE49-F238E27FC236}">
                <a16:creationId xmlns:a16="http://schemas.microsoft.com/office/drawing/2014/main" id="{EA6ECD0C-AB6F-408A-9121-4592F982302E}"/>
              </a:ext>
            </a:extLst>
          </p:cNvPr>
          <p:cNvPicPr>
            <a:picLocks noChangeAspect="1"/>
          </p:cNvPicPr>
          <p:nvPr/>
        </p:nvPicPr>
        <p:blipFill>
          <a:blip r:embed="rId4"/>
          <a:stretch>
            <a:fillRect/>
          </a:stretch>
        </p:blipFill>
        <p:spPr>
          <a:xfrm>
            <a:off x="1892949" y="212617"/>
            <a:ext cx="7935951" cy="5951963"/>
          </a:xfrm>
          <a:prstGeom prst="rect">
            <a:avLst/>
          </a:prstGeom>
        </p:spPr>
      </p:pic>
      <p:sp>
        <p:nvSpPr>
          <p:cNvPr id="9" name="Title 1">
            <a:extLst>
              <a:ext uri="{FF2B5EF4-FFF2-40B4-BE49-F238E27FC236}">
                <a16:creationId xmlns:a16="http://schemas.microsoft.com/office/drawing/2014/main" id="{3FCAFC70-2375-498E-9AAE-A2167D7FE7EB}"/>
              </a:ext>
            </a:extLst>
          </p:cNvPr>
          <p:cNvSpPr txBox="1">
            <a:spLocks/>
          </p:cNvSpPr>
          <p:nvPr/>
        </p:nvSpPr>
        <p:spPr>
          <a:xfrm>
            <a:off x="3249577" y="2862798"/>
            <a:ext cx="327633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Questions</a:t>
            </a:r>
          </a:p>
        </p:txBody>
      </p:sp>
      <p:sp>
        <p:nvSpPr>
          <p:cNvPr id="10" name="TextBox 9">
            <a:extLst>
              <a:ext uri="{FF2B5EF4-FFF2-40B4-BE49-F238E27FC236}">
                <a16:creationId xmlns:a16="http://schemas.microsoft.com/office/drawing/2014/main" id="{DBC0033C-0AD4-48A5-A15D-E0AFBD5AC029}"/>
              </a:ext>
            </a:extLst>
          </p:cNvPr>
          <p:cNvSpPr txBox="1"/>
          <p:nvPr/>
        </p:nvSpPr>
        <p:spPr>
          <a:xfrm>
            <a:off x="11566358" y="6327366"/>
            <a:ext cx="5133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fld id="{E9BDE38F-AA63-4D96-8339-8CFAFCCF35F4}"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5596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62B665-66CD-B345-0C53-F0F31BC6EC62}"/>
              </a:ext>
            </a:extLst>
          </p:cNvPr>
          <p:cNvSpPr txBox="1"/>
          <p:nvPr/>
        </p:nvSpPr>
        <p:spPr>
          <a:xfrm>
            <a:off x="561975" y="333375"/>
            <a:ext cx="8582025" cy="461665"/>
          </a:xfrm>
          <a:prstGeom prst="rect">
            <a:avLst/>
          </a:prstGeom>
          <a:noFill/>
        </p:spPr>
        <p:txBody>
          <a:bodyPr wrap="square" rtlCol="0">
            <a:spAutoFit/>
          </a:bodyPr>
          <a:lstStyle/>
          <a:p>
            <a:r>
              <a:rPr lang="en-US" sz="2400" b="1" dirty="0"/>
              <a:t>Collaborative Wide Measure</a:t>
            </a:r>
          </a:p>
        </p:txBody>
      </p: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D9162615-4957-52BD-3F40-30EFE00B5FF6}"/>
              </a:ext>
            </a:extLst>
          </p:cNvPr>
          <p:cNvPicPr>
            <a:picLocks noChangeAspect="1"/>
          </p:cNvPicPr>
          <p:nvPr/>
        </p:nvPicPr>
        <p:blipFill>
          <a:blip r:embed="rId3"/>
          <a:stretch>
            <a:fillRect/>
          </a:stretch>
        </p:blipFill>
        <p:spPr>
          <a:xfrm>
            <a:off x="924560" y="2184400"/>
            <a:ext cx="10220959" cy="2238881"/>
          </a:xfrm>
          <a:prstGeom prst="rect">
            <a:avLst/>
          </a:prstGeom>
        </p:spPr>
      </p:pic>
    </p:spTree>
    <p:extLst>
      <p:ext uri="{BB962C8B-B14F-4D97-AF65-F5344CB8AC3E}">
        <p14:creationId xmlns:p14="http://schemas.microsoft.com/office/powerpoint/2010/main" val="301118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9AF0EC9B-6E7E-ECDA-8E7E-5ACB1D7B21F8}"/>
              </a:ext>
            </a:extLst>
          </p:cNvPr>
          <p:cNvSpPr txBox="1"/>
          <p:nvPr/>
        </p:nvSpPr>
        <p:spPr>
          <a:xfrm>
            <a:off x="478465" y="499730"/>
            <a:ext cx="8314661" cy="461665"/>
          </a:xfrm>
          <a:prstGeom prst="rect">
            <a:avLst/>
          </a:prstGeom>
          <a:noFill/>
        </p:spPr>
        <p:txBody>
          <a:bodyPr wrap="square" rtlCol="0">
            <a:spAutoFit/>
          </a:bodyPr>
          <a:lstStyle/>
          <a:p>
            <a:r>
              <a:rPr lang="en-US" sz="2400" b="1" dirty="0"/>
              <a:t>Complete Hernia size and location at &gt;=90% (5 points)</a:t>
            </a:r>
          </a:p>
        </p:txBody>
      </p:sp>
      <p:pic>
        <p:nvPicPr>
          <p:cNvPr id="7" name="Picture 6">
            <a:extLst>
              <a:ext uri="{FF2B5EF4-FFF2-40B4-BE49-F238E27FC236}">
                <a16:creationId xmlns:a16="http://schemas.microsoft.com/office/drawing/2014/main" id="{F918C483-54CD-E74D-6B8E-FAB4ED6EEC10}"/>
              </a:ext>
            </a:extLst>
          </p:cNvPr>
          <p:cNvPicPr>
            <a:picLocks noChangeAspect="1"/>
          </p:cNvPicPr>
          <p:nvPr/>
        </p:nvPicPr>
        <p:blipFill>
          <a:blip r:embed="rId3"/>
          <a:stretch>
            <a:fillRect/>
          </a:stretch>
        </p:blipFill>
        <p:spPr>
          <a:xfrm>
            <a:off x="478465" y="2204866"/>
            <a:ext cx="10913435" cy="3003742"/>
          </a:xfrm>
          <a:prstGeom prst="rect">
            <a:avLst/>
          </a:prstGeom>
        </p:spPr>
      </p:pic>
    </p:spTree>
    <p:extLst>
      <p:ext uri="{BB962C8B-B14F-4D97-AF65-F5344CB8AC3E}">
        <p14:creationId xmlns:p14="http://schemas.microsoft.com/office/powerpoint/2010/main" val="428347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medical equipment&#10;&#10;Description automatically generated with medium confidence">
            <a:extLst>
              <a:ext uri="{FF2B5EF4-FFF2-40B4-BE49-F238E27FC236}">
                <a16:creationId xmlns:a16="http://schemas.microsoft.com/office/drawing/2014/main" id="{977447B6-AC94-496D-887E-1842930089B2}"/>
              </a:ext>
            </a:extLst>
          </p:cNvPr>
          <p:cNvPicPr>
            <a:picLocks noChangeAspect="1"/>
          </p:cNvPicPr>
          <p:nvPr/>
        </p:nvPicPr>
        <p:blipFill rotWithShape="1">
          <a:blip r:embed="rId2">
            <a:extLst>
              <a:ext uri="{28A0092B-C50C-407E-A947-70E740481C1C}">
                <a14:useLocalDpi xmlns:a14="http://schemas.microsoft.com/office/drawing/2010/main" val="0"/>
              </a:ext>
            </a:extLst>
          </a:blip>
          <a:srcRect l="-50"/>
          <a:stretch/>
        </p:blipFill>
        <p:spPr>
          <a:xfrm>
            <a:off x="0" y="0"/>
            <a:ext cx="12192000" cy="6843882"/>
          </a:xfrm>
          <a:prstGeom prst="rect">
            <a:avLst/>
          </a:prstGeom>
        </p:spPr>
      </p:pic>
      <p:sp>
        <p:nvSpPr>
          <p:cNvPr id="5" name="Rectangle 4">
            <a:extLst>
              <a:ext uri="{FF2B5EF4-FFF2-40B4-BE49-F238E27FC236}">
                <a16:creationId xmlns:a16="http://schemas.microsoft.com/office/drawing/2014/main" id="{2917DCBE-C756-4429-92D0-B1E0F341AAA9}"/>
              </a:ext>
            </a:extLst>
          </p:cNvPr>
          <p:cNvSpPr/>
          <p:nvPr/>
        </p:nvSpPr>
        <p:spPr>
          <a:xfrm>
            <a:off x="0" y="19685"/>
            <a:ext cx="12192000" cy="6869430"/>
          </a:xfrm>
          <a:prstGeom prst="rect">
            <a:avLst/>
          </a:prstGeom>
          <a:solidFill>
            <a:srgbClr val="162F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448EA64-1037-4B5E-967D-43F3BCFCD2BD}"/>
              </a:ext>
            </a:extLst>
          </p:cNvPr>
          <p:cNvSpPr txBox="1"/>
          <p:nvPr/>
        </p:nvSpPr>
        <p:spPr>
          <a:xfrm>
            <a:off x="8696324" y="5979886"/>
            <a:ext cx="2276475" cy="400110"/>
          </a:xfrm>
          <a:prstGeom prst="rect">
            <a:avLst/>
          </a:prstGeom>
          <a:noFill/>
        </p:spPr>
        <p:txBody>
          <a:bodyPr wrap="square" rtlCol="0">
            <a:spAutoFit/>
          </a:bodyPr>
          <a:lstStyle/>
          <a:p>
            <a:pPr algn="ctr"/>
            <a:r>
              <a:rPr lang="en-US" sz="2000" dirty="0">
                <a:solidFill>
                  <a:schemeClr val="bg1"/>
                </a:solidFill>
              </a:rPr>
              <a:t>January 26, 2023</a:t>
            </a:r>
          </a:p>
        </p:txBody>
      </p:sp>
      <p:sp>
        <p:nvSpPr>
          <p:cNvPr id="12" name="TextBox 11">
            <a:extLst>
              <a:ext uri="{FF2B5EF4-FFF2-40B4-BE49-F238E27FC236}">
                <a16:creationId xmlns:a16="http://schemas.microsoft.com/office/drawing/2014/main" id="{118A0B4F-050D-4C96-89F6-AB08D304019B}"/>
              </a:ext>
            </a:extLst>
          </p:cNvPr>
          <p:cNvSpPr txBox="1"/>
          <p:nvPr/>
        </p:nvSpPr>
        <p:spPr>
          <a:xfrm>
            <a:off x="7693572" y="5272000"/>
            <a:ext cx="4028970" cy="400110"/>
          </a:xfrm>
          <a:prstGeom prst="rect">
            <a:avLst/>
          </a:prstGeom>
          <a:noFill/>
        </p:spPr>
        <p:txBody>
          <a:bodyPr wrap="square" rtlCol="0">
            <a:spAutoFit/>
          </a:bodyPr>
          <a:lstStyle/>
          <a:p>
            <a:pPr algn="ctr"/>
            <a:r>
              <a:rPr lang="en-US" sz="2000" dirty="0">
                <a:solidFill>
                  <a:schemeClr val="bg1"/>
                </a:solidFill>
              </a:rPr>
              <a:t>Site Direct Measure Kickoff</a:t>
            </a:r>
          </a:p>
        </p:txBody>
      </p:sp>
      <p:pic>
        <p:nvPicPr>
          <p:cNvPr id="8" name="Picture 7" descr="Logo&#10;&#10;Description automatically generated">
            <a:extLst>
              <a:ext uri="{FF2B5EF4-FFF2-40B4-BE49-F238E27FC236}">
                <a16:creationId xmlns:a16="http://schemas.microsoft.com/office/drawing/2014/main" id="{CD933765-CAF7-4269-B852-C9E1760DA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830" y="3454400"/>
            <a:ext cx="3933844" cy="1511705"/>
          </a:xfrm>
          <a:prstGeom prst="rect">
            <a:avLst/>
          </a:prstGeom>
        </p:spPr>
      </p:pic>
    </p:spTree>
    <p:extLst>
      <p:ext uri="{BB962C8B-B14F-4D97-AF65-F5344CB8AC3E}">
        <p14:creationId xmlns:p14="http://schemas.microsoft.com/office/powerpoint/2010/main" val="335821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124A1BDA-2CE4-FCE5-BCCD-3381C2DEB549}"/>
              </a:ext>
            </a:extLst>
          </p:cNvPr>
          <p:cNvSpPr txBox="1"/>
          <p:nvPr/>
        </p:nvSpPr>
        <p:spPr>
          <a:xfrm>
            <a:off x="295275" y="419100"/>
            <a:ext cx="11572875" cy="5632311"/>
          </a:xfrm>
          <a:prstGeom prst="rect">
            <a:avLst/>
          </a:prstGeom>
          <a:noFill/>
        </p:spPr>
        <p:txBody>
          <a:bodyPr wrap="square">
            <a:spAutoFit/>
          </a:bodyPr>
          <a:lstStyle/>
          <a:p>
            <a:pPr marL="0" marR="0">
              <a:spcBef>
                <a:spcPts val="0"/>
              </a:spcBef>
              <a:spcAft>
                <a:spcPts val="0"/>
              </a:spcAft>
            </a:pPr>
            <a:endParaRPr lang="en-US" b="1"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effectLst/>
                <a:latin typeface="Arial" panose="020B0604020202020204" pitchFamily="34" charset="0"/>
                <a:ea typeface="Calibri" panose="020F0502020204030204" pitchFamily="34" charset="0"/>
                <a:cs typeface="Times New Roman" panose="02020603050405020304" pitchFamily="18" charset="0"/>
              </a:rPr>
              <a:t>Project Goal and Summary: </a:t>
            </a:r>
            <a:r>
              <a:rPr lang="en-US" dirty="0">
                <a:effectLst/>
                <a:latin typeface="Arial" panose="020B0604020202020204" pitchFamily="34" charset="0"/>
                <a:ea typeface="Calibri" panose="020F0502020204030204" pitchFamily="34" charset="0"/>
                <a:cs typeface="Times New Roman" panose="02020603050405020304" pitchFamily="18" charset="0"/>
              </a:rPr>
              <a:t>Sites will choose an outcome measure to focus on from the outcomes listed below: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u="none" strike="noStrike" dirty="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ED visits related to surgery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30-day readmission related to surgery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30-day reoperation related to surgery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Sepsis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SSI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Pneumonia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UTI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Times New Roman" panose="02020603050405020304" pitchFamily="18" charset="0"/>
                <a:cs typeface="Times New Roman" panose="02020603050405020304" pitchFamily="18" charset="0"/>
              </a:rPr>
              <a:t>VTE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Times New Roman" panose="02020603050405020304" pitchFamily="18" charset="0"/>
              </a:rPr>
              <a:t>Reports for monitoring all these measures are available on the Workstation reports dashboard. Choosing a baseline timeframe of 2019-2022 YTD will provide a good perspective and should offset pandemic-related influence on the data, but baseline data will be based on 2022 year alone. Ranking reports show individual site performance compared to the collaborative, which allows identification of measures that have opportunities for improvement. Trend reports allow identification of measures which are negatively trending (getting worse) over time and that may be improved with quality improvement.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03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62B665-66CD-B345-0C53-F0F31BC6EC62}"/>
              </a:ext>
            </a:extLst>
          </p:cNvPr>
          <p:cNvSpPr txBox="1"/>
          <p:nvPr/>
        </p:nvSpPr>
        <p:spPr>
          <a:xfrm>
            <a:off x="561975" y="231775"/>
            <a:ext cx="8582025" cy="461665"/>
          </a:xfrm>
          <a:prstGeom prst="rect">
            <a:avLst/>
          </a:prstGeom>
          <a:noFill/>
        </p:spPr>
        <p:txBody>
          <a:bodyPr wrap="square" rtlCol="0">
            <a:spAutoFit/>
          </a:bodyPr>
          <a:lstStyle/>
          <a:p>
            <a:r>
              <a:rPr lang="en-US" sz="2400" b="1" dirty="0"/>
              <a:t>Goals and Requirements:</a:t>
            </a:r>
          </a:p>
        </p:txBody>
      </p: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614971A0-BFE4-B7B7-7E4D-139541D73E3E}"/>
              </a:ext>
            </a:extLst>
          </p:cNvPr>
          <p:cNvPicPr>
            <a:picLocks noChangeAspect="1"/>
          </p:cNvPicPr>
          <p:nvPr/>
        </p:nvPicPr>
        <p:blipFill>
          <a:blip r:embed="rId3"/>
          <a:stretch>
            <a:fillRect/>
          </a:stretch>
        </p:blipFill>
        <p:spPr>
          <a:xfrm>
            <a:off x="643256" y="1766003"/>
            <a:ext cx="10213110" cy="2816596"/>
          </a:xfrm>
          <a:prstGeom prst="rect">
            <a:avLst/>
          </a:prstGeom>
        </p:spPr>
      </p:pic>
    </p:spTree>
    <p:extLst>
      <p:ext uri="{BB962C8B-B14F-4D97-AF65-F5344CB8AC3E}">
        <p14:creationId xmlns:p14="http://schemas.microsoft.com/office/powerpoint/2010/main" val="314313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800100" y="2414111"/>
            <a:ext cx="8391525" cy="923330"/>
          </a:xfrm>
          <a:prstGeom prst="rect">
            <a:avLst/>
          </a:prstGeom>
          <a:noFill/>
        </p:spPr>
        <p:txBody>
          <a:bodyPr wrap="square">
            <a:spAutoFit/>
          </a:bodyPr>
          <a:lstStyle/>
          <a:p>
            <a:pPr marR="0">
              <a:spcBef>
                <a:spcPts val="0"/>
              </a:spcBef>
              <a:spcAft>
                <a:spcPts val="0"/>
              </a:spcAft>
            </a:pPr>
            <a:endParaRPr lang="en-US" sz="1800" b="1" dirty="0">
              <a:latin typeface="Calibri" panose="020F0502020204030204" pitchFamily="34" charset="0"/>
              <a:ea typeface="Calibri" panose="020F0502020204030204" pitchFamily="34" charset="0"/>
            </a:endParaRPr>
          </a:p>
          <a:p>
            <a:pPr marR="0">
              <a:spcBef>
                <a:spcPts val="0"/>
              </a:spcBef>
              <a:spcAft>
                <a:spcPts val="0"/>
              </a:spcAft>
            </a:pPr>
            <a:endParaRPr lang="en-US" b="1" dirty="0">
              <a:latin typeface="Calibri" panose="020F0502020204030204" pitchFamily="34" charset="0"/>
              <a:ea typeface="Calibri" panose="020F0502020204030204" pitchFamily="34" charset="0"/>
            </a:endParaRPr>
          </a:p>
          <a:p>
            <a:pPr marR="0">
              <a:spcBef>
                <a:spcPts val="0"/>
              </a:spcBef>
              <a:spcAft>
                <a:spcPts val="0"/>
              </a:spcAft>
            </a:pPr>
            <a:endParaRPr lang="en-US" sz="1800" b="1" dirty="0">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43E2E415-135F-29BD-9C1B-4FE159CD9D96}"/>
              </a:ext>
            </a:extLst>
          </p:cNvPr>
          <p:cNvPicPr>
            <a:picLocks noChangeAspect="1"/>
          </p:cNvPicPr>
          <p:nvPr/>
        </p:nvPicPr>
        <p:blipFill>
          <a:blip r:embed="rId3"/>
          <a:stretch>
            <a:fillRect/>
          </a:stretch>
        </p:blipFill>
        <p:spPr>
          <a:xfrm>
            <a:off x="645703" y="1764648"/>
            <a:ext cx="10900593" cy="3328704"/>
          </a:xfrm>
          <a:prstGeom prst="rect">
            <a:avLst/>
          </a:prstGeom>
        </p:spPr>
      </p:pic>
      <p:sp>
        <p:nvSpPr>
          <p:cNvPr id="6" name="TextBox 5">
            <a:extLst>
              <a:ext uri="{FF2B5EF4-FFF2-40B4-BE49-F238E27FC236}">
                <a16:creationId xmlns:a16="http://schemas.microsoft.com/office/drawing/2014/main" id="{BDD0D368-7626-A583-374A-E66C3FDA57B8}"/>
              </a:ext>
            </a:extLst>
          </p:cNvPr>
          <p:cNvSpPr txBox="1"/>
          <p:nvPr/>
        </p:nvSpPr>
        <p:spPr>
          <a:xfrm>
            <a:off x="538480" y="355600"/>
            <a:ext cx="7437120" cy="461665"/>
          </a:xfrm>
          <a:prstGeom prst="rect">
            <a:avLst/>
          </a:prstGeom>
          <a:noFill/>
        </p:spPr>
        <p:txBody>
          <a:bodyPr wrap="square" rtlCol="0">
            <a:spAutoFit/>
          </a:bodyPr>
          <a:lstStyle/>
          <a:p>
            <a:r>
              <a:rPr lang="en-US" sz="2400" b="1" dirty="0"/>
              <a:t>Scoring:</a:t>
            </a:r>
          </a:p>
        </p:txBody>
      </p:sp>
    </p:spTree>
    <p:extLst>
      <p:ext uri="{BB962C8B-B14F-4D97-AF65-F5344CB8AC3E}">
        <p14:creationId xmlns:p14="http://schemas.microsoft.com/office/powerpoint/2010/main" val="387241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29AA0C-1F71-02BF-9927-7D94D72EF46B}"/>
              </a:ext>
            </a:extLst>
          </p:cNvPr>
          <p:cNvPicPr>
            <a:picLocks noChangeAspect="1"/>
          </p:cNvPicPr>
          <p:nvPr/>
        </p:nvPicPr>
        <p:blipFill rotWithShape="1">
          <a:blip r:embed="rId2"/>
          <a:srcRect/>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DF40DB-1C85-921A-0329-504B80DB0DF4}"/>
              </a:ext>
            </a:extLst>
          </p:cNvPr>
          <p:cNvSpPr txBox="1"/>
          <p:nvPr/>
        </p:nvSpPr>
        <p:spPr>
          <a:xfrm>
            <a:off x="381000" y="3049173"/>
            <a:ext cx="10801350" cy="2068259"/>
          </a:xfrm>
          <a:prstGeom prst="rect">
            <a:avLst/>
          </a:prstGeom>
          <a:noFill/>
        </p:spPr>
        <p:txBody>
          <a:bodyPr wrap="square">
            <a:spAutoFit/>
          </a:bodyPr>
          <a:lstStyle/>
          <a:p>
            <a:pPr>
              <a:lnSpc>
                <a:spcPct val="90000"/>
              </a:lnSpc>
              <a:spcAft>
                <a:spcPts val="600"/>
              </a:spcAft>
            </a:pPr>
            <a:endParaRPr lang="en-US" sz="1800" b="1" dirty="0"/>
          </a:p>
          <a:p>
            <a:pPr>
              <a:lnSpc>
                <a:spcPct val="90000"/>
              </a:lnSpc>
              <a:spcAft>
                <a:spcPts val="600"/>
              </a:spcAft>
            </a:pPr>
            <a:endParaRPr lang="en-US" b="1" dirty="0"/>
          </a:p>
          <a:p>
            <a:pPr>
              <a:lnSpc>
                <a:spcPct val="90000"/>
              </a:lnSpc>
              <a:spcAft>
                <a:spcPts val="600"/>
              </a:spcAft>
            </a:pPr>
            <a:r>
              <a:rPr lang="en-US" b="1" dirty="0"/>
              <a:t>I</a:t>
            </a:r>
            <a:r>
              <a:rPr lang="en-US" sz="1800" b="1" dirty="0"/>
              <a:t>mplementation Points:</a:t>
            </a:r>
          </a:p>
          <a:p>
            <a:pPr>
              <a:lnSpc>
                <a:spcPct val="90000"/>
              </a:lnSpc>
              <a:spcAft>
                <a:spcPts val="600"/>
              </a:spcAft>
            </a:pPr>
            <a:r>
              <a:rPr lang="en-US" sz="1800" dirty="0"/>
              <a:t>The 20 points for the Site Directed Measure is from the outcome of the improvement made, but as always there is an opportunity to make up some points for the implementation.  For the Site Directed Measure there will be the opportunity to </a:t>
            </a:r>
            <a:r>
              <a:rPr lang="en-US" sz="1800" b="1" dirty="0"/>
              <a:t>earn 0-5 implementation points </a:t>
            </a:r>
            <a:r>
              <a:rPr lang="en-US" sz="1800" dirty="0"/>
              <a:t>for the project write up describing the processes that were implemented and the efforts that were made in improving your measure.</a:t>
            </a:r>
          </a:p>
        </p:txBody>
      </p:sp>
      <p:sp>
        <p:nvSpPr>
          <p:cNvPr id="6" name="TextBox 5">
            <a:extLst>
              <a:ext uri="{FF2B5EF4-FFF2-40B4-BE49-F238E27FC236}">
                <a16:creationId xmlns:a16="http://schemas.microsoft.com/office/drawing/2014/main" id="{870CEB47-E87E-67BC-E5AD-FECC56F14667}"/>
              </a:ext>
            </a:extLst>
          </p:cNvPr>
          <p:cNvSpPr txBox="1"/>
          <p:nvPr/>
        </p:nvSpPr>
        <p:spPr>
          <a:xfrm>
            <a:off x="457200" y="1076325"/>
            <a:ext cx="8737600" cy="1972848"/>
          </a:xfrm>
          <a:prstGeom prst="rect">
            <a:avLst/>
          </a:prstGeom>
          <a:noFill/>
        </p:spPr>
        <p:txBody>
          <a:bodyPr wrap="square">
            <a:spAutoFit/>
          </a:bodyPr>
          <a:lstStyle/>
          <a:p>
            <a:pPr>
              <a:lnSpc>
                <a:spcPct val="90000"/>
              </a:lnSpc>
              <a:spcAft>
                <a:spcPts val="600"/>
              </a:spcAft>
            </a:pPr>
            <a:r>
              <a:rPr lang="en-US" b="1" dirty="0"/>
              <a:t>Example:</a:t>
            </a:r>
          </a:p>
          <a:p>
            <a:pPr>
              <a:lnSpc>
                <a:spcPct val="90000"/>
              </a:lnSpc>
              <a:spcAft>
                <a:spcPts val="600"/>
              </a:spcAft>
            </a:pPr>
            <a:r>
              <a:rPr lang="en-US" dirty="0"/>
              <a:t>Baseline is =</a:t>
            </a:r>
            <a:r>
              <a:rPr lang="en-US" b="1" dirty="0"/>
              <a:t>7.5%</a:t>
            </a:r>
          </a:p>
          <a:p>
            <a:pPr marL="285750" indent="-285750">
              <a:lnSpc>
                <a:spcPct val="90000"/>
              </a:lnSpc>
              <a:spcAft>
                <a:spcPts val="600"/>
              </a:spcAft>
              <a:buFont typeface="Arial" panose="020B0604020202020204" pitchFamily="34" charset="0"/>
              <a:buChar char="•"/>
            </a:pPr>
            <a:r>
              <a:rPr lang="en-US" b="1" dirty="0"/>
              <a:t>20</a:t>
            </a:r>
            <a:r>
              <a:rPr lang="en-US" dirty="0"/>
              <a:t> points </a:t>
            </a:r>
            <a:r>
              <a:rPr lang="en-US" u="sng" dirty="0"/>
              <a:t>&gt;</a:t>
            </a:r>
            <a:r>
              <a:rPr lang="en-US" dirty="0"/>
              <a:t> 10% improvement = </a:t>
            </a:r>
            <a:r>
              <a:rPr lang="en-US" b="1" dirty="0"/>
              <a:t>6.75%</a:t>
            </a:r>
          </a:p>
          <a:p>
            <a:pPr marL="285750" indent="-285750">
              <a:lnSpc>
                <a:spcPct val="90000"/>
              </a:lnSpc>
              <a:spcAft>
                <a:spcPts val="600"/>
              </a:spcAft>
              <a:buFont typeface="Arial" panose="020B0604020202020204" pitchFamily="34" charset="0"/>
              <a:buChar char="•"/>
            </a:pPr>
            <a:r>
              <a:rPr lang="en-US" b="1" dirty="0"/>
              <a:t>15 </a:t>
            </a:r>
            <a:r>
              <a:rPr lang="en-US" dirty="0"/>
              <a:t>points</a:t>
            </a:r>
            <a:r>
              <a:rPr lang="en-US" u="sng" dirty="0"/>
              <a:t>&gt;</a:t>
            </a:r>
            <a:r>
              <a:rPr lang="en-US" dirty="0"/>
              <a:t> 7.5% improvement =</a:t>
            </a:r>
            <a:r>
              <a:rPr lang="en-US" b="1" dirty="0"/>
              <a:t>6.94%</a:t>
            </a:r>
          </a:p>
          <a:p>
            <a:pPr marL="285750" indent="-285750">
              <a:lnSpc>
                <a:spcPct val="90000"/>
              </a:lnSpc>
              <a:spcAft>
                <a:spcPts val="600"/>
              </a:spcAft>
              <a:buFont typeface="Arial" panose="020B0604020202020204" pitchFamily="34" charset="0"/>
              <a:buChar char="•"/>
            </a:pPr>
            <a:r>
              <a:rPr lang="en-US" b="1" dirty="0"/>
              <a:t>10</a:t>
            </a:r>
            <a:r>
              <a:rPr lang="en-US" dirty="0"/>
              <a:t> points</a:t>
            </a:r>
            <a:r>
              <a:rPr lang="en-US" u="sng" dirty="0"/>
              <a:t>&gt;</a:t>
            </a:r>
            <a:r>
              <a:rPr lang="en-US" dirty="0"/>
              <a:t> 5% improvement =</a:t>
            </a:r>
            <a:r>
              <a:rPr lang="en-US" b="1" dirty="0"/>
              <a:t>7.13%</a:t>
            </a:r>
          </a:p>
          <a:p>
            <a:pPr marL="285750" indent="-285750">
              <a:lnSpc>
                <a:spcPct val="90000"/>
              </a:lnSpc>
              <a:spcAft>
                <a:spcPts val="600"/>
              </a:spcAft>
              <a:buFont typeface="Arial" panose="020B0604020202020204" pitchFamily="34" charset="0"/>
              <a:buChar char="•"/>
            </a:pPr>
            <a:r>
              <a:rPr lang="en-US" b="1" dirty="0"/>
              <a:t>5</a:t>
            </a:r>
            <a:r>
              <a:rPr lang="en-US" dirty="0"/>
              <a:t> points </a:t>
            </a:r>
            <a:r>
              <a:rPr lang="en-US" u="sng" dirty="0"/>
              <a:t>&gt;</a:t>
            </a:r>
            <a:r>
              <a:rPr lang="en-US" dirty="0"/>
              <a:t> 2.5% improvement =</a:t>
            </a:r>
            <a:r>
              <a:rPr lang="en-US" b="1" dirty="0"/>
              <a:t>7.31%</a:t>
            </a:r>
          </a:p>
        </p:txBody>
      </p:sp>
      <p:sp>
        <p:nvSpPr>
          <p:cNvPr id="7" name="TextBox 6">
            <a:extLst>
              <a:ext uri="{FF2B5EF4-FFF2-40B4-BE49-F238E27FC236}">
                <a16:creationId xmlns:a16="http://schemas.microsoft.com/office/drawing/2014/main" id="{63509FD2-D2C5-1699-4799-18E8A149BFA7}"/>
              </a:ext>
            </a:extLst>
          </p:cNvPr>
          <p:cNvSpPr txBox="1"/>
          <p:nvPr/>
        </p:nvSpPr>
        <p:spPr>
          <a:xfrm>
            <a:off x="457200" y="353502"/>
            <a:ext cx="5715000" cy="461665"/>
          </a:xfrm>
          <a:prstGeom prst="rect">
            <a:avLst/>
          </a:prstGeom>
          <a:noFill/>
        </p:spPr>
        <p:txBody>
          <a:bodyPr wrap="square" rtlCol="0">
            <a:spAutoFit/>
          </a:bodyPr>
          <a:lstStyle/>
          <a:p>
            <a:r>
              <a:rPr lang="en-US" sz="2400" b="1" dirty="0"/>
              <a:t>Scoring:</a:t>
            </a:r>
          </a:p>
        </p:txBody>
      </p:sp>
    </p:spTree>
    <p:extLst>
      <p:ext uri="{BB962C8B-B14F-4D97-AF65-F5344CB8AC3E}">
        <p14:creationId xmlns:p14="http://schemas.microsoft.com/office/powerpoint/2010/main" val="814091959"/>
      </p:ext>
    </p:extLst>
  </p:cSld>
  <p:clrMapOvr>
    <a:masterClrMapping/>
  </p:clrMapOvr>
</p:sld>
</file>

<file path=ppt/theme/theme1.xml><?xml version="1.0" encoding="utf-8"?>
<a:theme xmlns:a="http://schemas.openxmlformats.org/drawingml/2006/main" name="Office Theme">
  <a:themeElements>
    <a:clrScheme name="MSQC">
      <a:dk1>
        <a:sysClr val="windowText" lastClr="000000"/>
      </a:dk1>
      <a:lt1>
        <a:sysClr val="window" lastClr="FFFFFF"/>
      </a:lt1>
      <a:dk2>
        <a:srgbClr val="162F56"/>
      </a:dk2>
      <a:lt2>
        <a:srgbClr val="E7E6E6"/>
      </a:lt2>
      <a:accent1>
        <a:srgbClr val="ACC4EA"/>
      </a:accent1>
      <a:accent2>
        <a:srgbClr val="8BC53F"/>
      </a:accent2>
      <a:accent3>
        <a:srgbClr val="A5A5A5"/>
      </a:accent3>
      <a:accent4>
        <a:srgbClr val="FFC000"/>
      </a:accent4>
      <a:accent5>
        <a:srgbClr val="E54BCF"/>
      </a:accent5>
      <a:accent6>
        <a:srgbClr val="E4F2D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11839</TotalTime>
  <Words>1283</Words>
  <Application>Microsoft Office PowerPoint</Application>
  <PresentationFormat>Widescreen</PresentationFormat>
  <Paragraphs>213</Paragraphs>
  <Slides>28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Content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Hallway, Alexander</dc:creator>
  <cp:lastModifiedBy>Boyd, Jami</cp:lastModifiedBy>
  <cp:revision>63</cp:revision>
  <dcterms:created xsi:type="dcterms:W3CDTF">2022-03-18T17:54:40Z</dcterms:created>
  <dcterms:modified xsi:type="dcterms:W3CDTF">2023-02-01T17:40:43Z</dcterms:modified>
</cp:coreProperties>
</file>