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Lst>
  <p:notesMasterIdLst>
    <p:notesMasterId r:id="rId56"/>
  </p:notesMasterIdLst>
  <p:sldIdLst>
    <p:sldId id="256" r:id="rId10"/>
    <p:sldId id="299" r:id="rId11"/>
    <p:sldId id="344" r:id="rId12"/>
    <p:sldId id="289" r:id="rId13"/>
    <p:sldId id="257" r:id="rId14"/>
    <p:sldId id="303" r:id="rId15"/>
    <p:sldId id="321" r:id="rId16"/>
    <p:sldId id="345" r:id="rId17"/>
    <p:sldId id="330" r:id="rId18"/>
    <p:sldId id="263" r:id="rId19"/>
    <p:sldId id="296" r:id="rId20"/>
    <p:sldId id="338" r:id="rId21"/>
    <p:sldId id="340" r:id="rId22"/>
    <p:sldId id="341" r:id="rId23"/>
    <p:sldId id="347" r:id="rId24"/>
    <p:sldId id="346" r:id="rId25"/>
    <p:sldId id="339" r:id="rId26"/>
    <p:sldId id="275" r:id="rId27"/>
    <p:sldId id="265" r:id="rId28"/>
    <p:sldId id="328" r:id="rId29"/>
    <p:sldId id="329" r:id="rId30"/>
    <p:sldId id="342" r:id="rId31"/>
    <p:sldId id="343" r:id="rId32"/>
    <p:sldId id="334" r:id="rId33"/>
    <p:sldId id="335" r:id="rId34"/>
    <p:sldId id="348" r:id="rId35"/>
    <p:sldId id="351" r:id="rId36"/>
    <p:sldId id="349" r:id="rId37"/>
    <p:sldId id="276" r:id="rId38"/>
    <p:sldId id="350" r:id="rId39"/>
    <p:sldId id="279" r:id="rId40"/>
    <p:sldId id="332" r:id="rId41"/>
    <p:sldId id="333" r:id="rId42"/>
    <p:sldId id="298" r:id="rId43"/>
    <p:sldId id="300" r:id="rId44"/>
    <p:sldId id="301" r:id="rId45"/>
    <p:sldId id="336" r:id="rId46"/>
    <p:sldId id="295" r:id="rId47"/>
    <p:sldId id="297" r:id="rId48"/>
    <p:sldId id="305" r:id="rId49"/>
    <p:sldId id="306" r:id="rId50"/>
    <p:sldId id="271" r:id="rId51"/>
    <p:sldId id="325" r:id="rId52"/>
    <p:sldId id="352" r:id="rId53"/>
    <p:sldId id="280"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chi, Pamela" initials="RP" lastIdx="7" clrIdx="0">
    <p:extLst>
      <p:ext uri="{19B8F6BF-5375-455C-9EA6-DF929625EA0E}">
        <p15:presenceInfo xmlns:p15="http://schemas.microsoft.com/office/powerpoint/2012/main" userId="S::pracchi@med.umich.edu::4d6014e2-20b0-49a7-ac6c-0e0b862d5c8e" providerId="AD"/>
      </p:ext>
    </p:extLst>
  </p:cmAuthor>
  <p:cmAuthor id="2" name="Rocker, Cheryl" initials="RC" lastIdx="3" clrIdx="1">
    <p:extLst>
      <p:ext uri="{19B8F6BF-5375-455C-9EA6-DF929625EA0E}">
        <p15:presenceInfo xmlns:p15="http://schemas.microsoft.com/office/powerpoint/2012/main" userId="S::ccrocker@med.umich.edu::a858a9b2-79fa-44e8-8501-8316fbef74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6C0"/>
    <a:srgbClr val="4D4E28"/>
    <a:srgbClr val="88191F"/>
    <a:srgbClr val="253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6"/>
    <p:restoredTop sz="94644"/>
  </p:normalViewPr>
  <p:slideViewPr>
    <p:cSldViewPr snapToGrid="0" snapToObjects="1">
      <p:cViewPr varScale="1">
        <p:scale>
          <a:sx n="81" d="100"/>
          <a:sy n="81" d="100"/>
        </p:scale>
        <p:origin x="936" y="90"/>
      </p:cViewPr>
      <p:guideLst>
        <p:guide orient="horz" pos="2160"/>
        <p:guide pos="3840"/>
      </p:guideLst>
    </p:cSldViewPr>
  </p:slideViewPr>
  <p:notesTextViewPr>
    <p:cViewPr>
      <p:scale>
        <a:sx n="1" d="1"/>
        <a:sy n="1" d="1"/>
      </p:scale>
      <p:origin x="0" y="0"/>
    </p:cViewPr>
  </p:notesTextViewPr>
  <p:sorterViewPr>
    <p:cViewPr>
      <p:scale>
        <a:sx n="120" d="100"/>
        <a:sy n="120" d="100"/>
      </p:scale>
      <p:origin x="0" y="-9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BD68C-2EE0-4946-8F88-111DE81DE291}"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59F3A-BF6C-4F9B-B5F3-C696356FD97F}" type="slidenum">
              <a:rPr lang="en-US" smtClean="0"/>
              <a:t>‹#›</a:t>
            </a:fld>
            <a:endParaRPr lang="en-US"/>
          </a:p>
        </p:txBody>
      </p:sp>
    </p:spTree>
    <p:extLst>
      <p:ext uri="{BB962C8B-B14F-4D97-AF65-F5344CB8AC3E}">
        <p14:creationId xmlns:p14="http://schemas.microsoft.com/office/powerpoint/2010/main" val="2274845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793380"/>
            <a:ext cx="9144000" cy="46441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178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25985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1540667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1389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175858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2852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202752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76473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12504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4903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1858752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89260969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972956575"/>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360403039"/>
      </p:ext>
    </p:extLst>
  </p:cSld>
  <p:clrMap bg1="lt1" tx1="dk1" bg2="lt2" tx2="dk2" accent1="accent1" accent2="accent2" accent3="accent3" accent4="accent4" accent5="accent5" accent6="accent6" hlink="hlink" folHlink="folHlink"/>
  <p:sldLayoutIdLst>
    <p:sldLayoutId id="214748365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1662305786"/>
      </p:ext>
    </p:extLst>
  </p:cSld>
  <p:clrMap bg1="lt1" tx1="dk1" bg2="lt2" tx2="dk2" accent1="accent1" accent2="accent2" accent3="accent3" accent4="accent4" accent5="accent5" accent6="accent6" hlink="hlink" folHlink="folHlink"/>
  <p:sldLayoutIdLst>
    <p:sldLayoutId id="214748365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79723320"/>
      </p:ext>
    </p:extLst>
  </p:cSld>
  <p:clrMap bg1="lt1" tx1="dk1" bg2="lt2" tx2="dk2" accent1="accent1" accent2="accent2" accent3="accent3" accent4="accent4" accent5="accent5" accent6="accent6" hlink="hlink" folHlink="folHlink"/>
  <p:sldLayoutIdLst>
    <p:sldLayoutId id="214748365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1989473738"/>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1938326410"/>
      </p:ext>
    </p:extLst>
  </p:cSld>
  <p:clrMap bg1="lt1" tx1="dk1" bg2="lt2" tx2="dk2" accent1="accent1" accent2="accent2" accent3="accent3" accent4="accent4" accent5="accent5" accent6="accent6" hlink="hlink" folHlink="folHlink"/>
  <p:sldLayoutIdLst>
    <p:sldLayoutId id="2147483661" r:id="rId1"/>
    <p:sldLayoutId id="214748366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1379038631"/>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373240887"/>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msqc.org/wp-content/uploads/2021/03/Patient-education-materials-resources.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485583099" TargetMode="External"/><Relationship Id="rId2" Type="http://schemas.openxmlformats.org/officeDocument/2006/relationships/slideLayout" Target="../slideLayouts/slideLayout3.xml"/><Relationship Id="rId1" Type="http://schemas.openxmlformats.org/officeDocument/2006/relationships/video" Target="https://player.vimeo.com/video/485583099" TargetMode="Externa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msqc.org/quality-improvement/2022-msqc-quality-initiative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msqc.org/quality-improvement/toolkits/ssi-toolkit/" TargetMode="External"/><Relationship Id="rId2" Type="http://schemas.openxmlformats.org/officeDocument/2006/relationships/hyperlink" Target="https://www.ahrq.gov/hai/tools/surgery/tools/surgical-complication-prevention/ssi-investigation.html" TargetMode="External"/><Relationship Id="rId1" Type="http://schemas.openxmlformats.org/officeDocument/2006/relationships/slideLayout" Target="../slideLayouts/slideLayout3.xml"/><Relationship Id="rId4" Type="http://schemas.openxmlformats.org/officeDocument/2006/relationships/hyperlink" Target="https://www.ahrq.gov/hai/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msqc.org/event/msqc-collaborative-meeting-december-10-2021/" TargetMode="External"/><Relationship Id="rId2" Type="http://schemas.openxmlformats.org/officeDocument/2006/relationships/hyperlink" Target="https://vimeo.com/652883739"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msqc.org/quality-improvement/msqc-care-pathway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msqc.org/wp-content/uploads/2021/11/QII-Colorectal-Cancer-2022-Project-Summary.11.16.2021.pdf" TargetMode="External"/><Relationship Id="rId2" Type="http://schemas.openxmlformats.org/officeDocument/2006/relationships/hyperlink" Target="https://msqc.org/quality-improvement/msqc-care-pathways/"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msqc.org/wp-content/uploads/2021/11/2022-Colorectal-Cancer-Project-Tracking-Form-11-16-2021.docx"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michigan-open.org/prescribing-recommendations/"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msqc.org/event/msqc-collaborative-meeting-december-10-2021/" TargetMode="External"/><Relationship Id="rId3" Type="http://schemas.openxmlformats.org/officeDocument/2006/relationships/hyperlink" Target="https://msqc.org/wp-content/uploads/2021/11/QI_2021-2022_Program_Changes_11-16-2021.pdf" TargetMode="External"/><Relationship Id="rId7" Type="http://schemas.openxmlformats.org/officeDocument/2006/relationships/hyperlink" Target="https://vimeo.com/652883739" TargetMode="External"/><Relationship Id="rId2" Type="http://schemas.openxmlformats.org/officeDocument/2006/relationships/hyperlink" Target="https://msqc.org/quality-improvement/2022-msqc-quality-initiatives/" TargetMode="External"/><Relationship Id="rId1" Type="http://schemas.openxmlformats.org/officeDocument/2006/relationships/slideLayout" Target="../slideLayouts/slideLayout2.xml"/><Relationship Id="rId6" Type="http://schemas.openxmlformats.org/officeDocument/2006/relationships/hyperlink" Target="https://msqc.org/quality-improvement/msqc-care-pathways/" TargetMode="External"/><Relationship Id="rId5" Type="http://schemas.openxmlformats.org/officeDocument/2006/relationships/hyperlink" Target="https://reports.msqc.org/" TargetMode="External"/><Relationship Id="rId4" Type="http://schemas.openxmlformats.org/officeDocument/2006/relationships/hyperlink" Target="https://msqc.org/wp-content/uploads/2021/11/MSQC-2022-Abdominal-Hernia-one-pager_11-16-2021.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msqc.org/wp-content/uploads/2020/06/6-19-2020-MSQC-Simpson.pdf" TargetMode="External"/><Relationship Id="rId3" Type="http://schemas.openxmlformats.org/officeDocument/2006/relationships/hyperlink" Target="https://vimeo.com/541786385" TargetMode="External"/><Relationship Id="rId7" Type="http://schemas.openxmlformats.org/officeDocument/2006/relationships/hyperlink" Target="https://umich.app.box.com/s/n3xiivc634iuy1dklwj6dq5bv33zptuw" TargetMode="External"/><Relationship Id="rId2" Type="http://schemas.openxmlformats.org/officeDocument/2006/relationships/hyperlink" Target="https://msqc.org/event/msqc-collaborative-meeting-with-aspire-april-23-2021/" TargetMode="External"/><Relationship Id="rId1" Type="http://schemas.openxmlformats.org/officeDocument/2006/relationships/slideLayout" Target="../slideLayouts/slideLayout2.xml"/><Relationship Id="rId6" Type="http://schemas.openxmlformats.org/officeDocument/2006/relationships/hyperlink" Target="https://umich.app.box.com/s/ytqrqrty43qmt7gaviu8hhsr3m4xndd3" TargetMode="External"/><Relationship Id="rId5" Type="http://schemas.openxmlformats.org/officeDocument/2006/relationships/hyperlink" Target="https://msqc.org/event/scqr-meeting-june-19-2020/" TargetMode="External"/><Relationship Id="rId4" Type="http://schemas.openxmlformats.org/officeDocument/2006/relationships/hyperlink" Target="https://msqc.org/wp-content/uploads/2021/04/MARIANO_Multimodal-and-Opioid-Free_2021_Final.pdf" TargetMode="External"/><Relationship Id="rId9" Type="http://schemas.openxmlformats.org/officeDocument/2006/relationships/hyperlink" Target="https://documents.cap.org/protocols/cp-gilower-colonrectum-17protocol-4010.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vimeo.com/488325035" TargetMode="External"/><Relationship Id="rId2" Type="http://schemas.openxmlformats.org/officeDocument/2006/relationships/hyperlink" Target="https://msqc.org/event/msqc-collaborative-meeting-december-4-2020/" TargetMode="External"/><Relationship Id="rId1" Type="http://schemas.openxmlformats.org/officeDocument/2006/relationships/slideLayout" Target="../slideLayouts/slideLayout2.xml"/><Relationship Id="rId6" Type="http://schemas.openxmlformats.org/officeDocument/2006/relationships/hyperlink" Target="https://www.dropbox.com/sh/pvc49r6ns4mpdab/AAAEg0Pr2Kq1cXfePJY_-mvta?dl=0" TargetMode="External"/><Relationship Id="rId5" Type="http://schemas.openxmlformats.org/officeDocument/2006/relationships/hyperlink" Target="https://vimeo.com/656726412" TargetMode="External"/><Relationship Id="rId4" Type="http://schemas.openxmlformats.org/officeDocument/2006/relationships/hyperlink" Target="http://msqc.org/wp-content/uploads/2020/11/Operative-Standards-for-Cancer-Surgery_Hunt-MSQC.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msqc.org/wp-content/uploads/2021/03/Patient-education-materials-resources.pdf" TargetMode="External"/><Relationship Id="rId2" Type="http://schemas.openxmlformats.org/officeDocument/2006/relationships/hyperlink" Target="https://msqc.org/quality-improvement/2022-msqc-quality-initiatives/" TargetMode="External"/><Relationship Id="rId1" Type="http://schemas.openxmlformats.org/officeDocument/2006/relationships/slideLayout" Target="../slideLayouts/slideLayout2.xml"/><Relationship Id="rId6" Type="http://schemas.openxmlformats.org/officeDocument/2006/relationships/hyperlink" Target="https://www.ahrq.gov/hai/index.html" TargetMode="External"/><Relationship Id="rId5" Type="http://schemas.openxmlformats.org/officeDocument/2006/relationships/hyperlink" Target="https://msqc.org/quality-improvement/toolkits/ssi-toolkit/" TargetMode="External"/><Relationship Id="rId4" Type="http://schemas.openxmlformats.org/officeDocument/2006/relationships/hyperlink" Target="https://michigan-open.org/prescribing-recommendation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sqc.org/wp-content/uploads/2021/11/QI_2021-2022_Program_Changes_11-16-2021.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514416"/>
            <a:ext cx="9144000" cy="464419"/>
          </a:xfrm>
        </p:spPr>
        <p:txBody>
          <a:bodyPr/>
          <a:lstStyle/>
          <a:p>
            <a:r>
              <a:rPr lang="en-US" sz="3600" b="1" dirty="0"/>
              <a:t>2022 Colorectal Cancer Surgical Quality</a:t>
            </a:r>
          </a:p>
        </p:txBody>
      </p:sp>
      <p:sp>
        <p:nvSpPr>
          <p:cNvPr id="4" name="Subtitle 2"/>
          <p:cNvSpPr txBox="1">
            <a:spLocks/>
          </p:cNvSpPr>
          <p:nvPr/>
        </p:nvSpPr>
        <p:spPr>
          <a:xfrm>
            <a:off x="1477506" y="5087321"/>
            <a:ext cx="9144000" cy="464419"/>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600" b="1" dirty="0"/>
              <a:t>Project Kickoff Session </a:t>
            </a:r>
          </a:p>
          <a:p>
            <a:endParaRPr lang="en-US" sz="3600" b="1" dirty="0"/>
          </a:p>
        </p:txBody>
      </p:sp>
      <p:sp>
        <p:nvSpPr>
          <p:cNvPr id="5" name="Subtitle 2"/>
          <p:cNvSpPr txBox="1">
            <a:spLocks/>
          </p:cNvSpPr>
          <p:nvPr/>
        </p:nvSpPr>
        <p:spPr>
          <a:xfrm>
            <a:off x="1474926" y="5660226"/>
            <a:ext cx="9144000" cy="464419"/>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200" b="1" dirty="0"/>
              <a:t>January 2022</a:t>
            </a:r>
          </a:p>
          <a:p>
            <a:endParaRPr lang="en-US" sz="3200" b="1" dirty="0"/>
          </a:p>
        </p:txBody>
      </p:sp>
    </p:spTree>
    <p:extLst>
      <p:ext uri="{BB962C8B-B14F-4D97-AF65-F5344CB8AC3E}">
        <p14:creationId xmlns:p14="http://schemas.microsoft.com/office/powerpoint/2010/main" val="88208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639" y="251463"/>
            <a:ext cx="11533590" cy="646331"/>
          </a:xfrm>
          <a:prstGeom prst="rect">
            <a:avLst/>
          </a:prstGeom>
          <a:noFill/>
        </p:spPr>
        <p:txBody>
          <a:bodyPr wrap="square" rtlCol="0">
            <a:spAutoFit/>
          </a:bodyPr>
          <a:lstStyle/>
          <a:p>
            <a:r>
              <a:rPr lang="en-US" sz="3600" b="1" dirty="0">
                <a:solidFill>
                  <a:srgbClr val="C00000"/>
                </a:solidFill>
              </a:rPr>
              <a:t>Goal #1: Colorectal Cancer Preoperative Measures, </a:t>
            </a:r>
            <a:r>
              <a:rPr lang="en-US" sz="3600" b="1" dirty="0" err="1">
                <a:solidFill>
                  <a:srgbClr val="C00000"/>
                </a:solidFill>
              </a:rPr>
              <a:t>con’t</a:t>
            </a:r>
            <a:r>
              <a:rPr lang="en-US" sz="3600" b="1" dirty="0">
                <a:solidFill>
                  <a:srgbClr val="C00000"/>
                </a:solidFill>
              </a:rPr>
              <a:t>.</a:t>
            </a:r>
          </a:p>
        </p:txBody>
      </p:sp>
      <p:sp>
        <p:nvSpPr>
          <p:cNvPr id="5" name="TextBox 4"/>
          <p:cNvSpPr txBox="1"/>
          <p:nvPr/>
        </p:nvSpPr>
        <p:spPr>
          <a:xfrm>
            <a:off x="669073" y="957302"/>
            <a:ext cx="10829244" cy="3877985"/>
          </a:xfrm>
          <a:prstGeom prst="rect">
            <a:avLst/>
          </a:prstGeom>
          <a:noFill/>
        </p:spPr>
        <p:txBody>
          <a:bodyPr wrap="square" rtlCol="0">
            <a:spAutoFit/>
          </a:bodyPr>
          <a:lstStyle/>
          <a:p>
            <a:pPr>
              <a:spcBef>
                <a:spcPts val="600"/>
              </a:spcBef>
              <a:spcAft>
                <a:spcPts val="600"/>
              </a:spcAft>
            </a:pPr>
            <a:r>
              <a:rPr lang="en-US" sz="2800" dirty="0"/>
              <a:t>1a. </a:t>
            </a:r>
            <a:r>
              <a:rPr lang="en-US" sz="2800" dirty="0">
                <a:solidFill>
                  <a:schemeClr val="accent6">
                    <a:lumMod val="75000"/>
                  </a:schemeClr>
                </a:solidFill>
              </a:rPr>
              <a:t>Oral antibiotics/mechanical bowel prep </a:t>
            </a:r>
            <a:r>
              <a:rPr lang="en-US" sz="2800" dirty="0"/>
              <a:t>(all CRC cases)</a:t>
            </a:r>
          </a:p>
          <a:p>
            <a:pPr marL="1033462" lvl="1" indent="-457200">
              <a:spcBef>
                <a:spcPts val="600"/>
              </a:spcBef>
              <a:spcAft>
                <a:spcPts val="600"/>
              </a:spcAft>
              <a:buSzPct val="100000"/>
              <a:buFont typeface="Arial" panose="020B0604020202020204" pitchFamily="34" charset="0"/>
              <a:buChar char="•"/>
            </a:pPr>
            <a:r>
              <a:rPr lang="en-US" sz="2800" dirty="0"/>
              <a:t>Goal = 90% compliance</a:t>
            </a:r>
          </a:p>
          <a:p>
            <a:pPr marL="1033463" lvl="1" indent="-457200">
              <a:spcBef>
                <a:spcPts val="600"/>
              </a:spcBef>
              <a:spcAft>
                <a:spcPts val="600"/>
              </a:spcAft>
              <a:buSzPct val="100000"/>
              <a:buFont typeface="Arial" panose="020B0604020202020204" pitchFamily="34" charset="0"/>
              <a:buChar char="•"/>
              <a:defRPr/>
            </a:pPr>
            <a:r>
              <a:rPr lang="en-US" sz="2800" dirty="0">
                <a:solidFill>
                  <a:prstClr val="black"/>
                </a:solidFill>
              </a:rPr>
              <a:t>Preop Tab: Mechanical Bowel Prep </a:t>
            </a:r>
            <a:r>
              <a:rPr lang="en-US" sz="2800" dirty="0">
                <a:solidFill>
                  <a:prstClr val="black"/>
                </a:solidFill>
                <a:sym typeface="Wingdings" panose="05000000000000000000" pitchFamily="2" charset="2"/>
              </a:rPr>
              <a:t></a:t>
            </a:r>
            <a:r>
              <a:rPr lang="en-US" sz="2800" dirty="0">
                <a:solidFill>
                  <a:prstClr val="black"/>
                </a:solidFill>
              </a:rPr>
              <a:t>Yes selected AND Were Oral Antibiotic(s) Ordered as part of the Bowel Prep? </a:t>
            </a:r>
            <a:r>
              <a:rPr lang="en-US" sz="2800" dirty="0">
                <a:solidFill>
                  <a:prstClr val="black"/>
                </a:solidFill>
                <a:sym typeface="Wingdings" panose="05000000000000000000" pitchFamily="2" charset="2"/>
              </a:rPr>
              <a:t></a:t>
            </a:r>
            <a:r>
              <a:rPr lang="en-US" sz="2800" dirty="0">
                <a:solidFill>
                  <a:prstClr val="black"/>
                </a:solidFill>
              </a:rPr>
              <a:t>Yes selected</a:t>
            </a:r>
          </a:p>
          <a:p>
            <a:pPr marL="1033463" lvl="1" indent="-457200">
              <a:spcBef>
                <a:spcPts val="600"/>
              </a:spcBef>
              <a:spcAft>
                <a:spcPts val="600"/>
              </a:spcAft>
              <a:buSzPct val="100000"/>
              <a:buFont typeface="Arial" panose="020B0604020202020204" pitchFamily="34" charset="0"/>
              <a:buChar char="•"/>
              <a:defRPr/>
            </a:pPr>
            <a:r>
              <a:rPr lang="en-US" sz="2800" dirty="0">
                <a:solidFill>
                  <a:prstClr val="black"/>
                </a:solidFill>
              </a:rPr>
              <a:t>Continuation of measure from 2021 QI project</a:t>
            </a:r>
          </a:p>
          <a:p>
            <a:pPr>
              <a:spcBef>
                <a:spcPts val="600"/>
              </a:spcBef>
              <a:spcAft>
                <a:spcPts val="600"/>
              </a:spcAft>
              <a:buSzPct val="60000"/>
              <a:defRPr/>
            </a:pPr>
            <a:r>
              <a:rPr lang="en-US" sz="2800" dirty="0">
                <a:solidFill>
                  <a:prstClr val="black"/>
                </a:solidFill>
              </a:rPr>
              <a:t>	        </a:t>
            </a:r>
            <a:r>
              <a:rPr lang="en-US" sz="2400" dirty="0">
                <a:solidFill>
                  <a:schemeClr val="tx1">
                    <a:lumMod val="75000"/>
                    <a:lumOff val="25000"/>
                  </a:schemeClr>
                </a:solidFill>
              </a:rPr>
              <a:t>Excludes cases where Mechanical Bowel Prep = Exception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33462" lvl="1" indent="-457200">
              <a:spcBef>
                <a:spcPts val="600"/>
              </a:spcBef>
              <a:spcAft>
                <a:spcPts val="600"/>
              </a:spcAft>
              <a:buSzPct val="100000"/>
              <a:buFont typeface="Arial" panose="020B0604020202020204" pitchFamily="34" charset="0"/>
              <a:buChar char="•"/>
            </a:pPr>
            <a:endParaRPr lang="en-US" sz="2800" dirty="0"/>
          </a:p>
        </p:txBody>
      </p:sp>
    </p:spTree>
    <p:extLst>
      <p:ext uri="{BB962C8B-B14F-4D97-AF65-F5344CB8AC3E}">
        <p14:creationId xmlns:p14="http://schemas.microsoft.com/office/powerpoint/2010/main" val="124004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0B9A8-B55A-4642-9526-2AF3513F1E97}"/>
              </a:ext>
            </a:extLst>
          </p:cNvPr>
          <p:cNvSpPr txBox="1"/>
          <p:nvPr/>
        </p:nvSpPr>
        <p:spPr>
          <a:xfrm>
            <a:off x="255639" y="251463"/>
            <a:ext cx="11468275" cy="646331"/>
          </a:xfrm>
          <a:prstGeom prst="rect">
            <a:avLst/>
          </a:prstGeom>
          <a:noFill/>
        </p:spPr>
        <p:txBody>
          <a:bodyPr wrap="square" rtlCol="0">
            <a:spAutoFit/>
          </a:bodyPr>
          <a:lstStyle/>
          <a:p>
            <a:r>
              <a:rPr lang="en-US" sz="3600" b="1" dirty="0">
                <a:solidFill>
                  <a:srgbClr val="C00000"/>
                </a:solidFill>
              </a:rPr>
              <a:t>Goal #1: Colorectal Cancer Preoperative Measures, </a:t>
            </a:r>
            <a:r>
              <a:rPr lang="en-US" sz="3600" b="1" dirty="0" err="1">
                <a:solidFill>
                  <a:srgbClr val="C00000"/>
                </a:solidFill>
              </a:rPr>
              <a:t>con’t</a:t>
            </a:r>
            <a:r>
              <a:rPr lang="en-US" sz="3600" b="1" dirty="0">
                <a:solidFill>
                  <a:srgbClr val="C00000"/>
                </a:solidFill>
              </a:rPr>
              <a:t>.</a:t>
            </a:r>
          </a:p>
        </p:txBody>
      </p:sp>
      <p:sp>
        <p:nvSpPr>
          <p:cNvPr id="3" name="TextBox 2">
            <a:extLst>
              <a:ext uri="{FF2B5EF4-FFF2-40B4-BE49-F238E27FC236}">
                <a16:creationId xmlns:a16="http://schemas.microsoft.com/office/drawing/2014/main" id="{28368972-E0A3-4924-B946-A65961ECF4FC}"/>
              </a:ext>
            </a:extLst>
          </p:cNvPr>
          <p:cNvSpPr txBox="1"/>
          <p:nvPr/>
        </p:nvSpPr>
        <p:spPr>
          <a:xfrm>
            <a:off x="669073" y="957302"/>
            <a:ext cx="10829244" cy="5047536"/>
          </a:xfrm>
          <a:prstGeom prst="rect">
            <a:avLst/>
          </a:prstGeom>
          <a:noFill/>
        </p:spPr>
        <p:txBody>
          <a:bodyPr wrap="square" rtlCol="0">
            <a:spAutoFit/>
          </a:bodyPr>
          <a:lstStyle/>
          <a:p>
            <a:pPr>
              <a:spcBef>
                <a:spcPts val="600"/>
              </a:spcBef>
              <a:spcAft>
                <a:spcPts val="600"/>
              </a:spcAft>
            </a:pPr>
            <a:r>
              <a:rPr lang="en-US" sz="2800" dirty="0"/>
              <a:t>1b. </a:t>
            </a:r>
            <a:r>
              <a:rPr lang="en-US" sz="2800" dirty="0">
                <a:solidFill>
                  <a:schemeClr val="accent6">
                    <a:lumMod val="75000"/>
                  </a:schemeClr>
                </a:solidFill>
              </a:rPr>
              <a:t>Smoking cessation counseling </a:t>
            </a:r>
            <a:r>
              <a:rPr lang="en-US" sz="2800" dirty="0"/>
              <a:t>(all CRC cases)</a:t>
            </a:r>
          </a:p>
          <a:p>
            <a:pPr marL="1033272" lvl="1" indent="-457200">
              <a:spcBef>
                <a:spcPts val="600"/>
              </a:spcBef>
              <a:spcAft>
                <a:spcPts val="600"/>
              </a:spcAft>
              <a:buSzPct val="100000"/>
              <a:buFont typeface="Arial" panose="020B0604020202020204" pitchFamily="34" charset="0"/>
              <a:buChar char="•"/>
            </a:pPr>
            <a:r>
              <a:rPr lang="en-US" sz="2800" dirty="0"/>
              <a:t>Goal = 90% compliance</a:t>
            </a:r>
          </a:p>
          <a:p>
            <a:pPr marL="1033272" lvl="1" indent="-457200">
              <a:spcBef>
                <a:spcPts val="600"/>
              </a:spcBef>
              <a:spcAft>
                <a:spcPts val="600"/>
              </a:spcAft>
              <a:buSzPct val="100000"/>
              <a:buFont typeface="Arial" panose="020B0604020202020204" pitchFamily="34" charset="0"/>
              <a:buChar char="•"/>
            </a:pPr>
            <a:r>
              <a:rPr lang="en-US" sz="2800" dirty="0"/>
              <a:t>New measure for 2022 QI project</a:t>
            </a:r>
          </a:p>
          <a:p>
            <a:pPr marL="1033272" lvl="1" indent="-457200">
              <a:spcBef>
                <a:spcPts val="600"/>
              </a:spcBef>
              <a:spcAft>
                <a:spcPts val="600"/>
              </a:spcAft>
              <a:buSzPct val="100000"/>
              <a:buFont typeface="Arial" panose="020B0604020202020204" pitchFamily="34" charset="0"/>
              <a:buChar char="•"/>
            </a:pPr>
            <a:r>
              <a:rPr lang="en-US" sz="2800" dirty="0"/>
              <a:t>Cases with Tobacco Use within 1 month – Cigarette = “Yes”</a:t>
            </a:r>
          </a:p>
          <a:p>
            <a:pPr marL="1033272" lvl="1" indent="-457200">
              <a:spcBef>
                <a:spcPts val="600"/>
              </a:spcBef>
              <a:spcAft>
                <a:spcPts val="600"/>
              </a:spcAft>
              <a:buSzPct val="100000"/>
              <a:buFont typeface="Arial" panose="020B0604020202020204" pitchFamily="34" charset="0"/>
              <a:buChar char="•"/>
            </a:pPr>
            <a:r>
              <a:rPr lang="en-US" sz="2800" dirty="0"/>
              <a:t>Verbal and written counseling provided</a:t>
            </a:r>
          </a:p>
          <a:p>
            <a:pPr marL="1033272" lvl="1" indent="-457200">
              <a:spcBef>
                <a:spcPts val="600"/>
              </a:spcBef>
              <a:spcAft>
                <a:spcPts val="600"/>
              </a:spcAft>
              <a:buSzPct val="100000"/>
              <a:buFont typeface="Arial" panose="020B0604020202020204" pitchFamily="34" charset="0"/>
              <a:buChar char="•"/>
            </a:pPr>
            <a:r>
              <a:rPr lang="en-US" sz="2800" dirty="0"/>
              <a:t>Can include referral to smoking cessation program</a:t>
            </a:r>
          </a:p>
          <a:p>
            <a:pPr marL="1033272" lvl="1" indent="-457200">
              <a:spcBef>
                <a:spcPts val="600"/>
              </a:spcBef>
              <a:spcAft>
                <a:spcPts val="600"/>
              </a:spcAft>
              <a:buSzPct val="100000"/>
              <a:buFont typeface="Arial" panose="020B0604020202020204" pitchFamily="34" charset="0"/>
              <a:buChar char="•"/>
            </a:pPr>
            <a:r>
              <a:rPr lang="en-US" sz="2800" dirty="0"/>
              <a:t>Preadmission counseling/ teaching (ERP Tab) </a:t>
            </a:r>
            <a:r>
              <a:rPr lang="en-US" sz="2800" dirty="0">
                <a:sym typeface="Wingdings" panose="05000000000000000000" pitchFamily="2" charset="2"/>
              </a:rPr>
              <a:t></a:t>
            </a:r>
            <a:r>
              <a:rPr lang="en-US" sz="2800" dirty="0"/>
              <a:t> Tobacco Cessation selected</a:t>
            </a:r>
          </a:p>
          <a:p>
            <a:pPr marL="1033272" lvl="1" indent="-457200">
              <a:spcBef>
                <a:spcPts val="600"/>
              </a:spcBef>
              <a:spcAft>
                <a:spcPts val="600"/>
              </a:spcAft>
              <a:buSzPct val="100000"/>
              <a:buFont typeface="Arial" panose="020B0604020202020204" pitchFamily="34" charset="0"/>
              <a:buChar char="•"/>
            </a:pPr>
            <a:r>
              <a:rPr lang="en-US" sz="2800" dirty="0">
                <a:hlinkClick r:id="rId2"/>
              </a:rPr>
              <a:t>Patient education resource materials and MSQC FAQs</a:t>
            </a:r>
            <a:endParaRPr lang="en-US" sz="2800" dirty="0"/>
          </a:p>
        </p:txBody>
      </p:sp>
    </p:spTree>
    <p:extLst>
      <p:ext uri="{BB962C8B-B14F-4D97-AF65-F5344CB8AC3E}">
        <p14:creationId xmlns:p14="http://schemas.microsoft.com/office/powerpoint/2010/main" val="336225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639" y="251463"/>
            <a:ext cx="10829244" cy="646331"/>
          </a:xfrm>
          <a:prstGeom prst="rect">
            <a:avLst/>
          </a:prstGeom>
          <a:noFill/>
        </p:spPr>
        <p:txBody>
          <a:bodyPr wrap="square" rtlCol="0">
            <a:spAutoFit/>
          </a:bodyPr>
          <a:lstStyle/>
          <a:p>
            <a:r>
              <a:rPr lang="en-US" sz="3600" b="1" dirty="0">
                <a:solidFill>
                  <a:srgbClr val="C00000"/>
                </a:solidFill>
              </a:rPr>
              <a:t>Goal #2: Colorectal Cancer Intraoperative Measures</a:t>
            </a:r>
          </a:p>
        </p:txBody>
      </p:sp>
      <p:sp>
        <p:nvSpPr>
          <p:cNvPr id="5" name="TextBox 4"/>
          <p:cNvSpPr txBox="1"/>
          <p:nvPr/>
        </p:nvSpPr>
        <p:spPr>
          <a:xfrm>
            <a:off x="669072" y="957302"/>
            <a:ext cx="11116527" cy="3447098"/>
          </a:xfrm>
          <a:prstGeom prst="rect">
            <a:avLst/>
          </a:prstGeom>
          <a:noFill/>
        </p:spPr>
        <p:txBody>
          <a:bodyPr wrap="square" rtlCol="0">
            <a:spAutoFit/>
          </a:bodyPr>
          <a:lstStyle/>
          <a:p>
            <a:pPr>
              <a:spcBef>
                <a:spcPts val="600"/>
              </a:spcBef>
              <a:spcAft>
                <a:spcPts val="600"/>
              </a:spcAft>
            </a:pPr>
            <a:r>
              <a:rPr lang="en-US" sz="2800" b="1" dirty="0"/>
              <a:t>5 points each (15 points total)</a:t>
            </a:r>
          </a:p>
          <a:p>
            <a:pPr marL="685800" lvl="1" indent="-403225">
              <a:spcBef>
                <a:spcPts val="600"/>
              </a:spcBef>
              <a:spcAft>
                <a:spcPts val="600"/>
              </a:spcAft>
              <a:buSzPct val="100000"/>
              <a:buFont typeface="Arial" panose="020B0604020202020204" pitchFamily="34" charset="0"/>
              <a:buChar char="•"/>
            </a:pPr>
            <a:r>
              <a:rPr lang="en-US" sz="2800" dirty="0"/>
              <a:t>2a. </a:t>
            </a:r>
            <a:r>
              <a:rPr lang="en-US" sz="2800" u="sng" dirty="0">
                <a:solidFill>
                  <a:schemeClr val="accent2"/>
                </a:solidFill>
              </a:rPr>
              <a:t>&gt;</a:t>
            </a:r>
            <a:r>
              <a:rPr lang="en-US" sz="2800" dirty="0">
                <a:solidFill>
                  <a:schemeClr val="accent2"/>
                </a:solidFill>
              </a:rPr>
              <a:t> 12 lymph nodes </a:t>
            </a:r>
            <a:r>
              <a:rPr lang="en-US" sz="2800" dirty="0"/>
              <a:t>(all CRC cases)</a:t>
            </a:r>
          </a:p>
          <a:p>
            <a:pPr marL="685800" lvl="1" indent="-403225">
              <a:spcBef>
                <a:spcPts val="600"/>
              </a:spcBef>
              <a:spcAft>
                <a:spcPts val="600"/>
              </a:spcAft>
              <a:buSzPct val="100000"/>
              <a:buFont typeface="Arial" panose="020B0604020202020204" pitchFamily="34" charset="0"/>
              <a:buChar char="•"/>
            </a:pPr>
            <a:r>
              <a:rPr lang="en-US" sz="2800" dirty="0"/>
              <a:t>2b. </a:t>
            </a:r>
            <a:r>
              <a:rPr lang="en-US" sz="2800" dirty="0">
                <a:solidFill>
                  <a:schemeClr val="accent6">
                    <a:lumMod val="75000"/>
                  </a:schemeClr>
                </a:solidFill>
              </a:rPr>
              <a:t>Use of intraoperative multimodal pain management </a:t>
            </a:r>
            <a:r>
              <a:rPr lang="en-US" sz="2800" dirty="0"/>
              <a:t>(all CRC cases)</a:t>
            </a:r>
          </a:p>
          <a:p>
            <a:pPr marL="685800" lvl="1" indent="-403225">
              <a:spcBef>
                <a:spcPts val="600"/>
              </a:spcBef>
              <a:spcAft>
                <a:spcPts val="600"/>
              </a:spcAft>
              <a:buSzPct val="100000"/>
              <a:buFont typeface="Arial" panose="020B0604020202020204" pitchFamily="34" charset="0"/>
              <a:buChar char="•"/>
            </a:pPr>
            <a:r>
              <a:rPr lang="en-US" sz="2800" dirty="0"/>
              <a:t>2c. </a:t>
            </a:r>
            <a:r>
              <a:rPr lang="en-US" sz="2800" dirty="0">
                <a:solidFill>
                  <a:schemeClr val="accent2"/>
                </a:solidFill>
              </a:rPr>
              <a:t>Maintain or decrease positive margin rate </a:t>
            </a:r>
            <a:r>
              <a:rPr lang="en-US" sz="2800" dirty="0"/>
              <a:t>(all CRC cases)</a:t>
            </a:r>
          </a:p>
          <a:p>
            <a:pPr marL="1778000" lvl="2" indent="-457200">
              <a:spcBef>
                <a:spcPts val="600"/>
              </a:spcBef>
              <a:spcAft>
                <a:spcPts val="600"/>
              </a:spcAft>
              <a:buSzPct val="60000"/>
              <a:buFont typeface="Courier New" panose="02070309020205020404" pitchFamily="49" charset="0"/>
              <a:buChar char="o"/>
            </a:pPr>
            <a:r>
              <a:rPr lang="en-US" sz="2800" dirty="0"/>
              <a:t>From 2021 compared to 2022 (continuing sites only)</a:t>
            </a:r>
          </a:p>
          <a:p>
            <a:pPr marL="1778000" lvl="2" indent="-457200">
              <a:spcBef>
                <a:spcPts val="600"/>
              </a:spcBef>
              <a:spcAft>
                <a:spcPts val="600"/>
              </a:spcAft>
              <a:buSzPct val="60000"/>
              <a:buFont typeface="Courier New" panose="02070309020205020404" pitchFamily="49" charset="0"/>
              <a:buChar char="o"/>
            </a:pPr>
            <a:r>
              <a:rPr lang="en-US" sz="2800" dirty="0"/>
              <a:t>From Q1 2022 compared to Q3 &amp; Q4 2022 (new sites)</a:t>
            </a:r>
          </a:p>
        </p:txBody>
      </p:sp>
    </p:spTree>
    <p:extLst>
      <p:ext uri="{BB962C8B-B14F-4D97-AF65-F5344CB8AC3E}">
        <p14:creationId xmlns:p14="http://schemas.microsoft.com/office/powerpoint/2010/main" val="191741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91F187-6276-4866-BACD-E8E5D63DF1D1}"/>
              </a:ext>
            </a:extLst>
          </p:cNvPr>
          <p:cNvSpPr txBox="1"/>
          <p:nvPr/>
        </p:nvSpPr>
        <p:spPr>
          <a:xfrm>
            <a:off x="399962" y="362582"/>
            <a:ext cx="11392075" cy="646331"/>
          </a:xfrm>
          <a:prstGeom prst="rect">
            <a:avLst/>
          </a:prstGeom>
          <a:noFill/>
        </p:spPr>
        <p:txBody>
          <a:bodyPr wrap="square" rtlCol="0">
            <a:spAutoFit/>
          </a:bodyPr>
          <a:lstStyle/>
          <a:p>
            <a:r>
              <a:rPr lang="en-US" sz="3600" b="1" dirty="0">
                <a:solidFill>
                  <a:srgbClr val="C00000"/>
                </a:solidFill>
              </a:rPr>
              <a:t>Goal #2: Colorectal Cancer Intraoperative Measures, </a:t>
            </a:r>
            <a:r>
              <a:rPr lang="en-US" sz="3600" b="1" dirty="0" err="1">
                <a:solidFill>
                  <a:srgbClr val="C00000"/>
                </a:solidFill>
              </a:rPr>
              <a:t>con’t</a:t>
            </a:r>
            <a:r>
              <a:rPr lang="en-US" sz="3600" b="1" dirty="0">
                <a:solidFill>
                  <a:srgbClr val="C00000"/>
                </a:solidFill>
              </a:rPr>
              <a:t>.</a:t>
            </a:r>
          </a:p>
        </p:txBody>
      </p:sp>
      <p:sp>
        <p:nvSpPr>
          <p:cNvPr id="6" name="TextBox 5">
            <a:extLst>
              <a:ext uri="{FF2B5EF4-FFF2-40B4-BE49-F238E27FC236}">
                <a16:creationId xmlns:a16="http://schemas.microsoft.com/office/drawing/2014/main" id="{D416B397-0DA9-48B3-9D8A-F760729AD31A}"/>
              </a:ext>
            </a:extLst>
          </p:cNvPr>
          <p:cNvSpPr txBox="1"/>
          <p:nvPr/>
        </p:nvSpPr>
        <p:spPr>
          <a:xfrm>
            <a:off x="732176" y="1213008"/>
            <a:ext cx="10829244" cy="3139321"/>
          </a:xfrm>
          <a:prstGeom prst="rect">
            <a:avLst/>
          </a:prstGeom>
          <a:noFill/>
        </p:spPr>
        <p:txBody>
          <a:bodyPr wrap="square" rtlCol="0">
            <a:spAutoFit/>
          </a:bodyPr>
          <a:lstStyle/>
          <a:p>
            <a:pPr marL="527050" indent="-457200">
              <a:spcBef>
                <a:spcPts val="600"/>
              </a:spcBef>
              <a:spcAft>
                <a:spcPts val="600"/>
              </a:spcAft>
            </a:pPr>
            <a:r>
              <a:rPr lang="en-US" sz="2800" dirty="0"/>
              <a:t>2a. </a:t>
            </a:r>
            <a:r>
              <a:rPr lang="en-US" sz="2800" u="sng" dirty="0">
                <a:solidFill>
                  <a:schemeClr val="accent2"/>
                </a:solidFill>
              </a:rPr>
              <a:t>&gt;</a:t>
            </a:r>
            <a:r>
              <a:rPr lang="en-US" sz="2800" dirty="0">
                <a:solidFill>
                  <a:schemeClr val="accent2"/>
                </a:solidFill>
              </a:rPr>
              <a:t> 12 lymph nodes </a:t>
            </a:r>
            <a:r>
              <a:rPr lang="en-US" sz="2800" dirty="0"/>
              <a:t>(all CRC cases)</a:t>
            </a:r>
          </a:p>
          <a:p>
            <a:pPr marL="1033462" lvl="1" indent="-457200">
              <a:spcBef>
                <a:spcPts val="600"/>
              </a:spcBef>
              <a:spcAft>
                <a:spcPts val="600"/>
              </a:spcAft>
              <a:buSzPct val="100000"/>
              <a:buFont typeface="Arial" panose="020B0604020202020204" pitchFamily="34" charset="0"/>
              <a:buChar char="•"/>
            </a:pPr>
            <a:r>
              <a:rPr lang="en-US" sz="2800" dirty="0"/>
              <a:t>Goal = 90% compliance</a:t>
            </a:r>
          </a:p>
          <a:p>
            <a:pPr marL="1033462" lvl="1" indent="-457200">
              <a:spcBef>
                <a:spcPts val="600"/>
              </a:spcBef>
              <a:spcAft>
                <a:spcPts val="600"/>
              </a:spcAft>
              <a:buSzPct val="100000"/>
              <a:buFont typeface="Arial" panose="020B0604020202020204" pitchFamily="34" charset="0"/>
              <a:buChar char="•"/>
            </a:pPr>
            <a:r>
              <a:rPr lang="en-US" sz="2800" dirty="0"/>
              <a:t>Revised measure from 2021 QI project – </a:t>
            </a:r>
            <a:r>
              <a:rPr lang="en-US" sz="2800" dirty="0">
                <a:latin typeface="Calibri" panose="020F0502020204030204" pitchFamily="34" charset="0"/>
                <a:cs typeface="Times New Roman" panose="02020603050405020304" pitchFamily="18" charset="0"/>
              </a:rPr>
              <a:t>e</a:t>
            </a:r>
            <a:r>
              <a:rPr lang="en-US" sz="2800" dirty="0">
                <a:effectLst/>
                <a:latin typeface="Calibri" panose="020F0502020204030204" pitchFamily="34" charset="0"/>
                <a:ea typeface="Calibri" panose="020F0502020204030204" pitchFamily="34" charset="0"/>
                <a:cs typeface="Times New Roman" panose="02020603050405020304" pitchFamily="18" charset="0"/>
              </a:rPr>
              <a:t>xcludes CPT 45171 and 45172 cases (local excision)</a:t>
            </a:r>
          </a:p>
          <a:p>
            <a:pPr marL="1033462" lvl="1" indent="-457200">
              <a:spcBef>
                <a:spcPts val="600"/>
              </a:spcBef>
              <a:buSzPct val="100000"/>
              <a:buFont typeface="Arial" panose="020B0604020202020204" pitchFamily="34" charset="0"/>
              <a:buChar char="•"/>
            </a:pPr>
            <a:r>
              <a:rPr lang="en-US" sz="2800" dirty="0"/>
              <a:t>CRC Tab: Total Number of Lymph Nodes Examined </a:t>
            </a:r>
            <a:r>
              <a:rPr lang="en-US" sz="2800" dirty="0">
                <a:sym typeface="Wingdings" panose="05000000000000000000" pitchFamily="2" charset="2"/>
              </a:rPr>
              <a:t> </a:t>
            </a:r>
            <a:endParaRPr lang="en-US" sz="2800" dirty="0"/>
          </a:p>
          <a:p>
            <a:pPr marL="574675" lvl="1" indent="288925" defTabSz="1033463">
              <a:spcAft>
                <a:spcPts val="600"/>
              </a:spcAft>
              <a:buSzPct val="100000"/>
            </a:pPr>
            <a:r>
              <a:rPr lang="en-US" sz="2800" dirty="0"/>
              <a:t>	value </a:t>
            </a:r>
            <a:r>
              <a:rPr lang="en-US" sz="2800" u="sng" dirty="0"/>
              <a:t>&gt;</a:t>
            </a:r>
            <a:r>
              <a:rPr lang="en-US" sz="2800" dirty="0"/>
              <a:t> 12 entered</a:t>
            </a:r>
          </a:p>
        </p:txBody>
      </p:sp>
    </p:spTree>
    <p:extLst>
      <p:ext uri="{BB962C8B-B14F-4D97-AF65-F5344CB8AC3E}">
        <p14:creationId xmlns:p14="http://schemas.microsoft.com/office/powerpoint/2010/main" val="151856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91F187-6276-4866-BACD-E8E5D63DF1D1}"/>
              </a:ext>
            </a:extLst>
          </p:cNvPr>
          <p:cNvSpPr txBox="1"/>
          <p:nvPr/>
        </p:nvSpPr>
        <p:spPr>
          <a:xfrm>
            <a:off x="399962" y="362582"/>
            <a:ext cx="11392075" cy="646331"/>
          </a:xfrm>
          <a:prstGeom prst="rect">
            <a:avLst/>
          </a:prstGeom>
          <a:noFill/>
        </p:spPr>
        <p:txBody>
          <a:bodyPr wrap="square" rtlCol="0">
            <a:spAutoFit/>
          </a:bodyPr>
          <a:lstStyle/>
          <a:p>
            <a:r>
              <a:rPr lang="en-US" sz="3600" b="1" dirty="0">
                <a:solidFill>
                  <a:srgbClr val="C00000"/>
                </a:solidFill>
              </a:rPr>
              <a:t>Goal #2: Colorectal Cancer Intraoperative Measures, </a:t>
            </a:r>
            <a:r>
              <a:rPr lang="en-US" sz="3600" b="1" dirty="0" err="1">
                <a:solidFill>
                  <a:srgbClr val="C00000"/>
                </a:solidFill>
              </a:rPr>
              <a:t>con’t</a:t>
            </a:r>
            <a:r>
              <a:rPr lang="en-US" sz="3600" b="1" dirty="0">
                <a:solidFill>
                  <a:srgbClr val="C00000"/>
                </a:solidFill>
              </a:rPr>
              <a:t>.</a:t>
            </a:r>
          </a:p>
        </p:txBody>
      </p:sp>
      <p:sp>
        <p:nvSpPr>
          <p:cNvPr id="6" name="TextBox 5">
            <a:extLst>
              <a:ext uri="{FF2B5EF4-FFF2-40B4-BE49-F238E27FC236}">
                <a16:creationId xmlns:a16="http://schemas.microsoft.com/office/drawing/2014/main" id="{D416B397-0DA9-48B3-9D8A-F760729AD31A}"/>
              </a:ext>
            </a:extLst>
          </p:cNvPr>
          <p:cNvSpPr txBox="1"/>
          <p:nvPr/>
        </p:nvSpPr>
        <p:spPr>
          <a:xfrm>
            <a:off x="732176" y="1213008"/>
            <a:ext cx="10829244" cy="5016758"/>
          </a:xfrm>
          <a:prstGeom prst="rect">
            <a:avLst/>
          </a:prstGeom>
          <a:noFill/>
        </p:spPr>
        <p:txBody>
          <a:bodyPr wrap="square" rtlCol="0">
            <a:spAutoFit/>
          </a:bodyPr>
          <a:lstStyle/>
          <a:p>
            <a:pPr marL="527050" indent="-527050">
              <a:spcBef>
                <a:spcPts val="600"/>
              </a:spcBef>
              <a:spcAft>
                <a:spcPts val="600"/>
              </a:spcAft>
            </a:pPr>
            <a:r>
              <a:rPr lang="en-US" sz="2800" dirty="0"/>
              <a:t>2b. </a:t>
            </a:r>
            <a:r>
              <a:rPr lang="en-US" sz="2800" dirty="0">
                <a:solidFill>
                  <a:schemeClr val="accent6">
                    <a:lumMod val="75000"/>
                  </a:schemeClr>
                </a:solidFill>
              </a:rPr>
              <a:t>Use of intraoperative multimodal pain management </a:t>
            </a:r>
            <a:r>
              <a:rPr lang="en-US" sz="2800" dirty="0"/>
              <a:t>(all CRC cases)</a:t>
            </a:r>
          </a:p>
          <a:p>
            <a:pPr marL="1033462" lvl="1" indent="-457200">
              <a:spcBef>
                <a:spcPts val="600"/>
              </a:spcBef>
              <a:spcAft>
                <a:spcPts val="600"/>
              </a:spcAft>
              <a:buSzPct val="100000"/>
              <a:buFont typeface="Arial" panose="020B0604020202020204" pitchFamily="34" charset="0"/>
              <a:buChar char="•"/>
            </a:pPr>
            <a:r>
              <a:rPr lang="en-US" sz="2800" dirty="0"/>
              <a:t>Goal = 90% compliance</a:t>
            </a:r>
          </a:p>
          <a:p>
            <a:pPr marL="1033462" lvl="1" indent="-457200">
              <a:spcBef>
                <a:spcPts val="600"/>
              </a:spcBef>
              <a:spcAft>
                <a:spcPts val="600"/>
              </a:spcAft>
              <a:buSzPct val="100000"/>
              <a:buFont typeface="Arial" panose="020B0604020202020204" pitchFamily="34" charset="0"/>
              <a:buChar char="•"/>
            </a:pPr>
            <a:r>
              <a:rPr lang="en-US" sz="2800" dirty="0"/>
              <a:t>Continuation of measure from 2021 QI project</a:t>
            </a:r>
          </a:p>
          <a:p>
            <a:pPr marL="1033462" lvl="1" indent="-457200">
              <a:spcBef>
                <a:spcPts val="600"/>
              </a:spcBef>
              <a:spcAft>
                <a:spcPts val="600"/>
              </a:spcAft>
              <a:buSzPct val="100000"/>
              <a:buFont typeface="Arial" panose="020B0604020202020204" pitchFamily="34" charset="0"/>
              <a:buChar char="•"/>
            </a:pPr>
            <a:r>
              <a:rPr lang="en-US" sz="2800" dirty="0"/>
              <a:t>At least 2 non-opioid pain medications must be </a:t>
            </a:r>
            <a:r>
              <a:rPr lang="en-US" sz="2800" u="sng" dirty="0"/>
              <a:t>administered</a:t>
            </a:r>
            <a:r>
              <a:rPr lang="en-US" sz="2800" dirty="0"/>
              <a:t> in the preoperative holding area or intraoperatively.</a:t>
            </a:r>
          </a:p>
          <a:p>
            <a:pPr marL="1033462" lvl="1" indent="-457200">
              <a:spcBef>
                <a:spcPts val="600"/>
              </a:spcBef>
              <a:spcAft>
                <a:spcPts val="600"/>
              </a:spcAft>
              <a:buSzPct val="100000"/>
              <a:buFont typeface="Arial" panose="020B0604020202020204" pitchFamily="34" charset="0"/>
              <a:buChar char="•"/>
            </a:pPr>
            <a:r>
              <a:rPr lang="en-US" sz="2800" dirty="0"/>
              <a:t>If urgent or emergent surgery cases, non-opioid medications administered within 4 hours of surgery start time can be included This will account for situations where these patients receive multimodal pain medication in locations other than the preop holding area (e.g., emergency room, inpatient nursing unit).</a:t>
            </a:r>
          </a:p>
        </p:txBody>
      </p:sp>
    </p:spTree>
    <p:extLst>
      <p:ext uri="{BB962C8B-B14F-4D97-AF65-F5344CB8AC3E}">
        <p14:creationId xmlns:p14="http://schemas.microsoft.com/office/powerpoint/2010/main" val="45178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91F187-6276-4866-BACD-E8E5D63DF1D1}"/>
              </a:ext>
            </a:extLst>
          </p:cNvPr>
          <p:cNvSpPr txBox="1"/>
          <p:nvPr/>
        </p:nvSpPr>
        <p:spPr>
          <a:xfrm>
            <a:off x="399962" y="362582"/>
            <a:ext cx="11392075" cy="646331"/>
          </a:xfrm>
          <a:prstGeom prst="rect">
            <a:avLst/>
          </a:prstGeom>
          <a:noFill/>
        </p:spPr>
        <p:txBody>
          <a:bodyPr wrap="square" rtlCol="0">
            <a:spAutoFit/>
          </a:bodyPr>
          <a:lstStyle/>
          <a:p>
            <a:r>
              <a:rPr lang="en-US" sz="3600" b="1" dirty="0">
                <a:solidFill>
                  <a:srgbClr val="C00000"/>
                </a:solidFill>
              </a:rPr>
              <a:t>Goal #2: Colorectal Cancer Intraoperative Measures, </a:t>
            </a:r>
            <a:r>
              <a:rPr lang="en-US" sz="3600" b="1" dirty="0" err="1">
                <a:solidFill>
                  <a:srgbClr val="C00000"/>
                </a:solidFill>
              </a:rPr>
              <a:t>con’t</a:t>
            </a:r>
            <a:r>
              <a:rPr lang="en-US" sz="3600" b="1" dirty="0">
                <a:solidFill>
                  <a:srgbClr val="C00000"/>
                </a:solidFill>
              </a:rPr>
              <a:t>.</a:t>
            </a:r>
          </a:p>
        </p:txBody>
      </p:sp>
      <p:sp>
        <p:nvSpPr>
          <p:cNvPr id="6" name="TextBox 5">
            <a:extLst>
              <a:ext uri="{FF2B5EF4-FFF2-40B4-BE49-F238E27FC236}">
                <a16:creationId xmlns:a16="http://schemas.microsoft.com/office/drawing/2014/main" id="{D416B397-0DA9-48B3-9D8A-F760729AD31A}"/>
              </a:ext>
            </a:extLst>
          </p:cNvPr>
          <p:cNvSpPr txBox="1"/>
          <p:nvPr/>
        </p:nvSpPr>
        <p:spPr>
          <a:xfrm>
            <a:off x="399962" y="1213008"/>
            <a:ext cx="10829244" cy="4739759"/>
          </a:xfrm>
          <a:prstGeom prst="rect">
            <a:avLst/>
          </a:prstGeom>
          <a:noFill/>
        </p:spPr>
        <p:txBody>
          <a:bodyPr wrap="square" rtlCol="0">
            <a:spAutoFit/>
          </a:bodyPr>
          <a:lstStyle/>
          <a:p>
            <a:pPr marL="1033462" lvl="1" indent="-457200">
              <a:spcBef>
                <a:spcPts val="600"/>
              </a:spcBef>
              <a:spcAft>
                <a:spcPts val="600"/>
              </a:spcAft>
              <a:buSzPct val="100000"/>
              <a:buFont typeface="Arial" panose="020B0604020202020204" pitchFamily="34" charset="0"/>
              <a:buChar char="•"/>
            </a:pPr>
            <a:r>
              <a:rPr lang="en-US" sz="2800" dirty="0"/>
              <a:t>Multimodal Pain Management ordered Preop/</a:t>
            </a:r>
            <a:r>
              <a:rPr lang="en-US" sz="2800" dirty="0" err="1"/>
              <a:t>Intraop</a:t>
            </a:r>
            <a:r>
              <a:rPr lang="en-US" sz="2800" dirty="0"/>
              <a:t>? (ERP Tab) </a:t>
            </a:r>
            <a:r>
              <a:rPr lang="en-US" sz="2800" dirty="0">
                <a:sym typeface="Wingdings" panose="05000000000000000000" pitchFamily="2" charset="2"/>
              </a:rPr>
              <a:t></a:t>
            </a:r>
            <a:r>
              <a:rPr lang="en-US" sz="2800" dirty="0"/>
              <a:t> Yes selected</a:t>
            </a:r>
          </a:p>
          <a:p>
            <a:pPr marL="576262" lvl="1">
              <a:spcBef>
                <a:spcPts val="600"/>
              </a:spcBef>
              <a:spcAft>
                <a:spcPts val="600"/>
              </a:spcAft>
              <a:buSzPct val="100000"/>
            </a:pPr>
            <a:r>
              <a:rPr lang="en-US" sz="2800" dirty="0"/>
              <a:t>AND</a:t>
            </a:r>
          </a:p>
          <a:p>
            <a:pPr marL="1033462" lvl="1" indent="-457200">
              <a:spcBef>
                <a:spcPts val="600"/>
              </a:spcBef>
              <a:spcAft>
                <a:spcPts val="600"/>
              </a:spcAft>
              <a:buSzPct val="100000"/>
              <a:buFont typeface="Arial" panose="020B0604020202020204" pitchFamily="34" charset="0"/>
              <a:buChar char="•"/>
            </a:pPr>
            <a:r>
              <a:rPr lang="en-US" sz="2800" dirty="0"/>
              <a:t>All administered medications are abstracted</a:t>
            </a:r>
          </a:p>
          <a:p>
            <a:pPr marL="1490662" lvl="2" indent="-457200">
              <a:spcBef>
                <a:spcPts val="600"/>
              </a:spcBef>
              <a:spcAft>
                <a:spcPts val="600"/>
              </a:spcAft>
              <a:buSzPct val="60000"/>
              <a:buFont typeface="Courier New" panose="02070309020205020404" pitchFamily="49" charset="0"/>
              <a:buChar char="o"/>
            </a:pPr>
            <a:r>
              <a:rPr lang="en-US" sz="2800" dirty="0"/>
              <a:t>Minimum of two medications entered</a:t>
            </a:r>
          </a:p>
          <a:p>
            <a:pPr marL="1490662" lvl="2" indent="-457200">
              <a:spcBef>
                <a:spcPts val="600"/>
              </a:spcBef>
              <a:spcAft>
                <a:spcPts val="600"/>
              </a:spcAft>
              <a:buSzPct val="60000"/>
              <a:buFont typeface="Courier New" panose="02070309020205020404" pitchFamily="49" charset="0"/>
              <a:buChar char="o"/>
            </a:pPr>
            <a:r>
              <a:rPr lang="en-US" sz="2800" dirty="0"/>
              <a:t>Acetaminophen will only count once, even if both the oral and intravenous options are abstracted</a:t>
            </a:r>
          </a:p>
          <a:p>
            <a:pPr marL="1490662" lvl="2" indent="-457200">
              <a:spcBef>
                <a:spcPts val="600"/>
              </a:spcBef>
              <a:spcAft>
                <a:spcPts val="600"/>
              </a:spcAft>
              <a:buSzPct val="60000"/>
              <a:buFont typeface="Courier New" panose="02070309020205020404" pitchFamily="49" charset="0"/>
              <a:buChar char="o"/>
            </a:pPr>
            <a:r>
              <a:rPr lang="en-US" sz="2800" dirty="0"/>
              <a:t>If no or only one medication is administered, must abstract “Postop multimodal not used” option (case will fail measure)</a:t>
            </a:r>
          </a:p>
        </p:txBody>
      </p:sp>
    </p:spTree>
    <p:extLst>
      <p:ext uri="{BB962C8B-B14F-4D97-AF65-F5344CB8AC3E}">
        <p14:creationId xmlns:p14="http://schemas.microsoft.com/office/powerpoint/2010/main" val="285816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91F187-6276-4866-BACD-E8E5D63DF1D1}"/>
              </a:ext>
            </a:extLst>
          </p:cNvPr>
          <p:cNvSpPr txBox="1"/>
          <p:nvPr/>
        </p:nvSpPr>
        <p:spPr>
          <a:xfrm>
            <a:off x="399962" y="362582"/>
            <a:ext cx="11392075" cy="646331"/>
          </a:xfrm>
          <a:prstGeom prst="rect">
            <a:avLst/>
          </a:prstGeom>
          <a:noFill/>
        </p:spPr>
        <p:txBody>
          <a:bodyPr wrap="square" rtlCol="0">
            <a:spAutoFit/>
          </a:bodyPr>
          <a:lstStyle/>
          <a:p>
            <a:r>
              <a:rPr lang="en-US" sz="3600" b="1" dirty="0">
                <a:solidFill>
                  <a:srgbClr val="C00000"/>
                </a:solidFill>
              </a:rPr>
              <a:t>Goal #2: Colorectal Cancer Intraoperative Measures, </a:t>
            </a:r>
            <a:r>
              <a:rPr lang="en-US" sz="3600" b="1" dirty="0" err="1">
                <a:solidFill>
                  <a:srgbClr val="C00000"/>
                </a:solidFill>
              </a:rPr>
              <a:t>con’t</a:t>
            </a:r>
            <a:r>
              <a:rPr lang="en-US" sz="3600" b="1" dirty="0">
                <a:solidFill>
                  <a:srgbClr val="C00000"/>
                </a:solidFill>
              </a:rPr>
              <a:t>.</a:t>
            </a:r>
          </a:p>
        </p:txBody>
      </p:sp>
      <p:sp>
        <p:nvSpPr>
          <p:cNvPr id="6" name="TextBox 5">
            <a:extLst>
              <a:ext uri="{FF2B5EF4-FFF2-40B4-BE49-F238E27FC236}">
                <a16:creationId xmlns:a16="http://schemas.microsoft.com/office/drawing/2014/main" id="{D416B397-0DA9-48B3-9D8A-F760729AD31A}"/>
              </a:ext>
            </a:extLst>
          </p:cNvPr>
          <p:cNvSpPr txBox="1"/>
          <p:nvPr/>
        </p:nvSpPr>
        <p:spPr>
          <a:xfrm>
            <a:off x="732176" y="1213008"/>
            <a:ext cx="10829244" cy="3724096"/>
          </a:xfrm>
          <a:prstGeom prst="rect">
            <a:avLst/>
          </a:prstGeom>
          <a:noFill/>
        </p:spPr>
        <p:txBody>
          <a:bodyPr wrap="square" rtlCol="0">
            <a:spAutoFit/>
          </a:bodyPr>
          <a:lstStyle/>
          <a:p>
            <a:pPr marL="527050" indent="-527050">
              <a:spcBef>
                <a:spcPts val="600"/>
              </a:spcBef>
              <a:spcAft>
                <a:spcPts val="600"/>
              </a:spcAft>
            </a:pPr>
            <a:r>
              <a:rPr lang="en-US" sz="2800" dirty="0"/>
              <a:t>2c. </a:t>
            </a:r>
            <a:r>
              <a:rPr lang="en-US" sz="2800" dirty="0">
                <a:solidFill>
                  <a:schemeClr val="accent2"/>
                </a:solidFill>
              </a:rPr>
              <a:t>Maintain or decrease positive margin rate </a:t>
            </a:r>
            <a:r>
              <a:rPr lang="en-US" sz="2800" dirty="0"/>
              <a:t>(all CRC cases)</a:t>
            </a:r>
          </a:p>
          <a:p>
            <a:pPr marL="1033462" lvl="1" indent="-457200">
              <a:spcBef>
                <a:spcPts val="600"/>
              </a:spcBef>
              <a:spcAft>
                <a:spcPts val="600"/>
              </a:spcAft>
              <a:buSzPct val="100000"/>
              <a:buFont typeface="Arial" panose="020B0604020202020204" pitchFamily="34" charset="0"/>
              <a:buChar char="•"/>
            </a:pPr>
            <a:r>
              <a:rPr lang="en-US" sz="2800" dirty="0"/>
              <a:t>Goal </a:t>
            </a:r>
            <a:r>
              <a:rPr lang="en-US" sz="2800" u="sng" dirty="0"/>
              <a:t>&gt;</a:t>
            </a:r>
            <a:r>
              <a:rPr lang="en-US" sz="2800" dirty="0"/>
              <a:t> 90%</a:t>
            </a:r>
          </a:p>
          <a:p>
            <a:pPr marL="1033462" lvl="1" indent="-457200">
              <a:spcBef>
                <a:spcPts val="600"/>
              </a:spcBef>
              <a:spcAft>
                <a:spcPts val="600"/>
              </a:spcAft>
              <a:buSzPct val="100000"/>
              <a:buFont typeface="Arial" panose="020B0604020202020204" pitchFamily="34" charset="0"/>
              <a:buChar char="•"/>
            </a:pPr>
            <a:r>
              <a:rPr lang="en-US" sz="2800" dirty="0"/>
              <a:t>New measure for 2022 QI project</a:t>
            </a:r>
          </a:p>
          <a:p>
            <a:pPr marL="1033462" lvl="1" indent="-457200">
              <a:spcBef>
                <a:spcPts val="600"/>
              </a:spcBef>
              <a:spcAft>
                <a:spcPts val="600"/>
              </a:spcAft>
              <a:buSzPct val="100000"/>
              <a:buFont typeface="Arial" panose="020B0604020202020204" pitchFamily="34" charset="0"/>
              <a:buChar char="•"/>
            </a:pPr>
            <a:r>
              <a:rPr lang="en-US" sz="2800" b="1" dirty="0"/>
              <a:t>Continuing sites</a:t>
            </a:r>
            <a:r>
              <a:rPr lang="en-US" sz="2800" dirty="0"/>
              <a:t>: maintain or decrease rate from 2021 compared to 2022</a:t>
            </a:r>
          </a:p>
          <a:p>
            <a:pPr marL="1033462" lvl="1" indent="-457200">
              <a:spcBef>
                <a:spcPts val="600"/>
              </a:spcBef>
              <a:spcAft>
                <a:spcPts val="600"/>
              </a:spcAft>
              <a:buSzPct val="100000"/>
              <a:buFont typeface="Arial" panose="020B0604020202020204" pitchFamily="34" charset="0"/>
              <a:buChar char="•"/>
            </a:pPr>
            <a:r>
              <a:rPr lang="en-US" sz="2800" b="1" dirty="0"/>
              <a:t>New sites</a:t>
            </a:r>
            <a:r>
              <a:rPr lang="en-US" sz="2800" dirty="0"/>
              <a:t>: maintain or decrease rate from Q1 2022 compared to Q3 &amp; Q4 2022</a:t>
            </a:r>
          </a:p>
        </p:txBody>
      </p:sp>
    </p:spTree>
    <p:extLst>
      <p:ext uri="{BB962C8B-B14F-4D97-AF65-F5344CB8AC3E}">
        <p14:creationId xmlns:p14="http://schemas.microsoft.com/office/powerpoint/2010/main" val="141204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639" y="251463"/>
            <a:ext cx="10829244" cy="646331"/>
          </a:xfrm>
          <a:prstGeom prst="rect">
            <a:avLst/>
          </a:prstGeom>
          <a:noFill/>
        </p:spPr>
        <p:txBody>
          <a:bodyPr wrap="square" rtlCol="0">
            <a:spAutoFit/>
          </a:bodyPr>
          <a:lstStyle/>
          <a:p>
            <a:r>
              <a:rPr lang="en-US" sz="3600" b="1" dirty="0">
                <a:solidFill>
                  <a:srgbClr val="C00000"/>
                </a:solidFill>
              </a:rPr>
              <a:t>Goal #3: Colorectal Cancer Postoperative Measures</a:t>
            </a:r>
          </a:p>
        </p:txBody>
      </p:sp>
      <p:sp>
        <p:nvSpPr>
          <p:cNvPr id="5" name="TextBox 4"/>
          <p:cNvSpPr txBox="1"/>
          <p:nvPr/>
        </p:nvSpPr>
        <p:spPr>
          <a:xfrm>
            <a:off x="669073" y="957302"/>
            <a:ext cx="10829244" cy="3139321"/>
          </a:xfrm>
          <a:prstGeom prst="rect">
            <a:avLst/>
          </a:prstGeom>
          <a:noFill/>
        </p:spPr>
        <p:txBody>
          <a:bodyPr wrap="square" rtlCol="0">
            <a:spAutoFit/>
          </a:bodyPr>
          <a:lstStyle/>
          <a:p>
            <a:pPr>
              <a:spcBef>
                <a:spcPts val="600"/>
              </a:spcBef>
              <a:spcAft>
                <a:spcPts val="600"/>
              </a:spcAft>
            </a:pPr>
            <a:r>
              <a:rPr lang="en-US" sz="2800" b="1" dirty="0"/>
              <a:t>5 points each (15 points total)</a:t>
            </a:r>
          </a:p>
          <a:p>
            <a:pPr marL="749300" lvl="1" indent="-401638">
              <a:spcBef>
                <a:spcPts val="600"/>
              </a:spcBef>
              <a:spcAft>
                <a:spcPts val="600"/>
              </a:spcAft>
              <a:buSzPct val="100000"/>
              <a:buFont typeface="Arial" panose="020B0604020202020204" pitchFamily="34" charset="0"/>
              <a:buChar char="•"/>
            </a:pPr>
            <a:r>
              <a:rPr lang="en-US" sz="2800" dirty="0"/>
              <a:t>3a. </a:t>
            </a:r>
            <a:r>
              <a:rPr lang="en-US" sz="2800" dirty="0">
                <a:solidFill>
                  <a:schemeClr val="accent1"/>
                </a:solidFill>
              </a:rPr>
              <a:t>TME grading </a:t>
            </a:r>
            <a:r>
              <a:rPr lang="en-US" sz="2800" dirty="0"/>
              <a:t>(rectal CA only)</a:t>
            </a:r>
            <a:endParaRPr lang="en-US" sz="2800" dirty="0">
              <a:solidFill>
                <a:schemeClr val="accent1"/>
              </a:solidFill>
            </a:endParaRPr>
          </a:p>
          <a:p>
            <a:pPr marL="749300" lvl="1" indent="-401638">
              <a:spcBef>
                <a:spcPts val="600"/>
              </a:spcBef>
              <a:spcAft>
                <a:spcPts val="600"/>
              </a:spcAft>
              <a:buSzPct val="100000"/>
              <a:buFont typeface="Arial" panose="020B0604020202020204" pitchFamily="34" charset="0"/>
              <a:buChar char="•"/>
            </a:pPr>
            <a:r>
              <a:rPr lang="en-US" sz="2800" dirty="0"/>
              <a:t>3b. </a:t>
            </a:r>
            <a:r>
              <a:rPr lang="en-US" sz="2800" dirty="0">
                <a:solidFill>
                  <a:schemeClr val="accent6">
                    <a:lumMod val="75000"/>
                  </a:schemeClr>
                </a:solidFill>
              </a:rPr>
              <a:t>Postoperative order for multimodal pain management if discharged on POD 0 </a:t>
            </a:r>
            <a:r>
              <a:rPr lang="en-US" sz="2800" dirty="0"/>
              <a:t>(all CRC cases)</a:t>
            </a:r>
          </a:p>
          <a:p>
            <a:pPr marL="749300" lvl="1" indent="-401638">
              <a:spcBef>
                <a:spcPts val="600"/>
              </a:spcBef>
              <a:spcAft>
                <a:spcPts val="600"/>
              </a:spcAft>
              <a:buSzPct val="100000"/>
              <a:buFont typeface="Arial" panose="020B0604020202020204" pitchFamily="34" charset="0"/>
              <a:buChar char="•"/>
            </a:pPr>
            <a:r>
              <a:rPr lang="en-US" sz="2800" dirty="0"/>
              <a:t>3c. </a:t>
            </a:r>
            <a:r>
              <a:rPr lang="en-US" sz="2800" dirty="0">
                <a:solidFill>
                  <a:schemeClr val="accent6">
                    <a:lumMod val="75000"/>
                  </a:schemeClr>
                </a:solidFill>
              </a:rPr>
              <a:t>Postoperative use of multimodal pain management if discharged on or after POD 1 </a:t>
            </a:r>
            <a:r>
              <a:rPr lang="en-US" sz="2800" dirty="0"/>
              <a:t>(all CRC cases)</a:t>
            </a:r>
          </a:p>
        </p:txBody>
      </p:sp>
    </p:spTree>
    <p:extLst>
      <p:ext uri="{BB962C8B-B14F-4D97-AF65-F5344CB8AC3E}">
        <p14:creationId xmlns:p14="http://schemas.microsoft.com/office/powerpoint/2010/main" val="289445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3871" y="1223147"/>
            <a:ext cx="10909767" cy="4893647"/>
          </a:xfrm>
          <a:prstGeom prst="rect">
            <a:avLst/>
          </a:prstGeom>
          <a:noFill/>
        </p:spPr>
        <p:txBody>
          <a:bodyPr wrap="square" rtlCol="0">
            <a:spAutoFit/>
          </a:bodyPr>
          <a:lstStyle/>
          <a:p>
            <a:pPr>
              <a:spcBef>
                <a:spcPts val="600"/>
              </a:spcBef>
              <a:spcAft>
                <a:spcPts val="600"/>
              </a:spcAft>
              <a:buSzPct val="100000"/>
              <a:defRPr/>
            </a:pPr>
            <a:r>
              <a:rPr kumimoji="0" lang="en-US" sz="2800" b="0" i="0" u="none" strike="noStrike" kern="1200" cap="none" spc="0" normalizeH="0" baseline="0" noProof="0" dirty="0">
                <a:ln>
                  <a:noFill/>
                </a:ln>
                <a:effectLst/>
                <a:uLnTx/>
                <a:uFillTx/>
                <a:latin typeface="Calibri" panose="020F0502020204030204"/>
                <a:ea typeface="+mn-ea"/>
                <a:cs typeface="+mn-cs"/>
              </a:rPr>
              <a:t>3a. </a:t>
            </a:r>
            <a:r>
              <a:rPr lang="en-US" sz="2800" dirty="0">
                <a:solidFill>
                  <a:schemeClr val="accent1"/>
                </a:solidFill>
              </a:rPr>
              <a:t>TME grading </a:t>
            </a:r>
            <a:r>
              <a:rPr lang="en-US" sz="2800" dirty="0"/>
              <a:t>(rectal CA only)</a:t>
            </a:r>
          </a:p>
          <a:p>
            <a:pPr marL="914400" lvl="1" indent="-338138">
              <a:spcBef>
                <a:spcPts val="600"/>
              </a:spcBef>
              <a:spcAft>
                <a:spcPts val="600"/>
              </a:spcAft>
              <a:buSzPct val="100000"/>
              <a:buFont typeface="Arial" panose="020B0604020202020204" pitchFamily="34" charset="0"/>
              <a:buChar char="•"/>
            </a:pPr>
            <a:r>
              <a:rPr lang="en-US" sz="2800" dirty="0"/>
              <a:t>Goal = 100%</a:t>
            </a:r>
          </a:p>
          <a:p>
            <a:pPr marL="914400" lvl="1" indent="-338138">
              <a:spcBef>
                <a:spcPts val="600"/>
              </a:spcBef>
              <a:spcAft>
                <a:spcPts val="600"/>
              </a:spcAft>
              <a:buSzPct val="100000"/>
              <a:buFont typeface="Arial" panose="020B0604020202020204" pitchFamily="34" charset="0"/>
              <a:buChar char="•"/>
            </a:pPr>
            <a:r>
              <a:rPr lang="en-US" sz="2800" dirty="0"/>
              <a:t>Continuation of measure from 2021 QI project</a:t>
            </a:r>
          </a:p>
          <a:p>
            <a:pPr marL="914400" lvl="1" indent="-338138">
              <a:spcBef>
                <a:spcPts val="600"/>
              </a:spcBef>
              <a:spcAft>
                <a:spcPts val="600"/>
              </a:spcAft>
              <a:buSzPct val="100000"/>
              <a:buFont typeface="Arial" panose="020B0604020202020204" pitchFamily="34" charset="0"/>
              <a:buChar char="•"/>
            </a:pPr>
            <a:r>
              <a:rPr lang="en-US" sz="2800" dirty="0"/>
              <a:t>Excludes CPT codes 45171 and 45172 cases (local excision)</a:t>
            </a:r>
          </a:p>
          <a:p>
            <a:pPr marL="914400" lvl="1" indent="-338138">
              <a:spcBef>
                <a:spcPts val="600"/>
              </a:spcBef>
              <a:spcAft>
                <a:spcPts val="600"/>
              </a:spcAft>
              <a:buSzPct val="100000"/>
              <a:buFont typeface="Arial" panose="020B0604020202020204" pitchFamily="34" charset="0"/>
              <a:buChar char="•"/>
            </a:pPr>
            <a:r>
              <a:rPr lang="en-US" sz="2800" dirty="0"/>
              <a:t>Includes Preoperative Rectal Cancer Location = Middle 1/3rd of rectum or Lower 1/3rd of rectum</a:t>
            </a:r>
          </a:p>
          <a:p>
            <a:pPr marL="914400" lvl="1" indent="-338138">
              <a:spcBef>
                <a:spcPts val="600"/>
              </a:spcBef>
              <a:spcAft>
                <a:spcPts val="600"/>
              </a:spcAft>
              <a:buSzPct val="100000"/>
              <a:buFont typeface="Arial" panose="020B0604020202020204" pitchFamily="34" charset="0"/>
              <a:buChar char="•"/>
            </a:pPr>
            <a:r>
              <a:rPr lang="en-US" sz="2800" dirty="0"/>
              <a:t>CRC Tab: TME Grade </a:t>
            </a:r>
            <a:r>
              <a:rPr lang="en-US" sz="2800" dirty="0">
                <a:sym typeface="Wingdings" panose="05000000000000000000" pitchFamily="2" charset="2"/>
              </a:rPr>
              <a:t></a:t>
            </a:r>
            <a:r>
              <a:rPr lang="en-US" sz="2800" dirty="0"/>
              <a:t>Grade 3 – Complete, Grade 2 – Near Complete, or Grade 1 – Incomplete selected</a:t>
            </a:r>
          </a:p>
          <a:p>
            <a:pPr marL="914400" lvl="1" indent="-338138">
              <a:spcBef>
                <a:spcPts val="600"/>
              </a:spcBef>
              <a:spcAft>
                <a:spcPts val="600"/>
              </a:spcAft>
              <a:buSzPct val="100000"/>
              <a:buFont typeface="Arial" panose="020B0604020202020204" pitchFamily="34" charset="0"/>
              <a:buChar char="•"/>
            </a:pPr>
            <a:r>
              <a:rPr lang="en-US" sz="2800" dirty="0"/>
              <a:t>Performed by Pathologist</a:t>
            </a:r>
          </a:p>
        </p:txBody>
      </p:sp>
      <p:sp>
        <p:nvSpPr>
          <p:cNvPr id="5" name="TextBox 4">
            <a:extLst>
              <a:ext uri="{FF2B5EF4-FFF2-40B4-BE49-F238E27FC236}">
                <a16:creationId xmlns:a16="http://schemas.microsoft.com/office/drawing/2014/main" id="{6802C7CF-00DA-4277-A3A8-DEC263EE404E}"/>
              </a:ext>
            </a:extLst>
          </p:cNvPr>
          <p:cNvSpPr txBox="1"/>
          <p:nvPr/>
        </p:nvSpPr>
        <p:spPr>
          <a:xfrm>
            <a:off x="451573" y="466617"/>
            <a:ext cx="11391067" cy="646331"/>
          </a:xfrm>
          <a:prstGeom prst="rect">
            <a:avLst/>
          </a:prstGeom>
          <a:noFill/>
        </p:spPr>
        <p:txBody>
          <a:bodyPr wrap="square" rtlCol="0">
            <a:spAutoFit/>
          </a:bodyPr>
          <a:lstStyle/>
          <a:p>
            <a:r>
              <a:rPr lang="en-US" sz="3600" b="1" dirty="0">
                <a:solidFill>
                  <a:srgbClr val="C00000"/>
                </a:solidFill>
              </a:rPr>
              <a:t>Goal #3: Colorectal Cancer Postoperative Measures, </a:t>
            </a:r>
            <a:r>
              <a:rPr lang="en-US" sz="3600" b="1" dirty="0" err="1">
                <a:solidFill>
                  <a:srgbClr val="C00000"/>
                </a:solidFill>
              </a:rPr>
              <a:t>con’t</a:t>
            </a:r>
            <a:r>
              <a:rPr lang="en-US" sz="3600" b="1" dirty="0">
                <a:solidFill>
                  <a:srgbClr val="C00000"/>
                </a:solidFill>
              </a:rPr>
              <a:t>.</a:t>
            </a:r>
          </a:p>
        </p:txBody>
      </p:sp>
    </p:spTree>
    <p:extLst>
      <p:ext uri="{BB962C8B-B14F-4D97-AF65-F5344CB8AC3E}">
        <p14:creationId xmlns:p14="http://schemas.microsoft.com/office/powerpoint/2010/main" val="171527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573" y="466617"/>
            <a:ext cx="11391067" cy="646331"/>
          </a:xfrm>
          <a:prstGeom prst="rect">
            <a:avLst/>
          </a:prstGeom>
          <a:noFill/>
        </p:spPr>
        <p:txBody>
          <a:bodyPr wrap="square" rtlCol="0">
            <a:spAutoFit/>
          </a:bodyPr>
          <a:lstStyle/>
          <a:p>
            <a:r>
              <a:rPr lang="en-US" sz="3600" b="1" dirty="0">
                <a:solidFill>
                  <a:srgbClr val="C00000"/>
                </a:solidFill>
              </a:rPr>
              <a:t>Goal #3: Colorectal Cancer Postoperative Measures, </a:t>
            </a:r>
            <a:r>
              <a:rPr lang="en-US" sz="3600" b="1" dirty="0" err="1">
                <a:solidFill>
                  <a:srgbClr val="C00000"/>
                </a:solidFill>
              </a:rPr>
              <a:t>con’t</a:t>
            </a:r>
            <a:r>
              <a:rPr lang="en-US" sz="3600" b="1" dirty="0">
                <a:solidFill>
                  <a:srgbClr val="C00000"/>
                </a:solidFill>
              </a:rPr>
              <a:t>.</a:t>
            </a:r>
          </a:p>
        </p:txBody>
      </p:sp>
      <p:sp>
        <p:nvSpPr>
          <p:cNvPr id="4" name="TextBox 3"/>
          <p:cNvSpPr txBox="1"/>
          <p:nvPr/>
        </p:nvSpPr>
        <p:spPr>
          <a:xfrm>
            <a:off x="932874" y="1136654"/>
            <a:ext cx="10909767" cy="4739759"/>
          </a:xfrm>
          <a:prstGeom prst="rect">
            <a:avLst/>
          </a:prstGeom>
          <a:noFill/>
        </p:spPr>
        <p:txBody>
          <a:bodyPr wrap="square" rtlCol="0">
            <a:spAutoFit/>
          </a:bodyPr>
          <a:lstStyle/>
          <a:p>
            <a:pPr marL="576263" indent="-576263">
              <a:spcBef>
                <a:spcPts val="600"/>
              </a:spcBef>
              <a:spcAft>
                <a:spcPts val="600"/>
              </a:spcAft>
            </a:pPr>
            <a:r>
              <a:rPr lang="en-US" sz="2800" dirty="0"/>
              <a:t>3b. </a:t>
            </a:r>
            <a:r>
              <a:rPr lang="en-US" sz="2800" dirty="0">
                <a:solidFill>
                  <a:schemeClr val="accent6">
                    <a:lumMod val="75000"/>
                  </a:schemeClr>
                </a:solidFill>
              </a:rPr>
              <a:t>Postoperative </a:t>
            </a:r>
            <a:r>
              <a:rPr lang="en-US" sz="2800" u="sng" dirty="0">
                <a:solidFill>
                  <a:schemeClr val="accent6">
                    <a:lumMod val="75000"/>
                  </a:schemeClr>
                </a:solidFill>
              </a:rPr>
              <a:t>order</a:t>
            </a:r>
            <a:r>
              <a:rPr lang="en-US" sz="2800" dirty="0">
                <a:solidFill>
                  <a:schemeClr val="accent6">
                    <a:lumMod val="75000"/>
                  </a:schemeClr>
                </a:solidFill>
              </a:rPr>
              <a:t> for multimodal pain management if discharged on </a:t>
            </a:r>
            <a:r>
              <a:rPr lang="en-US" sz="2800" u="sng" dirty="0">
                <a:solidFill>
                  <a:schemeClr val="accent6">
                    <a:lumMod val="75000"/>
                  </a:schemeClr>
                </a:solidFill>
              </a:rPr>
              <a:t>POD 0</a:t>
            </a:r>
            <a:r>
              <a:rPr lang="en-US" sz="2800" dirty="0">
                <a:solidFill>
                  <a:schemeClr val="accent6">
                    <a:lumMod val="75000"/>
                  </a:schemeClr>
                </a:solidFill>
              </a:rPr>
              <a:t> </a:t>
            </a:r>
            <a:r>
              <a:rPr lang="en-US" sz="2800" dirty="0"/>
              <a:t>(all CRC cases)</a:t>
            </a:r>
            <a:endParaRPr lang="en-US" sz="2800" u="sng" dirty="0">
              <a:solidFill>
                <a:schemeClr val="accent6">
                  <a:lumMod val="75000"/>
                </a:schemeClr>
              </a:solidFill>
            </a:endParaRPr>
          </a:p>
          <a:p>
            <a:pPr marL="1033462" lvl="1" indent="-457200">
              <a:spcBef>
                <a:spcPts val="600"/>
              </a:spcBef>
              <a:spcAft>
                <a:spcPts val="600"/>
              </a:spcAft>
              <a:buSzPct val="100000"/>
              <a:buFont typeface="Arial" panose="020B0604020202020204" pitchFamily="34" charset="0"/>
              <a:buChar char="•"/>
            </a:pPr>
            <a:r>
              <a:rPr lang="en-US" sz="2800" dirty="0"/>
              <a:t>Goal = 90% compliance</a:t>
            </a:r>
          </a:p>
          <a:p>
            <a:pPr marL="1033462" lvl="1" indent="-457200">
              <a:spcBef>
                <a:spcPts val="600"/>
              </a:spcBef>
              <a:spcAft>
                <a:spcPts val="600"/>
              </a:spcAft>
              <a:buSzPct val="100000"/>
              <a:buFont typeface="Arial" panose="020B0604020202020204" pitchFamily="34" charset="0"/>
              <a:buChar char="•"/>
            </a:pPr>
            <a:r>
              <a:rPr lang="en-US" sz="2800" dirty="0"/>
              <a:t>Continuation of measure from 2021 QI project</a:t>
            </a:r>
          </a:p>
          <a:p>
            <a:pPr marL="1033462" lvl="1" indent="-457200">
              <a:spcBef>
                <a:spcPts val="600"/>
              </a:spcBef>
              <a:spcAft>
                <a:spcPts val="600"/>
              </a:spcAft>
              <a:buSzPct val="100000"/>
              <a:buFont typeface="Arial" panose="020B0604020202020204" pitchFamily="34" charset="0"/>
              <a:buChar char="•"/>
            </a:pPr>
            <a:r>
              <a:rPr lang="en-US" sz="2800" dirty="0"/>
              <a:t>Discharge Destination = Home, or Home with Home Health Care</a:t>
            </a:r>
          </a:p>
          <a:p>
            <a:pPr marL="1033462" lvl="1" indent="-457200">
              <a:spcBef>
                <a:spcPts val="600"/>
              </a:spcBef>
              <a:spcAft>
                <a:spcPts val="600"/>
              </a:spcAft>
              <a:buSzPct val="100000"/>
              <a:buFont typeface="Arial" panose="020B0604020202020204" pitchFamily="34" charset="0"/>
              <a:buChar char="•"/>
            </a:pPr>
            <a:r>
              <a:rPr lang="en-US" sz="2800" dirty="0"/>
              <a:t>At least 2 non-opioid pain medications ordered within first 24 hours postoperatively</a:t>
            </a:r>
          </a:p>
          <a:p>
            <a:pPr marL="1033462" lvl="1" indent="-457200">
              <a:spcBef>
                <a:spcPts val="600"/>
              </a:spcBef>
              <a:spcAft>
                <a:spcPts val="600"/>
              </a:spcAft>
              <a:buSzPct val="100000"/>
              <a:buFont typeface="Arial" panose="020B0604020202020204" pitchFamily="34" charset="0"/>
              <a:buChar char="•"/>
            </a:pPr>
            <a:r>
              <a:rPr lang="en-US" sz="2800" dirty="0"/>
              <a:t>Multimodal Pain Management </a:t>
            </a:r>
            <a:r>
              <a:rPr lang="en-US" sz="2800" u="sng" dirty="0"/>
              <a:t>ordered</a:t>
            </a:r>
            <a:r>
              <a:rPr lang="en-US" sz="2800" dirty="0"/>
              <a:t> within the first 24 hours following surgery? (ERP Tab) </a:t>
            </a:r>
            <a:r>
              <a:rPr lang="en-US" sz="2800" dirty="0">
                <a:sym typeface="Wingdings" panose="05000000000000000000" pitchFamily="2" charset="2"/>
              </a:rPr>
              <a:t></a:t>
            </a:r>
            <a:r>
              <a:rPr lang="en-US" sz="2800" dirty="0"/>
              <a:t> Yes selected</a:t>
            </a:r>
          </a:p>
        </p:txBody>
      </p:sp>
    </p:spTree>
    <p:extLst>
      <p:ext uri="{BB962C8B-B14F-4D97-AF65-F5344CB8AC3E}">
        <p14:creationId xmlns:p14="http://schemas.microsoft.com/office/powerpoint/2010/main" val="213079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49" y="366487"/>
            <a:ext cx="111508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3600" b="1" dirty="0">
                <a:solidFill>
                  <a:srgbClr val="C00000"/>
                </a:solidFill>
                <a:latin typeface="Calibri" panose="020F0502020204030204"/>
              </a:rPr>
              <a:t>2022 Colorectal Cancer Surgical Quality Project Overview</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 name="TextBox 5"/>
          <p:cNvSpPr txBox="1"/>
          <p:nvPr/>
        </p:nvSpPr>
        <p:spPr>
          <a:xfrm>
            <a:off x="141182" y="1126641"/>
            <a:ext cx="11150872" cy="4708981"/>
          </a:xfrm>
          <a:prstGeom prst="rect">
            <a:avLst/>
          </a:prstGeom>
          <a:noFill/>
        </p:spPr>
        <p:txBody>
          <a:bodyPr wrap="square" rtlCol="0">
            <a:spAutoFit/>
          </a:bodyPr>
          <a:lstStyle/>
          <a:p>
            <a:pPr marL="457200" indent="457200">
              <a:spcAft>
                <a:spcPts val="600"/>
              </a:spcAft>
              <a:buFont typeface="Arial" panose="020B0604020202020204" pitchFamily="34" charset="0"/>
              <a:buChar char="•"/>
              <a:defRPr/>
            </a:pPr>
            <a:r>
              <a:rPr lang="en-US" sz="2800" dirty="0"/>
              <a:t>Focus on improving performance of evidence-based quality measures 	for surgical patients with colorectal cancer to promote high-quality 	treatment to improve short- and long- term outcomes. </a:t>
            </a:r>
          </a:p>
          <a:p>
            <a:pPr marL="457200" indent="457200">
              <a:spcAft>
                <a:spcPts val="600"/>
              </a:spcAft>
              <a:buFont typeface="Arial" panose="020B0604020202020204" pitchFamily="34" charset="0"/>
              <a:buChar char="•"/>
              <a:defRPr/>
            </a:pPr>
            <a:r>
              <a:rPr lang="en-US" sz="2800" dirty="0"/>
              <a:t>CRC QI Project participants were invited based on room for 	improvement of the measures and prior or current participation with 	CRC variable data collection.</a:t>
            </a:r>
          </a:p>
          <a:p>
            <a:pPr marL="457200" indent="457200">
              <a:spcAft>
                <a:spcPts val="600"/>
              </a:spcAft>
              <a:buFont typeface="Arial" panose="020B0604020202020204" pitchFamily="34" charset="0"/>
              <a:buChar char="•"/>
              <a:defRPr/>
            </a:pPr>
            <a:r>
              <a:rPr lang="en-US" sz="2800" dirty="0"/>
              <a:t>Dr. Hendren’s project overview video:</a:t>
            </a:r>
          </a:p>
          <a:p>
            <a:pPr indent="457200">
              <a:spcAft>
                <a:spcPts val="600"/>
              </a:spcAft>
              <a:defRPr/>
            </a:pPr>
            <a:r>
              <a:rPr lang="en-US" sz="2800" dirty="0">
                <a:solidFill>
                  <a:prstClr val="black"/>
                </a:solidFill>
              </a:rPr>
              <a:t> 	</a:t>
            </a:r>
            <a:r>
              <a:rPr lang="en-US" sz="2000" dirty="0">
                <a:solidFill>
                  <a:prstClr val="black"/>
                </a:solidFill>
                <a:hlinkClick r:id="rId3"/>
              </a:rPr>
              <a:t>https://vimeo.com/485583099</a:t>
            </a:r>
            <a:r>
              <a:rPr lang="en-US" sz="2000" dirty="0">
                <a:solidFill>
                  <a:prstClr val="black"/>
                </a:solidFill>
              </a:rPr>
              <a:t> </a:t>
            </a:r>
          </a:p>
          <a:p>
            <a:pPr indent="457200">
              <a:spcAft>
                <a:spcPts val="600"/>
              </a:spcAft>
              <a:defRPr/>
            </a:pPr>
            <a:r>
              <a:rPr lang="en-US" sz="2000" dirty="0">
                <a:solidFill>
                  <a:prstClr val="black"/>
                </a:solidFill>
              </a:rPr>
              <a:t>	(00:00-03:10 is background of project</a:t>
            </a:r>
          </a:p>
          <a:p>
            <a:pPr indent="457200">
              <a:spcAft>
                <a:spcPts val="600"/>
              </a:spcAft>
              <a:defRPr/>
            </a:pPr>
            <a:r>
              <a:rPr lang="en-US" sz="2000" dirty="0">
                <a:solidFill>
                  <a:prstClr val="black"/>
                </a:solidFill>
              </a:rPr>
              <a:t>	03:10-end includes measures from 2021 project)</a:t>
            </a:r>
            <a:endParaRPr lang="en-US" sz="2800" dirty="0">
              <a:solidFill>
                <a:prstClr val="black"/>
              </a:solidFill>
            </a:endParaRPr>
          </a:p>
          <a:p>
            <a:pPr indent="457200">
              <a:spcBef>
                <a:spcPts val="600"/>
              </a:spcBef>
              <a:spcAft>
                <a:spcPts val="600"/>
              </a:spcAft>
              <a:defRPr/>
            </a:pPr>
            <a:endParaRPr lang="en-US" sz="100" dirty="0">
              <a:solidFill>
                <a:prstClr val="black"/>
              </a:solidFill>
            </a:endParaRPr>
          </a:p>
        </p:txBody>
      </p:sp>
      <p:pic>
        <p:nvPicPr>
          <p:cNvPr id="7" name="485583099"/>
          <p:cNvPicPr>
            <a:picLocks noRot="1" noChangeAspect="1"/>
          </p:cNvPicPr>
          <p:nvPr>
            <a:videoFile r:link="rId1"/>
          </p:nvPr>
        </p:nvPicPr>
        <p:blipFill>
          <a:blip r:embed="rId4"/>
          <a:stretch>
            <a:fillRect/>
          </a:stretch>
        </p:blipFill>
        <p:spPr>
          <a:xfrm>
            <a:off x="6568415" y="3815808"/>
            <a:ext cx="4572000" cy="2571750"/>
          </a:xfrm>
          <a:prstGeom prst="rect">
            <a:avLst/>
          </a:prstGeom>
        </p:spPr>
      </p:pic>
    </p:spTree>
    <p:extLst>
      <p:ext uri="{BB962C8B-B14F-4D97-AF65-F5344CB8AC3E}">
        <p14:creationId xmlns:p14="http://schemas.microsoft.com/office/powerpoint/2010/main" val="103703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2874" y="1136654"/>
            <a:ext cx="10368789" cy="4739759"/>
          </a:xfrm>
          <a:prstGeom prst="rect">
            <a:avLst/>
          </a:prstGeom>
          <a:noFill/>
        </p:spPr>
        <p:txBody>
          <a:bodyPr wrap="square" rtlCol="0">
            <a:spAutoFit/>
          </a:bodyPr>
          <a:lstStyle/>
          <a:p>
            <a:pPr marL="511175" indent="-511175">
              <a:spcBef>
                <a:spcPts val="600"/>
              </a:spcBef>
              <a:spcAft>
                <a:spcPts val="600"/>
              </a:spcAft>
            </a:pPr>
            <a:r>
              <a:rPr lang="en-US" sz="2800" dirty="0"/>
              <a:t>3c. </a:t>
            </a:r>
            <a:r>
              <a:rPr lang="en-US" sz="2800" dirty="0">
                <a:solidFill>
                  <a:schemeClr val="accent6">
                    <a:lumMod val="75000"/>
                  </a:schemeClr>
                </a:solidFill>
              </a:rPr>
              <a:t>Postoperative use of multimodal pain management if discharged on or after POD 1 </a:t>
            </a:r>
            <a:r>
              <a:rPr lang="en-US" sz="2800" dirty="0"/>
              <a:t>(all CRC cases)</a:t>
            </a:r>
          </a:p>
          <a:p>
            <a:pPr marL="1033462" lvl="1" indent="-457200">
              <a:spcBef>
                <a:spcPts val="600"/>
              </a:spcBef>
              <a:spcAft>
                <a:spcPts val="600"/>
              </a:spcAft>
              <a:buSzPct val="100000"/>
              <a:buFont typeface="Arial" panose="020B0604020202020204" pitchFamily="34" charset="0"/>
              <a:buChar char="•"/>
            </a:pPr>
            <a:r>
              <a:rPr lang="en-US" sz="2800" dirty="0"/>
              <a:t>Goal = 90%</a:t>
            </a:r>
          </a:p>
          <a:p>
            <a:pPr marL="1033462" lvl="1" indent="-457200">
              <a:spcBef>
                <a:spcPts val="600"/>
              </a:spcBef>
              <a:spcAft>
                <a:spcPts val="600"/>
              </a:spcAft>
              <a:buSzPct val="100000"/>
              <a:buFont typeface="Arial" panose="020B0604020202020204" pitchFamily="34" charset="0"/>
              <a:buChar char="•"/>
            </a:pPr>
            <a:r>
              <a:rPr lang="en-US" sz="2800" dirty="0"/>
              <a:t>Continuation of measure from 2021 QI project</a:t>
            </a:r>
          </a:p>
          <a:p>
            <a:pPr marL="1033462" lvl="1" indent="-457200">
              <a:spcBef>
                <a:spcPts val="600"/>
              </a:spcBef>
              <a:spcAft>
                <a:spcPts val="600"/>
              </a:spcAft>
              <a:buSzPct val="100000"/>
              <a:buFont typeface="Arial" panose="020B0604020202020204" pitchFamily="34" charset="0"/>
              <a:buChar char="•"/>
            </a:pPr>
            <a:r>
              <a:rPr lang="en-US" sz="2800" dirty="0"/>
              <a:t>All discharge destinations included in measure</a:t>
            </a:r>
          </a:p>
          <a:p>
            <a:pPr marL="1033462" lvl="1" indent="-457200">
              <a:spcBef>
                <a:spcPts val="600"/>
              </a:spcBef>
              <a:spcAft>
                <a:spcPts val="600"/>
              </a:spcAft>
              <a:buSzPct val="100000"/>
              <a:buFont typeface="Arial" panose="020B0604020202020204" pitchFamily="34" charset="0"/>
              <a:buChar char="•"/>
            </a:pPr>
            <a:r>
              <a:rPr lang="en-US" sz="2800" dirty="0"/>
              <a:t>Multimodal medication </a:t>
            </a:r>
            <a:r>
              <a:rPr lang="en-US" sz="2800" u="sng" dirty="0"/>
              <a:t>administration</a:t>
            </a:r>
            <a:r>
              <a:rPr lang="en-US" sz="2800" dirty="0"/>
              <a:t> required for patient's </a:t>
            </a:r>
            <a:r>
              <a:rPr lang="en-US" sz="2800" u="sng" dirty="0"/>
              <a:t>D/C on or after POD 1</a:t>
            </a:r>
          </a:p>
          <a:p>
            <a:pPr marL="1033462" lvl="1" indent="-457200">
              <a:spcBef>
                <a:spcPts val="600"/>
              </a:spcBef>
              <a:spcAft>
                <a:spcPts val="600"/>
              </a:spcAft>
              <a:buSzPct val="100000"/>
              <a:buFont typeface="Arial" panose="020B0604020202020204" pitchFamily="34" charset="0"/>
              <a:buChar char="•"/>
            </a:pPr>
            <a:r>
              <a:rPr lang="en-US" sz="2800" dirty="0"/>
              <a:t>At least 2 non-opioid pain medications must be </a:t>
            </a:r>
            <a:r>
              <a:rPr lang="en-US" sz="2800" u="sng" dirty="0"/>
              <a:t>administered</a:t>
            </a:r>
            <a:r>
              <a:rPr lang="en-US" sz="2800" dirty="0"/>
              <a:t> within first 24 hours postoperatively</a:t>
            </a:r>
          </a:p>
        </p:txBody>
      </p:sp>
      <p:sp>
        <p:nvSpPr>
          <p:cNvPr id="5" name="TextBox 4">
            <a:extLst>
              <a:ext uri="{FF2B5EF4-FFF2-40B4-BE49-F238E27FC236}">
                <a16:creationId xmlns:a16="http://schemas.microsoft.com/office/drawing/2014/main" id="{3A8F4942-07C1-4165-8447-34C82A1ABA26}"/>
              </a:ext>
            </a:extLst>
          </p:cNvPr>
          <p:cNvSpPr txBox="1"/>
          <p:nvPr/>
        </p:nvSpPr>
        <p:spPr>
          <a:xfrm>
            <a:off x="451573" y="466617"/>
            <a:ext cx="11391067" cy="646331"/>
          </a:xfrm>
          <a:prstGeom prst="rect">
            <a:avLst/>
          </a:prstGeom>
          <a:noFill/>
        </p:spPr>
        <p:txBody>
          <a:bodyPr wrap="square" rtlCol="0">
            <a:spAutoFit/>
          </a:bodyPr>
          <a:lstStyle/>
          <a:p>
            <a:r>
              <a:rPr lang="en-US" sz="3600" b="1" dirty="0">
                <a:solidFill>
                  <a:srgbClr val="C00000"/>
                </a:solidFill>
              </a:rPr>
              <a:t>Goal #3: Colorectal Cancer Postoperative Measures, </a:t>
            </a:r>
            <a:r>
              <a:rPr lang="en-US" sz="3600" b="1" dirty="0" err="1">
                <a:solidFill>
                  <a:srgbClr val="C00000"/>
                </a:solidFill>
              </a:rPr>
              <a:t>con’t</a:t>
            </a:r>
            <a:r>
              <a:rPr lang="en-US" sz="3600" b="1" dirty="0">
                <a:solidFill>
                  <a:srgbClr val="C00000"/>
                </a:solidFill>
              </a:rPr>
              <a:t>.</a:t>
            </a:r>
          </a:p>
        </p:txBody>
      </p:sp>
    </p:spTree>
    <p:extLst>
      <p:ext uri="{BB962C8B-B14F-4D97-AF65-F5344CB8AC3E}">
        <p14:creationId xmlns:p14="http://schemas.microsoft.com/office/powerpoint/2010/main" val="60139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2874" y="1136654"/>
            <a:ext cx="10909767" cy="4739759"/>
          </a:xfrm>
          <a:prstGeom prst="rect">
            <a:avLst/>
          </a:prstGeom>
          <a:noFill/>
        </p:spPr>
        <p:txBody>
          <a:bodyPr wrap="square" rtlCol="0">
            <a:spAutoFit/>
          </a:bodyPr>
          <a:lstStyle/>
          <a:p>
            <a:pPr marL="1033462" lvl="1" indent="-457200">
              <a:spcBef>
                <a:spcPts val="600"/>
              </a:spcBef>
              <a:spcAft>
                <a:spcPts val="600"/>
              </a:spcAft>
              <a:buSzPct val="100000"/>
              <a:buFont typeface="Arial" panose="020B0604020202020204" pitchFamily="34" charset="0"/>
              <a:buChar char="•"/>
            </a:pPr>
            <a:r>
              <a:rPr lang="en-US" sz="2800" dirty="0"/>
              <a:t>Multimodal Pain Management </a:t>
            </a:r>
            <a:r>
              <a:rPr lang="en-US" sz="2800" u="sng" dirty="0"/>
              <a:t>ordered</a:t>
            </a:r>
            <a:r>
              <a:rPr lang="en-US" sz="2800" dirty="0"/>
              <a:t> within the first 24 hours following surgery? (ERP Tab) </a:t>
            </a:r>
            <a:r>
              <a:rPr lang="en-US" sz="2800" dirty="0">
                <a:sym typeface="Wingdings" panose="05000000000000000000" pitchFamily="2" charset="2"/>
              </a:rPr>
              <a:t></a:t>
            </a:r>
            <a:r>
              <a:rPr lang="en-US" sz="2800" dirty="0"/>
              <a:t> Yes selected</a:t>
            </a:r>
          </a:p>
          <a:p>
            <a:pPr marL="576262" lvl="1">
              <a:spcBef>
                <a:spcPts val="600"/>
              </a:spcBef>
              <a:spcAft>
                <a:spcPts val="600"/>
              </a:spcAft>
              <a:buSzPct val="100000"/>
            </a:pPr>
            <a:r>
              <a:rPr lang="en-US" sz="2800" dirty="0"/>
              <a:t>AND</a:t>
            </a:r>
          </a:p>
          <a:p>
            <a:pPr marL="1033462" lvl="1" indent="-457200">
              <a:spcBef>
                <a:spcPts val="600"/>
              </a:spcBef>
              <a:spcAft>
                <a:spcPts val="600"/>
              </a:spcAft>
              <a:buSzPct val="100000"/>
              <a:buFont typeface="Arial" panose="020B0604020202020204" pitchFamily="34" charset="0"/>
              <a:buChar char="•"/>
            </a:pPr>
            <a:r>
              <a:rPr lang="en-US" sz="2800" dirty="0"/>
              <a:t>All administered medications are abstracted</a:t>
            </a:r>
          </a:p>
          <a:p>
            <a:pPr marL="1490662" lvl="2" indent="-457200">
              <a:spcBef>
                <a:spcPts val="600"/>
              </a:spcBef>
              <a:spcAft>
                <a:spcPts val="600"/>
              </a:spcAft>
              <a:buSzPct val="60000"/>
              <a:buFont typeface="Courier New" panose="02070309020205020404" pitchFamily="49" charset="0"/>
              <a:buChar char="o"/>
            </a:pPr>
            <a:r>
              <a:rPr lang="en-US" sz="2800" dirty="0"/>
              <a:t>Minimum of two medications entered</a:t>
            </a:r>
          </a:p>
          <a:p>
            <a:pPr marL="1490662" lvl="2" indent="-457200">
              <a:spcBef>
                <a:spcPts val="600"/>
              </a:spcBef>
              <a:spcAft>
                <a:spcPts val="600"/>
              </a:spcAft>
              <a:buSzPct val="60000"/>
              <a:buFont typeface="Courier New" panose="02070309020205020404" pitchFamily="49" charset="0"/>
              <a:buChar char="o"/>
            </a:pPr>
            <a:r>
              <a:rPr lang="en-US" sz="2800" dirty="0"/>
              <a:t>Acetaminophen will only count once, even if both the oral and intravenous options are abstracted</a:t>
            </a:r>
          </a:p>
          <a:p>
            <a:pPr marL="1490662" lvl="2" indent="-457200">
              <a:spcBef>
                <a:spcPts val="600"/>
              </a:spcBef>
              <a:spcAft>
                <a:spcPts val="600"/>
              </a:spcAft>
              <a:buSzPct val="60000"/>
              <a:buFont typeface="Courier New" panose="02070309020205020404" pitchFamily="49" charset="0"/>
              <a:buChar char="o"/>
            </a:pPr>
            <a:r>
              <a:rPr lang="en-US" sz="2800" dirty="0"/>
              <a:t>If no or only one medication is administered, must abstract “Postop multimodal not used” option (case will fail measure)</a:t>
            </a:r>
          </a:p>
        </p:txBody>
      </p:sp>
      <p:sp>
        <p:nvSpPr>
          <p:cNvPr id="5" name="TextBox 4">
            <a:extLst>
              <a:ext uri="{FF2B5EF4-FFF2-40B4-BE49-F238E27FC236}">
                <a16:creationId xmlns:a16="http://schemas.microsoft.com/office/drawing/2014/main" id="{7509B391-D400-4892-9756-5113AF738D37}"/>
              </a:ext>
            </a:extLst>
          </p:cNvPr>
          <p:cNvSpPr txBox="1"/>
          <p:nvPr/>
        </p:nvSpPr>
        <p:spPr>
          <a:xfrm>
            <a:off x="451573" y="466617"/>
            <a:ext cx="11391067" cy="646331"/>
          </a:xfrm>
          <a:prstGeom prst="rect">
            <a:avLst/>
          </a:prstGeom>
          <a:noFill/>
        </p:spPr>
        <p:txBody>
          <a:bodyPr wrap="square" rtlCol="0">
            <a:spAutoFit/>
          </a:bodyPr>
          <a:lstStyle/>
          <a:p>
            <a:r>
              <a:rPr lang="en-US" sz="3600" b="1" dirty="0">
                <a:solidFill>
                  <a:srgbClr val="C00000"/>
                </a:solidFill>
              </a:rPr>
              <a:t>Goal #3: Colorectal Cancer Postoperative Measures, </a:t>
            </a:r>
            <a:r>
              <a:rPr lang="en-US" sz="3600" b="1" dirty="0" err="1">
                <a:solidFill>
                  <a:srgbClr val="C00000"/>
                </a:solidFill>
              </a:rPr>
              <a:t>con’t</a:t>
            </a:r>
            <a:r>
              <a:rPr lang="en-US" sz="3600" b="1" dirty="0">
                <a:solidFill>
                  <a:srgbClr val="C00000"/>
                </a:solidFill>
              </a:rPr>
              <a:t>.</a:t>
            </a:r>
          </a:p>
        </p:txBody>
      </p:sp>
    </p:spTree>
    <p:extLst>
      <p:ext uri="{BB962C8B-B14F-4D97-AF65-F5344CB8AC3E}">
        <p14:creationId xmlns:p14="http://schemas.microsoft.com/office/powerpoint/2010/main" val="3568137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35859" cy="1200329"/>
          </a:xfrm>
          <a:prstGeom prst="rect">
            <a:avLst/>
          </a:prstGeom>
          <a:noFill/>
        </p:spPr>
        <p:txBody>
          <a:bodyPr wrap="square" rtlCol="0">
            <a:spAutoFit/>
          </a:bodyPr>
          <a:lstStyle/>
          <a:p>
            <a:pPr marL="1658938" lvl="0" indent="-1658938"/>
            <a:r>
              <a:rPr lang="en-US" sz="3600" b="1" dirty="0">
                <a:solidFill>
                  <a:srgbClr val="C00000"/>
                </a:solidFill>
              </a:rPr>
              <a:t>Goal #4: Case Review of SSI, Returns to ED, and Positive Margin Results (5 points)</a:t>
            </a:r>
          </a:p>
        </p:txBody>
      </p:sp>
      <p:sp>
        <p:nvSpPr>
          <p:cNvPr id="6" name="TextBox 5"/>
          <p:cNvSpPr txBox="1"/>
          <p:nvPr/>
        </p:nvSpPr>
        <p:spPr>
          <a:xfrm>
            <a:off x="967634" y="1721955"/>
            <a:ext cx="10617041" cy="4355038"/>
          </a:xfrm>
          <a:prstGeom prst="rect">
            <a:avLst/>
          </a:prstGeom>
          <a:noFill/>
        </p:spPr>
        <p:txBody>
          <a:bodyPr wrap="square" rtlCol="0">
            <a:spAutoFit/>
          </a:bodyPr>
          <a:lstStyle/>
          <a:p>
            <a:pPr marL="283464" indent="-283464">
              <a:spcBef>
                <a:spcPts val="600"/>
              </a:spcBef>
              <a:buFont typeface="Arial" panose="020B0604020202020204" pitchFamily="34" charset="0"/>
              <a:buChar char="•"/>
            </a:pPr>
            <a:r>
              <a:rPr lang="en-US" sz="2800" dirty="0">
                <a:ea typeface="Arial" panose="020B0604020202020204" pitchFamily="34" charset="0"/>
              </a:rPr>
              <a:t>Review and analysis of all CRC cases with SSI, return to ED related to surgery, or positive margins. </a:t>
            </a:r>
          </a:p>
          <a:p>
            <a:pPr marL="283464" indent="-283464">
              <a:spcBef>
                <a:spcPts val="600"/>
              </a:spcBef>
              <a:buFont typeface="Arial" panose="020B0604020202020204" pitchFamily="34" charset="0"/>
              <a:buChar char="•"/>
            </a:pPr>
            <a:r>
              <a:rPr lang="en-US" sz="2800" dirty="0"/>
              <a:t>New project requirement for 2022</a:t>
            </a:r>
            <a:endParaRPr lang="en-US" sz="2800" dirty="0">
              <a:ea typeface="Arial" panose="020B0604020202020204" pitchFamily="34" charset="0"/>
            </a:endParaRPr>
          </a:p>
          <a:p>
            <a:pPr marL="283464" indent="-283464">
              <a:spcBef>
                <a:spcPts val="600"/>
              </a:spcBef>
              <a:buFont typeface="Arial" panose="020B0604020202020204" pitchFamily="34" charset="0"/>
              <a:buChar char="•"/>
            </a:pPr>
            <a:r>
              <a:rPr lang="en-US" sz="2800" dirty="0"/>
              <a:t>Instructions to identify cases contained in </a:t>
            </a:r>
            <a:r>
              <a:rPr lang="en-US" sz="2800" dirty="0">
                <a:hlinkClick r:id="rId2"/>
              </a:rPr>
              <a:t>QI Tips and Tricks document</a:t>
            </a:r>
            <a:endParaRPr lang="en-US" sz="2800" dirty="0"/>
          </a:p>
          <a:p>
            <a:pPr marL="283464" indent="-283464">
              <a:spcBef>
                <a:spcPts val="600"/>
              </a:spcBef>
              <a:buFont typeface="Arial" panose="020B0604020202020204" pitchFamily="34" charset="0"/>
              <a:buChar char="•"/>
            </a:pPr>
            <a:r>
              <a:rPr lang="en-US" sz="2800" dirty="0"/>
              <a:t>Most sites will have 1 – 5 cases to review; some may have zero cases</a:t>
            </a:r>
          </a:p>
          <a:p>
            <a:pPr marL="283464" indent="-283464">
              <a:spcBef>
                <a:spcPts val="600"/>
              </a:spcBef>
              <a:buFont typeface="Arial" panose="020B0604020202020204" pitchFamily="34" charset="0"/>
              <a:buChar char="•"/>
            </a:pPr>
            <a:r>
              <a:rPr lang="en-US" sz="2800" dirty="0"/>
              <a:t>Include SSI cases with PATOS-Yes in </a:t>
            </a:r>
            <a:r>
              <a:rPr lang="en-US" sz="2800"/>
              <a:t>the review</a:t>
            </a:r>
            <a:endParaRPr lang="en-US" sz="2800" dirty="0"/>
          </a:p>
          <a:p>
            <a:pPr marL="283464" indent="-283464">
              <a:spcBef>
                <a:spcPts val="600"/>
              </a:spcBef>
              <a:buFont typeface="Arial" panose="020B0604020202020204" pitchFamily="34" charset="0"/>
              <a:buChar char="•"/>
            </a:pPr>
            <a:r>
              <a:rPr lang="en-US" sz="2800" dirty="0">
                <a:ea typeface="Arial" panose="020B0604020202020204" pitchFamily="34" charset="0"/>
              </a:rPr>
              <a:t>Your site may already have an existing process for quality review of cases (infection control, quality department) that can be used/adapted for this review.</a:t>
            </a:r>
          </a:p>
        </p:txBody>
      </p:sp>
    </p:spTree>
    <p:extLst>
      <p:ext uri="{BB962C8B-B14F-4D97-AF65-F5344CB8AC3E}">
        <p14:creationId xmlns:p14="http://schemas.microsoft.com/office/powerpoint/2010/main" val="164614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35859" cy="1200329"/>
          </a:xfrm>
          <a:prstGeom prst="rect">
            <a:avLst/>
          </a:prstGeom>
          <a:noFill/>
        </p:spPr>
        <p:txBody>
          <a:bodyPr wrap="square" rtlCol="0">
            <a:spAutoFit/>
          </a:bodyPr>
          <a:lstStyle/>
          <a:p>
            <a:pPr marL="1658938" lvl="0" indent="-1658938"/>
            <a:r>
              <a:rPr lang="en-US" sz="3600" b="1" dirty="0">
                <a:solidFill>
                  <a:srgbClr val="C00000"/>
                </a:solidFill>
              </a:rPr>
              <a:t>Goal #4: Case Review of SSI and Returns to ED, and Positive Margins, </a:t>
            </a:r>
            <a:r>
              <a:rPr lang="en-US" sz="3600" b="1" dirty="0" err="1">
                <a:solidFill>
                  <a:srgbClr val="C00000"/>
                </a:solidFill>
              </a:rPr>
              <a:t>con’t</a:t>
            </a:r>
            <a:r>
              <a:rPr lang="en-US" sz="3600" b="1" dirty="0">
                <a:solidFill>
                  <a:srgbClr val="C00000"/>
                </a:solidFill>
              </a:rPr>
              <a:t>.</a:t>
            </a:r>
          </a:p>
        </p:txBody>
      </p:sp>
      <p:sp>
        <p:nvSpPr>
          <p:cNvPr id="6" name="TextBox 5"/>
          <p:cNvSpPr txBox="1"/>
          <p:nvPr/>
        </p:nvSpPr>
        <p:spPr>
          <a:xfrm>
            <a:off x="1117760" y="1538248"/>
            <a:ext cx="10288178" cy="3847207"/>
          </a:xfrm>
          <a:prstGeom prst="rect">
            <a:avLst/>
          </a:prstGeom>
          <a:noFill/>
        </p:spPr>
        <p:txBody>
          <a:bodyPr wrap="square" rtlCol="0">
            <a:spAutoFit/>
          </a:bodyPr>
          <a:lstStyle/>
          <a:p>
            <a:pPr marL="283464" indent="-283464">
              <a:spcBef>
                <a:spcPts val="600"/>
              </a:spcBef>
              <a:buFont typeface="Arial" panose="020B0604020202020204" pitchFamily="34" charset="0"/>
              <a:buChar char="•"/>
            </a:pPr>
            <a:r>
              <a:rPr lang="en-US" sz="2800" dirty="0">
                <a:solidFill>
                  <a:prstClr val="black"/>
                </a:solidFill>
                <a:hlinkClick r:id="rId2"/>
              </a:rPr>
              <a:t>AHRQ </a:t>
            </a:r>
            <a:r>
              <a:rPr lang="en-US" sz="2800" dirty="0">
                <a:effectLst/>
                <a:latin typeface="Calibri" panose="020F0502020204030204" pitchFamily="34" charset="0"/>
                <a:ea typeface="Calibri" panose="020F0502020204030204" pitchFamily="34" charset="0"/>
                <a:cs typeface="Arial" panose="020B0604020202020204" pitchFamily="34" charset="0"/>
                <a:hlinkClick r:id="rId2"/>
              </a:rPr>
              <a:t>Surgical Site Infection Investigation Tool</a:t>
            </a:r>
            <a:r>
              <a:rPr lang="en-US" sz="2800" dirty="0">
                <a:effectLst/>
                <a:latin typeface="Calibri" panose="020F0502020204030204" pitchFamily="34" charset="0"/>
                <a:ea typeface="Calibri" panose="020F0502020204030204" pitchFamily="34" charset="0"/>
                <a:cs typeface="Arial" panose="020B0604020202020204" pitchFamily="34" charset="0"/>
              </a:rPr>
              <a:t> (can also download a Word version of the document)</a:t>
            </a:r>
          </a:p>
          <a:p>
            <a:pPr marL="283464" indent="-283464">
              <a:spcBef>
                <a:spcPts val="600"/>
              </a:spcBef>
              <a:buFont typeface="Arial" panose="020B0604020202020204" pitchFamily="34" charset="0"/>
              <a:buChar char="•"/>
            </a:pPr>
            <a:r>
              <a:rPr lang="en-US" sz="2800" dirty="0">
                <a:solidFill>
                  <a:prstClr val="black"/>
                </a:solidFill>
              </a:rPr>
              <a:t>Additional SSI resources available:</a:t>
            </a:r>
          </a:p>
          <a:p>
            <a:pPr marL="914400" lvl="1" indent="-457200">
              <a:spcBef>
                <a:spcPts val="600"/>
              </a:spcBef>
              <a:buSzPct val="60000"/>
              <a:buFont typeface="Courier New" panose="02070309020205020404" pitchFamily="49" charset="0"/>
              <a:buChar char="o"/>
            </a:pPr>
            <a:r>
              <a:rPr lang="en-US" sz="2800" dirty="0">
                <a:hlinkClick r:id="rId3"/>
              </a:rPr>
              <a:t>MSQC SSI Toolkit</a:t>
            </a:r>
            <a:endParaRPr lang="en-US" sz="2800" dirty="0"/>
          </a:p>
          <a:p>
            <a:pPr marL="914400" lvl="1" indent="-457200">
              <a:spcBef>
                <a:spcPts val="600"/>
              </a:spcBef>
              <a:buSzPct val="60000"/>
              <a:buFont typeface="Courier New" panose="02070309020205020404" pitchFamily="49" charset="0"/>
              <a:buChar char="o"/>
            </a:pPr>
            <a:r>
              <a:rPr lang="en-US" sz="2800" dirty="0">
                <a:solidFill>
                  <a:prstClr val="black"/>
                </a:solidFill>
                <a:hlinkClick r:id="rId4"/>
              </a:rPr>
              <a:t>AHRQ Healthcare-Associated Infections Program</a:t>
            </a:r>
            <a:endParaRPr lang="en-US" sz="2800" dirty="0">
              <a:solidFill>
                <a:prstClr val="black"/>
              </a:solidFill>
            </a:endParaRPr>
          </a:p>
          <a:p>
            <a:pPr marL="283464" indent="-283464">
              <a:spcBef>
                <a:spcPts val="600"/>
              </a:spcBef>
              <a:buFont typeface="Arial" panose="020B0604020202020204" pitchFamily="34" charset="0"/>
              <a:buChar char="•"/>
            </a:pPr>
            <a:r>
              <a:rPr lang="en-US" sz="2800" dirty="0">
                <a:ea typeface="Arial" panose="020B0604020202020204" pitchFamily="34" charset="0"/>
              </a:rPr>
              <a:t>Provide overall findings summary (# cases and overall rate for each category, trends identified, action plans implemented) with QI project submission by 1/16/2023</a:t>
            </a:r>
          </a:p>
        </p:txBody>
      </p:sp>
    </p:spTree>
    <p:extLst>
      <p:ext uri="{BB962C8B-B14F-4D97-AF65-F5344CB8AC3E}">
        <p14:creationId xmlns:p14="http://schemas.microsoft.com/office/powerpoint/2010/main" val="218196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35859" cy="646331"/>
          </a:xfrm>
          <a:prstGeom prst="rect">
            <a:avLst/>
          </a:prstGeom>
          <a:noFill/>
        </p:spPr>
        <p:txBody>
          <a:bodyPr wrap="square" rtlCol="0">
            <a:spAutoFit/>
          </a:bodyPr>
          <a:lstStyle/>
          <a:p>
            <a:pPr lvl="0"/>
            <a:r>
              <a:rPr lang="en-US" sz="3600" b="1" dirty="0">
                <a:solidFill>
                  <a:srgbClr val="C00000"/>
                </a:solidFill>
              </a:rPr>
              <a:t>Goal #4: Case Review of SSI</a:t>
            </a:r>
          </a:p>
        </p:txBody>
      </p:sp>
      <p:sp>
        <p:nvSpPr>
          <p:cNvPr id="6" name="TextBox 5"/>
          <p:cNvSpPr txBox="1"/>
          <p:nvPr/>
        </p:nvSpPr>
        <p:spPr>
          <a:xfrm>
            <a:off x="595245" y="938065"/>
            <a:ext cx="10909818" cy="5278368"/>
          </a:xfrm>
          <a:prstGeom prst="rect">
            <a:avLst/>
          </a:prstGeom>
          <a:noFill/>
        </p:spPr>
        <p:txBody>
          <a:bodyPr wrap="square" rtlCol="0">
            <a:spAutoFit/>
          </a:bodyPr>
          <a:lstStyle/>
          <a:p>
            <a:pPr>
              <a:spcBef>
                <a:spcPts val="600"/>
              </a:spcBef>
              <a:spcAft>
                <a:spcPts val="600"/>
              </a:spcAft>
            </a:pPr>
            <a:r>
              <a:rPr lang="en-US" sz="2800" dirty="0">
                <a:ea typeface="Arial" panose="020B0604020202020204" pitchFamily="34" charset="0"/>
              </a:rPr>
              <a:t>Questions to consider when analyzing review findings:</a:t>
            </a:r>
          </a:p>
          <a:p>
            <a:pPr marL="508000" indent="-457200">
              <a:spcAft>
                <a:spcPts val="600"/>
              </a:spcAft>
              <a:buFont typeface="Arial" panose="020B0604020202020204" pitchFamily="34" charset="0"/>
              <a:buChar char="•"/>
            </a:pPr>
            <a:r>
              <a:rPr lang="en-US" sz="2400" dirty="0">
                <a:ea typeface="Arial" panose="020B0604020202020204" pitchFamily="34" charset="0"/>
              </a:rPr>
              <a:t>Are our SSIs primarily due to skin contaminants or enteric organisms?</a:t>
            </a:r>
          </a:p>
          <a:p>
            <a:pPr marL="508000" indent="-457200">
              <a:spcAft>
                <a:spcPts val="600"/>
              </a:spcAft>
              <a:buFont typeface="Arial" panose="020B0604020202020204" pitchFamily="34" charset="0"/>
              <a:buChar char="•"/>
            </a:pPr>
            <a:r>
              <a:rPr lang="en-US" sz="2400" dirty="0">
                <a:ea typeface="Arial" panose="020B0604020202020204" pitchFamily="34" charset="0"/>
              </a:rPr>
              <a:t>Do we have a firm policy to culture all SSIs?</a:t>
            </a:r>
          </a:p>
          <a:p>
            <a:pPr marL="508000" indent="-457200">
              <a:spcAft>
                <a:spcPts val="600"/>
              </a:spcAft>
              <a:buFont typeface="Arial" panose="020B0604020202020204" pitchFamily="34" charset="0"/>
              <a:buChar char="•"/>
            </a:pPr>
            <a:r>
              <a:rPr lang="en-US" sz="2400" dirty="0">
                <a:ea typeface="Arial" panose="020B0604020202020204" pitchFamily="34" charset="0"/>
              </a:rPr>
              <a:t>Is the problem primarily in emergent or elective cases?</a:t>
            </a:r>
          </a:p>
          <a:p>
            <a:pPr marL="508000" indent="-457200">
              <a:spcAft>
                <a:spcPts val="600"/>
              </a:spcAft>
              <a:buFont typeface="Arial" panose="020B0604020202020204" pitchFamily="34" charset="0"/>
              <a:buChar char="•"/>
            </a:pPr>
            <a:r>
              <a:rPr lang="en-US" sz="2400" dirty="0">
                <a:ea typeface="Arial" panose="020B0604020202020204" pitchFamily="34" charset="0"/>
              </a:rPr>
              <a:t>Do we have a policy to use CHG-alcohol as skin prep?</a:t>
            </a:r>
          </a:p>
          <a:p>
            <a:pPr marL="508000" indent="-457200">
              <a:spcAft>
                <a:spcPts val="600"/>
              </a:spcAft>
              <a:buFont typeface="Arial" panose="020B0604020202020204" pitchFamily="34" charset="0"/>
              <a:buChar char="•"/>
            </a:pPr>
            <a:r>
              <a:rPr lang="en-US" sz="2400" dirty="0">
                <a:ea typeface="Arial" panose="020B0604020202020204" pitchFamily="34" charset="0"/>
              </a:rPr>
              <a:t>Does our institution have an evidence-based policy regarding intra-operative blood transfusion?</a:t>
            </a:r>
          </a:p>
          <a:p>
            <a:pPr marL="508000" indent="-457200">
              <a:spcAft>
                <a:spcPts val="600"/>
              </a:spcAft>
              <a:buFont typeface="Arial" panose="020B0604020202020204" pitchFamily="34" charset="0"/>
              <a:buChar char="•"/>
            </a:pPr>
            <a:r>
              <a:rPr lang="en-US" sz="2400" dirty="0">
                <a:ea typeface="Arial" panose="020B0604020202020204" pitchFamily="34" charset="0"/>
              </a:rPr>
              <a:t>Do the SSIs seem localized to particular surgeon, or operating room?</a:t>
            </a:r>
          </a:p>
          <a:p>
            <a:pPr marL="508000" indent="-457200">
              <a:spcAft>
                <a:spcPts val="600"/>
              </a:spcAft>
              <a:buFont typeface="Arial" panose="020B0604020202020204" pitchFamily="34" charset="0"/>
              <a:buChar char="•"/>
            </a:pPr>
            <a:r>
              <a:rPr lang="en-US" sz="2400" dirty="0">
                <a:ea typeface="Arial" panose="020B0604020202020204" pitchFamily="34" charset="0"/>
              </a:rPr>
              <a:t>Do we have a concerted approach to increase bundle compliance?</a:t>
            </a:r>
          </a:p>
          <a:p>
            <a:pPr marL="508000" indent="-457200">
              <a:spcAft>
                <a:spcPts val="600"/>
              </a:spcAft>
              <a:buFont typeface="Arial" panose="020B0604020202020204" pitchFamily="34" charset="0"/>
              <a:buChar char="•"/>
            </a:pPr>
            <a:r>
              <a:rPr lang="en-US" sz="2400" dirty="0">
                <a:ea typeface="Arial" panose="020B0604020202020204" pitchFamily="34" charset="0"/>
              </a:rPr>
              <a:t>Do we need a policy of culturing nares pre-operatively (if high volume of MRSA cases)?</a:t>
            </a:r>
          </a:p>
          <a:p>
            <a:pPr marL="508000" indent="-457200">
              <a:spcAft>
                <a:spcPts val="600"/>
              </a:spcAft>
              <a:buFont typeface="Arial" panose="020B0604020202020204" pitchFamily="34" charset="0"/>
              <a:buChar char="•"/>
            </a:pPr>
            <a:r>
              <a:rPr lang="en-US" sz="2400" dirty="0">
                <a:ea typeface="Arial" panose="020B0604020202020204" pitchFamily="34" charset="0"/>
              </a:rPr>
              <a:t>Are our high-risk patients enrolled in an Enhanced Recovery Program?</a:t>
            </a:r>
            <a:endParaRPr lang="en-US" sz="2400" dirty="0"/>
          </a:p>
        </p:txBody>
      </p:sp>
    </p:spTree>
    <p:extLst>
      <p:ext uri="{BB962C8B-B14F-4D97-AF65-F5344CB8AC3E}">
        <p14:creationId xmlns:p14="http://schemas.microsoft.com/office/powerpoint/2010/main" val="1389633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35859" cy="646331"/>
          </a:xfrm>
          <a:prstGeom prst="rect">
            <a:avLst/>
          </a:prstGeom>
          <a:noFill/>
        </p:spPr>
        <p:txBody>
          <a:bodyPr wrap="square" rtlCol="0">
            <a:spAutoFit/>
          </a:bodyPr>
          <a:lstStyle/>
          <a:p>
            <a:pPr lvl="0"/>
            <a:r>
              <a:rPr lang="en-US" sz="3600" b="1" dirty="0">
                <a:solidFill>
                  <a:srgbClr val="C00000"/>
                </a:solidFill>
              </a:rPr>
              <a:t>Goal #4: Case Review of Returns to ED*</a:t>
            </a:r>
          </a:p>
        </p:txBody>
      </p:sp>
      <p:sp>
        <p:nvSpPr>
          <p:cNvPr id="6" name="TextBox 5"/>
          <p:cNvSpPr txBox="1"/>
          <p:nvPr/>
        </p:nvSpPr>
        <p:spPr>
          <a:xfrm>
            <a:off x="103414" y="918656"/>
            <a:ext cx="11985171" cy="5416868"/>
          </a:xfrm>
          <a:prstGeom prst="rect">
            <a:avLst/>
          </a:prstGeom>
          <a:noFill/>
        </p:spPr>
        <p:txBody>
          <a:bodyPr wrap="square" rtlCol="0">
            <a:spAutoFit/>
          </a:bodyPr>
          <a:lstStyle/>
          <a:p>
            <a:pPr lvl="1">
              <a:spcBef>
                <a:spcPts val="600"/>
              </a:spcBef>
              <a:spcAft>
                <a:spcPts val="600"/>
              </a:spcAft>
            </a:pPr>
            <a:r>
              <a:rPr lang="en-US" sz="2800" dirty="0">
                <a:ea typeface="Arial" panose="020B0604020202020204" pitchFamily="34" charset="0"/>
              </a:rPr>
              <a:t>Questions to consider when analyzing review findings:</a:t>
            </a:r>
          </a:p>
          <a:p>
            <a:pPr marL="1033463" lvl="1" indent="-457200">
              <a:spcAft>
                <a:spcPts val="600"/>
              </a:spcAft>
              <a:buFont typeface="Arial" panose="020B0604020202020204" pitchFamily="34" charset="0"/>
              <a:buChar char="•"/>
            </a:pPr>
            <a:r>
              <a:rPr lang="en-US" sz="2400" dirty="0">
                <a:ea typeface="Arial" panose="020B0604020202020204" pitchFamily="34" charset="0"/>
              </a:rPr>
              <a:t>Do the returns seem localized to particular reason (pain, bleeding, urinary symptoms, wound issues, N/V, etc.)?</a:t>
            </a:r>
          </a:p>
          <a:p>
            <a:pPr marL="1033463" lvl="1" indent="-457200">
              <a:spcAft>
                <a:spcPts val="600"/>
              </a:spcAft>
              <a:buFont typeface="Arial" panose="020B0604020202020204" pitchFamily="34" charset="0"/>
              <a:buChar char="•"/>
            </a:pPr>
            <a:r>
              <a:rPr lang="en-US" sz="2400" dirty="0">
                <a:ea typeface="Arial" panose="020B0604020202020204" pitchFamily="34" charset="0"/>
              </a:rPr>
              <a:t>Are the reasons for return to ED essentially non-urgent, avoidable issues?</a:t>
            </a:r>
          </a:p>
          <a:p>
            <a:pPr marL="1033463" lvl="1" indent="-457200">
              <a:spcAft>
                <a:spcPts val="600"/>
              </a:spcAft>
              <a:buFont typeface="Arial" panose="020B0604020202020204" pitchFamily="34" charset="0"/>
              <a:buChar char="•"/>
            </a:pPr>
            <a:r>
              <a:rPr lang="en-US" sz="2400" dirty="0">
                <a:ea typeface="Arial" panose="020B0604020202020204" pitchFamily="34" charset="0"/>
              </a:rPr>
              <a:t>Do we have established discharge criteria that must be met for these potential issues prior to discharging the patient (e.g., void post catheter removal, ability to tolerate oral fluids, understands pain management strategy)?</a:t>
            </a:r>
          </a:p>
          <a:p>
            <a:pPr marL="1033463" lvl="1" indent="-457200">
              <a:spcAft>
                <a:spcPts val="600"/>
              </a:spcAft>
              <a:buFont typeface="Arial" panose="020B0604020202020204" pitchFamily="34" charset="0"/>
              <a:buChar char="•"/>
            </a:pPr>
            <a:r>
              <a:rPr lang="en-US" sz="2400" dirty="0"/>
              <a:t>Does our patient education content adequately prepare the patient for what to expect related to these issues, and how to seek assistance in the appropriate care setting?</a:t>
            </a:r>
          </a:p>
          <a:p>
            <a:pPr marL="1033463" lvl="1" indent="-457200">
              <a:spcAft>
                <a:spcPts val="600"/>
              </a:spcAft>
              <a:buFont typeface="Arial" panose="020B0604020202020204" pitchFamily="34" charset="0"/>
              <a:buChar char="•"/>
            </a:pPr>
            <a:r>
              <a:rPr lang="en-US" sz="2400" dirty="0">
                <a:ea typeface="Arial" panose="020B0604020202020204" pitchFamily="34" charset="0"/>
              </a:rPr>
              <a:t>What time of day/day of week do the majority of these cases occur?  Are they during business hours when the office is regularly open?</a:t>
            </a:r>
          </a:p>
          <a:p>
            <a:pPr marL="1033463" lvl="1" indent="-457200">
              <a:spcAft>
                <a:spcPts val="600"/>
              </a:spcAft>
              <a:buFont typeface="Arial" panose="020B0604020202020204" pitchFamily="34" charset="0"/>
              <a:buChar char="•"/>
            </a:pPr>
            <a:r>
              <a:rPr lang="en-US" sz="2400" dirty="0"/>
              <a:t>Do we have an “after-hours” contact method for patients to use, rather than automatically going to the ED?</a:t>
            </a:r>
          </a:p>
        </p:txBody>
      </p:sp>
      <p:pic>
        <p:nvPicPr>
          <p:cNvPr id="1027" name="Picture 1">
            <a:extLst>
              <a:ext uri="{FF2B5EF4-FFF2-40B4-BE49-F238E27FC236}">
                <a16:creationId xmlns:a16="http://schemas.microsoft.com/office/drawing/2014/main" id="{62290EA4-856A-4792-ADE8-1F11C66E9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476" y="6011674"/>
            <a:ext cx="5750459" cy="47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556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35859" cy="646331"/>
          </a:xfrm>
          <a:prstGeom prst="rect">
            <a:avLst/>
          </a:prstGeom>
          <a:noFill/>
        </p:spPr>
        <p:txBody>
          <a:bodyPr wrap="square" rtlCol="0">
            <a:spAutoFit/>
          </a:bodyPr>
          <a:lstStyle/>
          <a:p>
            <a:pPr lvl="0"/>
            <a:r>
              <a:rPr lang="en-US" sz="3600" b="1" dirty="0">
                <a:solidFill>
                  <a:srgbClr val="C00000"/>
                </a:solidFill>
              </a:rPr>
              <a:t>Goal #4: Case Review for Positive Margins</a:t>
            </a:r>
          </a:p>
        </p:txBody>
      </p:sp>
      <p:sp>
        <p:nvSpPr>
          <p:cNvPr id="6" name="TextBox 5"/>
          <p:cNvSpPr txBox="1"/>
          <p:nvPr/>
        </p:nvSpPr>
        <p:spPr>
          <a:xfrm>
            <a:off x="103414" y="918656"/>
            <a:ext cx="11985171" cy="5216813"/>
          </a:xfrm>
          <a:prstGeom prst="rect">
            <a:avLst/>
          </a:prstGeom>
          <a:noFill/>
        </p:spPr>
        <p:txBody>
          <a:bodyPr wrap="square" rtlCol="0">
            <a:spAutoFit/>
          </a:bodyPr>
          <a:lstStyle/>
          <a:p>
            <a:pPr lvl="1">
              <a:spcAft>
                <a:spcPts val="600"/>
              </a:spcAft>
            </a:pPr>
            <a:r>
              <a:rPr lang="en-US" sz="2800" dirty="0">
                <a:ea typeface="Arial" panose="020B0604020202020204" pitchFamily="34" charset="0"/>
              </a:rPr>
              <a:t>A group (tumor board or other) should discuss every case with a positive margin (</a:t>
            </a:r>
            <a:r>
              <a:rPr lang="en-US" sz="2800" u="sng" dirty="0">
                <a:ea typeface="Arial" panose="020B0604020202020204" pitchFamily="34" charset="0"/>
              </a:rPr>
              <a:t>&lt;</a:t>
            </a:r>
            <a:r>
              <a:rPr lang="en-US" sz="2800" dirty="0">
                <a:ea typeface="Arial" panose="020B0604020202020204" pitchFamily="34" charset="0"/>
              </a:rPr>
              <a:t> 1 mm), to see what might have been improved to prevent it. There will be some positive margin cases for which everyone will agree “nothing was done wrong”, but for most there will be room for improvement. </a:t>
            </a:r>
          </a:p>
          <a:p>
            <a:pPr lvl="1">
              <a:spcAft>
                <a:spcPts val="600"/>
              </a:spcAft>
            </a:pPr>
            <a:endParaRPr lang="en-US" sz="2800" dirty="0">
              <a:ea typeface="Arial" panose="020B0604020202020204" pitchFamily="34" charset="0"/>
            </a:endParaRPr>
          </a:p>
          <a:p>
            <a:pPr lvl="1">
              <a:spcAft>
                <a:spcPts val="600"/>
              </a:spcAft>
            </a:pPr>
            <a:r>
              <a:rPr lang="en-US" sz="2800" dirty="0">
                <a:ea typeface="Arial" panose="020B0604020202020204" pitchFamily="34" charset="0"/>
              </a:rPr>
              <a:t>Questions to consider when analyzing review findings:</a:t>
            </a:r>
          </a:p>
          <a:p>
            <a:pPr marL="914400" lvl="1" indent="-457200">
              <a:spcAft>
                <a:spcPts val="600"/>
              </a:spcAft>
              <a:buFont typeface="Arial" panose="020B0604020202020204" pitchFamily="34" charset="0"/>
              <a:buChar char="•"/>
            </a:pPr>
            <a:r>
              <a:rPr lang="en-US" sz="2800" dirty="0">
                <a:ea typeface="Arial" panose="020B0604020202020204" pitchFamily="34" charset="0"/>
              </a:rPr>
              <a:t>Was preoperative imaging performed via MRI or CT showing a risk for positive margin?</a:t>
            </a:r>
          </a:p>
          <a:p>
            <a:pPr marL="914400" lvl="1" indent="-457200">
              <a:spcAft>
                <a:spcPts val="600"/>
              </a:spcAft>
              <a:buFont typeface="Arial" panose="020B0604020202020204" pitchFamily="34" charset="0"/>
              <a:buChar char="•"/>
            </a:pPr>
            <a:r>
              <a:rPr lang="en-US" sz="2800" dirty="0">
                <a:ea typeface="Arial" panose="020B0604020202020204" pitchFamily="34" charset="0"/>
              </a:rPr>
              <a:t>Could chemo or radiation have been given preop to decrease risk of positive margin? </a:t>
            </a:r>
          </a:p>
          <a:p>
            <a:pPr marL="914400" lvl="1" indent="-457200">
              <a:spcAft>
                <a:spcPts val="600"/>
              </a:spcAft>
              <a:buFont typeface="Arial" panose="020B0604020202020204" pitchFamily="34" charset="0"/>
              <a:buChar char="•"/>
            </a:pPr>
            <a:r>
              <a:rPr lang="en-US" sz="2800" dirty="0">
                <a:ea typeface="Arial" panose="020B0604020202020204" pitchFamily="34" charset="0"/>
              </a:rPr>
              <a:t>Are positive margin findings more prevalent in rectal CA vs. colon CA?</a:t>
            </a:r>
          </a:p>
        </p:txBody>
      </p:sp>
    </p:spTree>
    <p:extLst>
      <p:ext uri="{BB962C8B-B14F-4D97-AF65-F5344CB8AC3E}">
        <p14:creationId xmlns:p14="http://schemas.microsoft.com/office/powerpoint/2010/main" val="163582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070" y="368682"/>
            <a:ext cx="11235859" cy="646331"/>
          </a:xfrm>
          <a:prstGeom prst="rect">
            <a:avLst/>
          </a:prstGeom>
          <a:noFill/>
        </p:spPr>
        <p:txBody>
          <a:bodyPr wrap="square" rtlCol="0">
            <a:spAutoFit/>
          </a:bodyPr>
          <a:lstStyle/>
          <a:p>
            <a:pPr lvl="0"/>
            <a:r>
              <a:rPr lang="en-US" sz="3600" b="1" dirty="0">
                <a:solidFill>
                  <a:srgbClr val="C00000"/>
                </a:solidFill>
              </a:rPr>
              <a:t>Goal #4: Case Review for Positive Margins, cont. </a:t>
            </a:r>
          </a:p>
        </p:txBody>
      </p:sp>
      <p:sp>
        <p:nvSpPr>
          <p:cNvPr id="6" name="TextBox 5"/>
          <p:cNvSpPr txBox="1"/>
          <p:nvPr/>
        </p:nvSpPr>
        <p:spPr>
          <a:xfrm>
            <a:off x="103414" y="918656"/>
            <a:ext cx="11985171" cy="6401753"/>
          </a:xfrm>
          <a:prstGeom prst="rect">
            <a:avLst/>
          </a:prstGeom>
          <a:noFill/>
        </p:spPr>
        <p:txBody>
          <a:bodyPr wrap="square" rtlCol="0">
            <a:spAutoFit/>
          </a:bodyPr>
          <a:lstStyle/>
          <a:p>
            <a:pPr lvl="1">
              <a:spcBef>
                <a:spcPts val="600"/>
              </a:spcBef>
              <a:spcAft>
                <a:spcPts val="600"/>
              </a:spcAft>
            </a:pPr>
            <a:r>
              <a:rPr lang="en-US" sz="2800" dirty="0">
                <a:ea typeface="Arial" panose="020B0604020202020204" pitchFamily="34" charset="0"/>
              </a:rPr>
              <a:t>Questions to consider when analyzing review findings, cont.</a:t>
            </a:r>
          </a:p>
          <a:p>
            <a:pPr marL="914400" lvl="1" indent="-457200">
              <a:spcAft>
                <a:spcPts val="600"/>
              </a:spcAft>
              <a:buFont typeface="Arial" panose="020B0604020202020204" pitchFamily="34" charset="0"/>
              <a:buChar char="•"/>
            </a:pPr>
            <a:r>
              <a:rPr lang="en-US" sz="2800" dirty="0">
                <a:ea typeface="Arial" panose="020B0604020202020204" pitchFamily="34" charset="0"/>
              </a:rPr>
              <a:t>Patient factors: body habitus, social risk, palliative situation, gender, ascites</a:t>
            </a:r>
          </a:p>
          <a:p>
            <a:pPr marL="914400" lvl="1" indent="-457200">
              <a:spcAft>
                <a:spcPts val="600"/>
              </a:spcAft>
              <a:buFont typeface="Arial" panose="020B0604020202020204" pitchFamily="34" charset="0"/>
              <a:buChar char="•"/>
            </a:pPr>
            <a:r>
              <a:rPr lang="en-US" sz="2800" dirty="0">
                <a:ea typeface="Arial" panose="020B0604020202020204" pitchFamily="34" charset="0"/>
              </a:rPr>
              <a:t>Hospital factors: surgical volume by surgeon and hospital</a:t>
            </a:r>
          </a:p>
          <a:p>
            <a:pPr marL="914400" lvl="1" indent="-457200">
              <a:spcAft>
                <a:spcPts val="600"/>
              </a:spcAft>
              <a:buFont typeface="Arial" panose="020B0604020202020204" pitchFamily="34" charset="0"/>
              <a:buChar char="•"/>
            </a:pPr>
            <a:r>
              <a:rPr lang="en-US" sz="2800" dirty="0">
                <a:ea typeface="Arial" panose="020B0604020202020204" pitchFamily="34" charset="0"/>
              </a:rPr>
              <a:t>Surgical factors: open vs. MIS approach</a:t>
            </a:r>
          </a:p>
          <a:p>
            <a:pPr marL="914400" lvl="1" indent="-457200">
              <a:spcAft>
                <a:spcPts val="600"/>
              </a:spcAft>
              <a:buFont typeface="Arial" panose="020B0604020202020204" pitchFamily="34" charset="0"/>
              <a:buChar char="•"/>
            </a:pPr>
            <a:r>
              <a:rPr lang="en-US" sz="2800" dirty="0">
                <a:ea typeface="Arial" panose="020B0604020202020204" pitchFamily="34" charset="0"/>
              </a:rPr>
              <a:t>Should bowel diversion have been performed instead of tumor resection?</a:t>
            </a:r>
          </a:p>
          <a:p>
            <a:pPr marL="914400" lvl="1" indent="-457200">
              <a:spcAft>
                <a:spcPts val="600"/>
              </a:spcAft>
              <a:buFont typeface="Arial" panose="020B0604020202020204" pitchFamily="34" charset="0"/>
              <a:buChar char="•"/>
            </a:pPr>
            <a:r>
              <a:rPr lang="en-US" sz="2800" dirty="0">
                <a:ea typeface="Arial" panose="020B0604020202020204" pitchFamily="34" charset="0"/>
              </a:rPr>
              <a:t>Should additional organs have been resected to avoid a positive margin?</a:t>
            </a:r>
          </a:p>
          <a:p>
            <a:pPr lvl="1">
              <a:spcAft>
                <a:spcPts val="600"/>
              </a:spcAft>
            </a:pPr>
            <a:endParaRPr lang="en-US" sz="2800" dirty="0">
              <a:solidFill>
                <a:srgbClr val="FF0000"/>
              </a:solidFill>
              <a:ea typeface="Arial" panose="020B0604020202020204" pitchFamily="34" charset="0"/>
            </a:endParaRPr>
          </a:p>
          <a:p>
            <a:pPr lvl="1">
              <a:spcAft>
                <a:spcPts val="600"/>
              </a:spcAft>
            </a:pPr>
            <a:r>
              <a:rPr lang="en-US" sz="2800" dirty="0">
                <a:ea typeface="Arial" panose="020B0604020202020204" pitchFamily="34" charset="0"/>
              </a:rPr>
              <a:t>Resource: </a:t>
            </a:r>
          </a:p>
          <a:p>
            <a:pPr marL="914400" lvl="1" indent="-457200">
              <a:spcAft>
                <a:spcPts val="600"/>
              </a:spcAft>
              <a:buFont typeface="Arial" panose="020B0604020202020204" pitchFamily="34" charset="0"/>
              <a:buChar char="•"/>
            </a:pPr>
            <a:r>
              <a:rPr lang="en-US" sz="2800" dirty="0" err="1"/>
              <a:t>Gutsche</a:t>
            </a:r>
            <a:r>
              <a:rPr lang="en-US" sz="2800" dirty="0"/>
              <a:t> N, et. al. </a:t>
            </a:r>
            <a:r>
              <a:rPr lang="en-US" sz="2800" dirty="0">
                <a:solidFill>
                  <a:srgbClr val="FF0000"/>
                </a:solidFill>
                <a:hlinkClick r:id="rId2"/>
              </a:rPr>
              <a:t>Toward 0% Positive Margins for Colorectal Cancer Surgery in Michigan</a:t>
            </a:r>
            <a:r>
              <a:rPr lang="en-US" sz="2800" dirty="0">
                <a:solidFill>
                  <a:srgbClr val="FF0000"/>
                </a:solidFill>
              </a:rPr>
              <a:t>. </a:t>
            </a:r>
            <a:r>
              <a:rPr lang="en-US" sz="2800" dirty="0"/>
              <a:t>Pre-recorded session for the </a:t>
            </a:r>
            <a:r>
              <a:rPr lang="en-US" sz="2800" dirty="0">
                <a:solidFill>
                  <a:srgbClr val="FF0000"/>
                </a:solidFill>
                <a:hlinkClick r:id="rId3"/>
              </a:rPr>
              <a:t>MSQC Collaborative Meeting December 10, 2021</a:t>
            </a:r>
            <a:r>
              <a:rPr lang="en-US" sz="2800" dirty="0">
                <a:solidFill>
                  <a:srgbClr val="FF0000"/>
                </a:solidFill>
              </a:rPr>
              <a:t>.</a:t>
            </a:r>
          </a:p>
          <a:p>
            <a:pPr marL="914400" lvl="1" indent="-457200">
              <a:spcAft>
                <a:spcPts val="600"/>
              </a:spcAft>
              <a:buFont typeface="Arial" panose="020B0604020202020204" pitchFamily="34" charset="0"/>
              <a:buChar char="•"/>
            </a:pPr>
            <a:endParaRPr lang="en-US" sz="2800" dirty="0">
              <a:solidFill>
                <a:srgbClr val="FF0000"/>
              </a:solidFill>
            </a:endParaRPr>
          </a:p>
          <a:p>
            <a:pPr lvl="1">
              <a:spcAft>
                <a:spcPts val="600"/>
              </a:spcAft>
            </a:pPr>
            <a:endParaRPr lang="en-US" sz="2400" dirty="0">
              <a:solidFill>
                <a:srgbClr val="FF0000"/>
              </a:solidFill>
            </a:endParaRPr>
          </a:p>
        </p:txBody>
      </p:sp>
    </p:spTree>
    <p:extLst>
      <p:ext uri="{BB962C8B-B14F-4D97-AF65-F5344CB8AC3E}">
        <p14:creationId xmlns:p14="http://schemas.microsoft.com/office/powerpoint/2010/main" val="201967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35859" cy="646331"/>
          </a:xfrm>
          <a:prstGeom prst="rect">
            <a:avLst/>
          </a:prstGeom>
          <a:noFill/>
        </p:spPr>
        <p:txBody>
          <a:bodyPr wrap="square" rtlCol="0">
            <a:spAutoFit/>
          </a:bodyPr>
          <a:lstStyle/>
          <a:p>
            <a:pPr lvl="0"/>
            <a:r>
              <a:rPr lang="en-US" sz="3600" b="1" dirty="0">
                <a:solidFill>
                  <a:srgbClr val="C00000"/>
                </a:solidFill>
              </a:rPr>
              <a:t>Goal #5: CRC Surgery Care Pathway (5 points)</a:t>
            </a:r>
          </a:p>
        </p:txBody>
      </p:sp>
      <p:sp>
        <p:nvSpPr>
          <p:cNvPr id="6" name="TextBox 5"/>
          <p:cNvSpPr txBox="1"/>
          <p:nvPr/>
        </p:nvSpPr>
        <p:spPr>
          <a:xfrm>
            <a:off x="103414" y="918656"/>
            <a:ext cx="11985171" cy="5416868"/>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ea typeface="Arial" panose="020B0604020202020204" pitchFamily="34" charset="0"/>
              </a:rPr>
              <a:t>New sites:</a:t>
            </a:r>
          </a:p>
          <a:p>
            <a:pPr marL="1371600" lvl="2" indent="-457200">
              <a:buSzPct val="60000"/>
              <a:buFont typeface="Courier New" panose="02070309020205020404" pitchFamily="49" charset="0"/>
              <a:buChar char="o"/>
              <a:defRPr/>
            </a:pPr>
            <a:r>
              <a:rPr lang="en-US" sz="2800" dirty="0">
                <a:ea typeface="Arial" panose="020B0604020202020204" pitchFamily="34" charset="0"/>
              </a:rPr>
              <a:t>Create patient care plan, order set or care pathway template that covers preoperative period through postoperative period.</a:t>
            </a:r>
          </a:p>
          <a:p>
            <a:pPr marL="1371600" lvl="2" indent="-457200">
              <a:buSzPct val="60000"/>
              <a:buFont typeface="Courier New" panose="02070309020205020404" pitchFamily="49" charset="0"/>
              <a:buChar char="o"/>
              <a:defRPr/>
            </a:pPr>
            <a:r>
              <a:rPr lang="en-US" sz="2800" dirty="0">
                <a:ea typeface="Arial" panose="020B0604020202020204" pitchFamily="34" charset="0"/>
              </a:rPr>
              <a:t>Work product should address implementation of each element of CRC care pathway which reflects the process at your hospital.</a:t>
            </a:r>
          </a:p>
          <a:p>
            <a:pPr marL="1371600" lvl="2" indent="-457200">
              <a:spcAft>
                <a:spcPts val="600"/>
              </a:spcAft>
              <a:buSzPct val="60000"/>
              <a:buFont typeface="Courier New" panose="02070309020205020404" pitchFamily="49" charset="0"/>
              <a:buChar char="o"/>
              <a:defRPr/>
            </a:pPr>
            <a:r>
              <a:rPr lang="en-US" sz="2800" dirty="0">
                <a:ea typeface="Arial" panose="020B0604020202020204" pitchFamily="34" charset="0"/>
              </a:rPr>
              <a:t>Include hospital or surgeon office plan/process/materials for smoking cessation education and referrals before surgery.</a:t>
            </a:r>
          </a:p>
          <a:p>
            <a:pPr marL="914400" lvl="1" indent="-457200">
              <a:spcBef>
                <a:spcPts val="600"/>
              </a:spcBef>
              <a:buFont typeface="Arial" panose="020B0604020202020204" pitchFamily="34" charset="0"/>
              <a:buChar char="•"/>
            </a:pPr>
            <a:r>
              <a:rPr lang="en-US" sz="2800" dirty="0">
                <a:ea typeface="Arial" panose="020B0604020202020204" pitchFamily="34" charset="0"/>
              </a:rPr>
              <a:t>Continuing sites: </a:t>
            </a:r>
          </a:p>
          <a:p>
            <a:pPr marL="1371600" lvl="2" indent="-457200">
              <a:buSzPct val="60000"/>
              <a:buFont typeface="Courier New" panose="02070309020205020404" pitchFamily="49" charset="0"/>
              <a:buChar char="o"/>
            </a:pPr>
            <a:r>
              <a:rPr lang="en-US" sz="2800" dirty="0">
                <a:ea typeface="Arial" panose="020B0604020202020204" pitchFamily="34" charset="0"/>
              </a:rPr>
              <a:t>Submit patient care plan, order set or care pathway template which has been revised for any measure which did not meet the goal in 2021.</a:t>
            </a:r>
          </a:p>
          <a:p>
            <a:pPr marL="1371600" lvl="2" indent="-457200">
              <a:buSzPct val="60000"/>
              <a:buFont typeface="Courier New" panose="02070309020205020404" pitchFamily="49" charset="0"/>
              <a:buChar char="o"/>
            </a:pPr>
            <a:r>
              <a:rPr lang="en-US" sz="2800" dirty="0">
                <a:ea typeface="Arial" panose="020B0604020202020204" pitchFamily="34" charset="0"/>
              </a:rPr>
              <a:t>Include hospital or surgeon office plan/process/materials for smoking cessation education and referrals before surgery.</a:t>
            </a:r>
            <a:endParaRPr lang="en-US" sz="2400" dirty="0"/>
          </a:p>
        </p:txBody>
      </p:sp>
    </p:spTree>
    <p:extLst>
      <p:ext uri="{BB962C8B-B14F-4D97-AF65-F5344CB8AC3E}">
        <p14:creationId xmlns:p14="http://schemas.microsoft.com/office/powerpoint/2010/main" val="48554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0536921" cy="646331"/>
          </a:xfrm>
          <a:prstGeom prst="rect">
            <a:avLst/>
          </a:prstGeom>
          <a:noFill/>
        </p:spPr>
        <p:txBody>
          <a:bodyPr wrap="square" rtlCol="0">
            <a:spAutoFit/>
          </a:bodyPr>
          <a:lstStyle/>
          <a:p>
            <a:pPr lvl="0"/>
            <a:r>
              <a:rPr lang="en-US" sz="3600" b="1" dirty="0">
                <a:solidFill>
                  <a:srgbClr val="C00000"/>
                </a:solidFill>
              </a:rPr>
              <a:t>CRC Multidisciplinary Meeting</a:t>
            </a:r>
          </a:p>
        </p:txBody>
      </p:sp>
      <p:sp>
        <p:nvSpPr>
          <p:cNvPr id="6" name="TextBox 5"/>
          <p:cNvSpPr txBox="1"/>
          <p:nvPr/>
        </p:nvSpPr>
        <p:spPr>
          <a:xfrm>
            <a:off x="1117759" y="1064025"/>
            <a:ext cx="10022309" cy="4431983"/>
          </a:xfrm>
          <a:prstGeom prst="rect">
            <a:avLst/>
          </a:prstGeom>
          <a:noFill/>
        </p:spPr>
        <p:txBody>
          <a:bodyPr wrap="square" rtlCol="0">
            <a:spAutoFit/>
          </a:bodyPr>
          <a:lstStyle/>
          <a:p>
            <a:pPr>
              <a:spcBef>
                <a:spcPts val="600"/>
              </a:spcBef>
              <a:spcAft>
                <a:spcPts val="600"/>
              </a:spcAft>
            </a:pPr>
            <a:r>
              <a:rPr lang="en-US" sz="2800" dirty="0"/>
              <a:t>Conduct and document at least one multidisciplinary meeting by 3/31/2022</a:t>
            </a:r>
          </a:p>
          <a:p>
            <a:pPr marL="740664" lvl="1" indent="-283464">
              <a:spcBef>
                <a:spcPts val="600"/>
              </a:spcBef>
              <a:spcAft>
                <a:spcPts val="600"/>
              </a:spcAft>
              <a:buFont typeface="Arial" panose="020B0604020202020204" pitchFamily="34" charset="0"/>
              <a:buChar char="•"/>
            </a:pPr>
            <a:r>
              <a:rPr lang="en-US" sz="2800" dirty="0"/>
              <a:t>Meeting can be in-person, virtual, or hybrid format</a:t>
            </a:r>
          </a:p>
          <a:p>
            <a:pPr marL="740664" lvl="1" indent="-283464">
              <a:spcBef>
                <a:spcPts val="600"/>
              </a:spcBef>
              <a:spcAft>
                <a:spcPts val="600"/>
              </a:spcAft>
              <a:buFont typeface="Arial" panose="020B0604020202020204" pitchFamily="34" charset="0"/>
              <a:buChar char="•"/>
            </a:pPr>
            <a:r>
              <a:rPr lang="en-US" sz="2800" dirty="0">
                <a:ea typeface="Calibri" panose="020F0502020204030204" pitchFamily="34" charset="0"/>
              </a:rPr>
              <a:t>Attendees to include surgeons who perform CRC surgery, nurses, quality specialists, pathologists, radiologists, oncologists, ostomy/wound care staff, anesthesia, pharmacy, other relevant staff</a:t>
            </a:r>
          </a:p>
          <a:p>
            <a:pPr marL="740664" lvl="1" indent="-283464">
              <a:spcBef>
                <a:spcPts val="600"/>
              </a:spcBef>
              <a:spcAft>
                <a:spcPts val="600"/>
              </a:spcAft>
              <a:buFont typeface="Arial" panose="020B0604020202020204" pitchFamily="34" charset="0"/>
              <a:buChar char="•"/>
            </a:pPr>
            <a:r>
              <a:rPr lang="en-US" sz="2800" dirty="0">
                <a:ea typeface="Calibri" panose="020F0502020204030204" pitchFamily="34" charset="0"/>
              </a:rPr>
              <a:t>Create a patient care plan, order set or care pathway template to ensure implementation the </a:t>
            </a:r>
            <a:r>
              <a:rPr lang="en-US" sz="2800" dirty="0">
                <a:ea typeface="Calibri" panose="020F0502020204030204" pitchFamily="34" charset="0"/>
                <a:hlinkClick r:id="rId2"/>
              </a:rPr>
              <a:t>CRC surgery care pathway</a:t>
            </a:r>
            <a:endParaRPr lang="en-US" sz="2800" dirty="0">
              <a:ea typeface="Calibri" panose="020F0502020204030204" pitchFamily="34" charset="0"/>
            </a:endParaRPr>
          </a:p>
        </p:txBody>
      </p:sp>
    </p:spTree>
    <p:extLst>
      <p:ext uri="{BB962C8B-B14F-4D97-AF65-F5344CB8AC3E}">
        <p14:creationId xmlns:p14="http://schemas.microsoft.com/office/powerpoint/2010/main" val="400859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49" y="366487"/>
            <a:ext cx="111508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3600" b="1" dirty="0">
                <a:solidFill>
                  <a:srgbClr val="C00000"/>
                </a:solidFill>
                <a:latin typeface="Calibri" panose="020F0502020204030204"/>
              </a:rPr>
              <a:t>2022 Colorectal Cancer QI Project Overview</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 name="TextBox 5"/>
          <p:cNvSpPr txBox="1"/>
          <p:nvPr/>
        </p:nvSpPr>
        <p:spPr>
          <a:xfrm>
            <a:off x="649180" y="1126641"/>
            <a:ext cx="11150872" cy="2723823"/>
          </a:xfrm>
          <a:prstGeom prst="rect">
            <a:avLst/>
          </a:prstGeom>
          <a:noFill/>
        </p:spPr>
        <p:txBody>
          <a:bodyPr wrap="square" rtlCol="0">
            <a:spAutoFit/>
          </a:bodyPr>
          <a:lstStyle/>
          <a:p>
            <a:pPr>
              <a:spcBef>
                <a:spcPts val="600"/>
              </a:spcBef>
              <a:spcAft>
                <a:spcPts val="600"/>
              </a:spcAft>
              <a:defRPr/>
            </a:pPr>
            <a:endParaRPr lang="en-US" sz="100" dirty="0">
              <a:solidFill>
                <a:prstClr val="black"/>
              </a:solidFill>
            </a:endParaRPr>
          </a:p>
          <a:p>
            <a:pPr marL="285750" indent="-457200">
              <a:spcBef>
                <a:spcPts val="600"/>
              </a:spcBef>
              <a:spcAft>
                <a:spcPts val="600"/>
              </a:spcAft>
              <a:buFont typeface="Arial" panose="020B0604020202020204" pitchFamily="34" charset="0"/>
              <a:buChar char="•"/>
              <a:defRPr/>
            </a:pPr>
            <a:r>
              <a:rPr lang="en-US" sz="2800" dirty="0">
                <a:solidFill>
                  <a:prstClr val="black"/>
                </a:solidFill>
              </a:rPr>
              <a:t>Preoperative, intraoperative, and postoperative measures</a:t>
            </a:r>
          </a:p>
          <a:p>
            <a:pPr marL="914400" lvl="1" indent="-457200">
              <a:spcBef>
                <a:spcPts val="600"/>
              </a:spcBef>
              <a:spcAft>
                <a:spcPts val="600"/>
              </a:spcAft>
              <a:buSzPct val="60000"/>
              <a:buFont typeface="Courier New" panose="02070309020205020404" pitchFamily="49" charset="0"/>
              <a:buChar char="o"/>
              <a:defRPr/>
            </a:pPr>
            <a:r>
              <a:rPr lang="en-US" sz="2800" dirty="0">
                <a:solidFill>
                  <a:prstClr val="black"/>
                </a:solidFill>
              </a:rPr>
              <a:t>Colorectal cancer surgery-specific quality measures rectal cancer in </a:t>
            </a:r>
            <a:r>
              <a:rPr lang="en-US" sz="2800" dirty="0">
                <a:solidFill>
                  <a:schemeClr val="accent1"/>
                </a:solidFill>
              </a:rPr>
              <a:t>blue</a:t>
            </a:r>
            <a:r>
              <a:rPr lang="en-US" sz="2800" dirty="0">
                <a:solidFill>
                  <a:prstClr val="black"/>
                </a:solidFill>
              </a:rPr>
              <a:t>, all colorectal cancer in </a:t>
            </a:r>
            <a:r>
              <a:rPr lang="en-US" sz="2800" dirty="0">
                <a:solidFill>
                  <a:schemeClr val="accent2"/>
                </a:solidFill>
              </a:rPr>
              <a:t>orange</a:t>
            </a:r>
          </a:p>
          <a:p>
            <a:pPr marL="914400" lvl="1" indent="-457200">
              <a:spcBef>
                <a:spcPts val="600"/>
              </a:spcBef>
              <a:spcAft>
                <a:spcPts val="600"/>
              </a:spcAft>
              <a:buSzPct val="60000"/>
              <a:buFont typeface="Courier New" panose="02070309020205020404" pitchFamily="49" charset="0"/>
              <a:buChar char="o"/>
              <a:defRPr/>
            </a:pPr>
            <a:r>
              <a:rPr lang="en-US" sz="2800" dirty="0">
                <a:solidFill>
                  <a:prstClr val="black"/>
                </a:solidFill>
              </a:rPr>
              <a:t>Also includes recommendations from MSQC </a:t>
            </a:r>
            <a:r>
              <a:rPr lang="en-US" sz="2800" dirty="0">
                <a:solidFill>
                  <a:prstClr val="black"/>
                </a:solidFill>
                <a:hlinkClick r:id="rId2"/>
              </a:rPr>
              <a:t>Colectomy Care Pathway</a:t>
            </a:r>
            <a:r>
              <a:rPr lang="en-US" sz="2800" dirty="0">
                <a:solidFill>
                  <a:prstClr val="black"/>
                </a:solidFill>
              </a:rPr>
              <a:t> (in </a:t>
            </a:r>
            <a:r>
              <a:rPr lang="en-US" sz="2800" dirty="0">
                <a:solidFill>
                  <a:schemeClr val="accent6"/>
                </a:solidFill>
              </a:rPr>
              <a:t>green</a:t>
            </a:r>
            <a:r>
              <a:rPr lang="en-US" sz="2800" dirty="0">
                <a:solidFill>
                  <a:prstClr val="black"/>
                </a:solidFill>
              </a:rPr>
              <a:t>)</a:t>
            </a:r>
          </a:p>
        </p:txBody>
      </p:sp>
      <p:sp>
        <p:nvSpPr>
          <p:cNvPr id="3" name="Rectangle 2"/>
          <p:cNvSpPr/>
          <p:nvPr/>
        </p:nvSpPr>
        <p:spPr>
          <a:xfrm>
            <a:off x="3769280" y="6229903"/>
            <a:ext cx="8153603" cy="261610"/>
          </a:xfrm>
          <a:prstGeom prst="rect">
            <a:avLst/>
          </a:prstGeom>
        </p:spPr>
        <p:txBody>
          <a:bodyPr wrap="square">
            <a:spAutoFit/>
          </a:bodyPr>
          <a:lstStyle/>
          <a:p>
            <a:r>
              <a:rPr lang="en-US" sz="1100" dirty="0"/>
              <a:t>Source: CRC Project Summary </a:t>
            </a:r>
            <a:r>
              <a:rPr lang="en-US" sz="1100" dirty="0">
                <a:hlinkClick r:id="rId3"/>
              </a:rPr>
              <a:t>https://msqc.org/wp-content/uploads/2021/11/QII-Colorectal-Cancer-2022-Project-Summary.11.16.2021.pdf</a:t>
            </a:r>
            <a:r>
              <a:rPr lang="en-US" sz="1100" dirty="0"/>
              <a:t> </a:t>
            </a:r>
          </a:p>
        </p:txBody>
      </p:sp>
      <p:pic>
        <p:nvPicPr>
          <p:cNvPr id="8" name="Picture 7">
            <a:extLst>
              <a:ext uri="{FF2B5EF4-FFF2-40B4-BE49-F238E27FC236}">
                <a16:creationId xmlns:a16="http://schemas.microsoft.com/office/drawing/2014/main" id="{7E9D9220-36B2-4C65-B75D-DECFB7B14780}"/>
              </a:ext>
            </a:extLst>
          </p:cNvPr>
          <p:cNvPicPr>
            <a:picLocks noChangeAspect="1"/>
          </p:cNvPicPr>
          <p:nvPr/>
        </p:nvPicPr>
        <p:blipFill>
          <a:blip r:embed="rId4"/>
          <a:stretch>
            <a:fillRect/>
          </a:stretch>
        </p:blipFill>
        <p:spPr>
          <a:xfrm>
            <a:off x="3422131" y="3344013"/>
            <a:ext cx="7258423" cy="2844946"/>
          </a:xfrm>
          <a:prstGeom prst="rect">
            <a:avLst/>
          </a:prstGeom>
        </p:spPr>
      </p:pic>
    </p:spTree>
    <p:extLst>
      <p:ext uri="{BB962C8B-B14F-4D97-AF65-F5344CB8AC3E}">
        <p14:creationId xmlns:p14="http://schemas.microsoft.com/office/powerpoint/2010/main" val="3636905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0536921" cy="646331"/>
          </a:xfrm>
          <a:prstGeom prst="rect">
            <a:avLst/>
          </a:prstGeom>
          <a:noFill/>
        </p:spPr>
        <p:txBody>
          <a:bodyPr wrap="square" rtlCol="0">
            <a:spAutoFit/>
          </a:bodyPr>
          <a:lstStyle/>
          <a:p>
            <a:pPr lvl="0"/>
            <a:r>
              <a:rPr lang="en-US" sz="3600" b="1" dirty="0">
                <a:solidFill>
                  <a:srgbClr val="C00000"/>
                </a:solidFill>
              </a:rPr>
              <a:t>CRC Multidisciplinary Meeting, continued</a:t>
            </a:r>
          </a:p>
        </p:txBody>
      </p:sp>
      <p:sp>
        <p:nvSpPr>
          <p:cNvPr id="6" name="TextBox 5"/>
          <p:cNvSpPr txBox="1"/>
          <p:nvPr/>
        </p:nvSpPr>
        <p:spPr>
          <a:xfrm>
            <a:off x="1117759" y="1064025"/>
            <a:ext cx="10022309" cy="3570208"/>
          </a:xfrm>
          <a:prstGeom prst="rect">
            <a:avLst/>
          </a:prstGeom>
          <a:noFill/>
        </p:spPr>
        <p:txBody>
          <a:bodyPr wrap="square" rtlCol="0">
            <a:spAutoFit/>
          </a:bodyPr>
          <a:lstStyle/>
          <a:p>
            <a:pPr marL="740664" lvl="1" indent="-283464">
              <a:spcBef>
                <a:spcPts val="600"/>
              </a:spcBef>
              <a:spcAft>
                <a:spcPts val="600"/>
              </a:spcAft>
              <a:buFont typeface="Arial" panose="020B0604020202020204" pitchFamily="34" charset="0"/>
              <a:buChar char="•"/>
            </a:pPr>
            <a:r>
              <a:rPr lang="en-US" sz="2800" dirty="0"/>
              <a:t>Discuss/review prior year/baseline performance</a:t>
            </a:r>
          </a:p>
          <a:p>
            <a:pPr marL="740664" lvl="1" indent="-283464">
              <a:spcBef>
                <a:spcPts val="600"/>
              </a:spcBef>
              <a:spcAft>
                <a:spcPts val="600"/>
              </a:spcAft>
              <a:buFont typeface="Arial" panose="020B0604020202020204" pitchFamily="34" charset="0"/>
              <a:buChar char="•"/>
            </a:pPr>
            <a:r>
              <a:rPr lang="en-US" sz="2800" dirty="0"/>
              <a:t>Strategize how to sustain/improve performance</a:t>
            </a:r>
          </a:p>
          <a:p>
            <a:pPr marL="740664" lvl="1" indent="-283464">
              <a:spcBef>
                <a:spcPts val="600"/>
              </a:spcBef>
              <a:spcAft>
                <a:spcPts val="600"/>
              </a:spcAft>
              <a:buFont typeface="Arial" panose="020B0604020202020204" pitchFamily="34" charset="0"/>
              <a:buChar char="•"/>
            </a:pPr>
            <a:r>
              <a:rPr lang="en-US" sz="2800" dirty="0"/>
              <a:t>Continuing sites must also include analysis (FMEA, RCA, PDCA or other QI methodology) for all measures that did not meet the goal in 2021, with improvement strategies for 2022.</a:t>
            </a:r>
          </a:p>
          <a:p>
            <a:pPr marL="740664" lvl="1" indent="-283464">
              <a:spcBef>
                <a:spcPts val="600"/>
              </a:spcBef>
              <a:spcAft>
                <a:spcPts val="600"/>
              </a:spcAft>
              <a:buFont typeface="Arial" panose="020B0604020202020204" pitchFamily="34" charset="0"/>
              <a:buChar char="•"/>
            </a:pPr>
            <a:r>
              <a:rPr lang="en-US" sz="2800" dirty="0"/>
              <a:t>Submit meeting documentation to MSQC with 2022 QI Project Tracking Sheet &amp; Summary Report (due 1/16/2023)</a:t>
            </a:r>
          </a:p>
        </p:txBody>
      </p:sp>
    </p:spTree>
    <p:extLst>
      <p:ext uri="{BB962C8B-B14F-4D97-AF65-F5344CB8AC3E}">
        <p14:creationId xmlns:p14="http://schemas.microsoft.com/office/powerpoint/2010/main" val="1725206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902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Goal #6: QI Project Summary Report</a:t>
            </a:r>
          </a:p>
        </p:txBody>
      </p:sp>
      <p:sp>
        <p:nvSpPr>
          <p:cNvPr id="6" name="TextBox 5"/>
          <p:cNvSpPr txBox="1"/>
          <p:nvPr/>
        </p:nvSpPr>
        <p:spPr>
          <a:xfrm>
            <a:off x="1023165" y="1100049"/>
            <a:ext cx="9918103" cy="4739759"/>
          </a:xfrm>
          <a:prstGeom prst="rect">
            <a:avLst/>
          </a:prstGeom>
          <a:noFill/>
        </p:spPr>
        <p:txBody>
          <a:bodyPr wrap="square" rtlCol="0">
            <a:spAutoFit/>
          </a:bodyPr>
          <a:lstStyle/>
          <a:p>
            <a:pPr marL="283464" indent="-283464">
              <a:spcBef>
                <a:spcPts val="600"/>
              </a:spcBef>
              <a:spcAft>
                <a:spcPts val="600"/>
              </a:spcAft>
              <a:buFont typeface="Arial" panose="020B0604020202020204" pitchFamily="34" charset="0"/>
              <a:buChar char="•"/>
            </a:pPr>
            <a:r>
              <a:rPr lang="en-US" sz="2800" dirty="0"/>
              <a:t>Due to MSQC by 1/16/2023 </a:t>
            </a:r>
          </a:p>
          <a:p>
            <a:pPr marL="283464" indent="-283464">
              <a:spcBef>
                <a:spcPts val="600"/>
              </a:spcBef>
              <a:spcAft>
                <a:spcPts val="600"/>
              </a:spcAft>
              <a:buFont typeface="Arial" panose="020B0604020202020204" pitchFamily="34" charset="0"/>
              <a:buChar char="•"/>
            </a:pPr>
            <a:r>
              <a:rPr lang="en-US" sz="2800" dirty="0"/>
              <a:t>May be eligible for additional Implementation Points based on thoroughness and completeness of the Summary</a:t>
            </a:r>
          </a:p>
          <a:p>
            <a:pPr marL="283464" indent="-283464">
              <a:spcBef>
                <a:spcPts val="600"/>
              </a:spcBef>
              <a:spcAft>
                <a:spcPts val="600"/>
              </a:spcAft>
              <a:buFont typeface="Arial" panose="020B0604020202020204" pitchFamily="34" charset="0"/>
              <a:buChar char="•"/>
            </a:pPr>
            <a:r>
              <a:rPr lang="en-US" sz="2800" dirty="0"/>
              <a:t>Take credit for QI work on project measures, standardized documentation development and implementation</a:t>
            </a:r>
          </a:p>
          <a:p>
            <a:pPr marL="283464" indent="-283464">
              <a:spcBef>
                <a:spcPts val="600"/>
              </a:spcBef>
              <a:spcAft>
                <a:spcPts val="600"/>
              </a:spcAft>
              <a:buFont typeface="Arial" panose="020B0604020202020204" pitchFamily="34" charset="0"/>
              <a:buChar char="•"/>
            </a:pPr>
            <a:r>
              <a:rPr lang="en-US" sz="2800" dirty="0"/>
              <a:t>Document throughout year to track progress on measure performance, capture QI implementation efforts</a:t>
            </a:r>
          </a:p>
          <a:p>
            <a:pPr marL="283464" indent="-283464">
              <a:spcBef>
                <a:spcPts val="600"/>
              </a:spcBef>
              <a:spcAft>
                <a:spcPts val="600"/>
              </a:spcAft>
              <a:buFont typeface="Arial" panose="020B0604020202020204" pitchFamily="34" charset="0"/>
              <a:buChar char="•"/>
            </a:pPr>
            <a:r>
              <a:rPr lang="en-US" sz="2800" dirty="0"/>
              <a:t>Meetings, communications, process changes, key dates</a:t>
            </a:r>
          </a:p>
          <a:p>
            <a:pPr marL="283464" indent="-283464">
              <a:spcBef>
                <a:spcPts val="600"/>
              </a:spcBef>
              <a:spcAft>
                <a:spcPts val="600"/>
              </a:spcAft>
              <a:buFont typeface="Arial" panose="020B0604020202020204" pitchFamily="34" charset="0"/>
              <a:buChar char="•"/>
            </a:pPr>
            <a:r>
              <a:rPr lang="en-US" sz="2800" dirty="0"/>
              <a:t>Describe improvement efforts, successes, barriers, challenges</a:t>
            </a:r>
          </a:p>
        </p:txBody>
      </p:sp>
    </p:spTree>
    <p:extLst>
      <p:ext uri="{BB962C8B-B14F-4D97-AF65-F5344CB8AC3E}">
        <p14:creationId xmlns:p14="http://schemas.microsoft.com/office/powerpoint/2010/main" val="51306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1290288" cy="646331"/>
          </a:xfrm>
          <a:prstGeom prst="rect">
            <a:avLst/>
          </a:prstGeom>
          <a:noFill/>
        </p:spPr>
        <p:txBody>
          <a:bodyPr wrap="square" rtlCol="0">
            <a:spAutoFit/>
          </a:bodyPr>
          <a:lstStyle/>
          <a:p>
            <a:pPr marL="1654175" marR="0" lvl="0" indent="-1654175"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Goal #6: QI Project</a:t>
            </a:r>
            <a:r>
              <a:rPr kumimoji="0" lang="en-US" sz="3600" b="1" i="0" u="none" strike="noStrike" kern="1200" cap="none" spc="0" normalizeH="0" noProof="0" dirty="0">
                <a:ln>
                  <a:noFill/>
                </a:ln>
                <a:solidFill>
                  <a:srgbClr val="C00000"/>
                </a:solidFill>
                <a:effectLst/>
                <a:uLnTx/>
                <a:uFillTx/>
                <a:latin typeface="Calibri" panose="020F0502020204030204"/>
                <a:ea typeface="+mn-ea"/>
                <a:cs typeface="+mn-cs"/>
              </a:rPr>
              <a:t> Summary Report, continued</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 name="TextBox 5"/>
          <p:cNvSpPr txBox="1"/>
          <p:nvPr/>
        </p:nvSpPr>
        <p:spPr>
          <a:xfrm>
            <a:off x="1012372" y="1111820"/>
            <a:ext cx="10214428" cy="4001095"/>
          </a:xfrm>
          <a:prstGeom prst="rect">
            <a:avLst/>
          </a:prstGeom>
          <a:noFill/>
        </p:spPr>
        <p:txBody>
          <a:bodyPr wrap="square" rtlCol="0">
            <a:spAutoFit/>
          </a:bodyPr>
          <a:lstStyle/>
          <a:p>
            <a:pPr marL="283464" indent="-283464">
              <a:spcAft>
                <a:spcPts val="600"/>
              </a:spcAft>
              <a:buFont typeface="Arial" panose="020B0604020202020204" pitchFamily="34" charset="0"/>
              <a:buChar char="•"/>
            </a:pPr>
            <a:r>
              <a:rPr lang="en-US" sz="2800" dirty="0"/>
              <a:t>Submit </a:t>
            </a:r>
            <a:r>
              <a:rPr lang="en-US" sz="2800" dirty="0">
                <a:hlinkClick r:id="rId2"/>
              </a:rPr>
              <a:t>QI Project Tracking Sheet and Summary Report</a:t>
            </a:r>
            <a:endParaRPr lang="en-US" sz="2800" dirty="0"/>
          </a:p>
          <a:p>
            <a:pPr marL="283464" indent="-283464">
              <a:spcAft>
                <a:spcPts val="600"/>
              </a:spcAft>
              <a:buFont typeface="Arial" panose="020B0604020202020204" pitchFamily="34" charset="0"/>
              <a:buChar char="•"/>
            </a:pPr>
            <a:r>
              <a:rPr lang="en-US" sz="2800" dirty="0"/>
              <a:t>Include all required documentation/attachments</a:t>
            </a:r>
          </a:p>
          <a:p>
            <a:pPr marL="914400" lvl="1" indent="-457200">
              <a:spcAft>
                <a:spcPts val="600"/>
              </a:spcAft>
              <a:buSzPct val="60000"/>
              <a:buFont typeface="Courier New" panose="02070309020205020404" pitchFamily="49" charset="0"/>
              <a:buChar char="o"/>
            </a:pPr>
            <a:r>
              <a:rPr lang="en-US" sz="2800" dirty="0"/>
              <a:t>Multidisciplinary meeting documentation</a:t>
            </a:r>
          </a:p>
          <a:p>
            <a:pPr marL="914400" lvl="1" indent="-457200">
              <a:spcAft>
                <a:spcPts val="600"/>
              </a:spcAft>
              <a:buSzPct val="60000"/>
              <a:buFont typeface="Courier New" panose="02070309020205020404" pitchFamily="49" charset="0"/>
              <a:buChar char="o"/>
            </a:pPr>
            <a:r>
              <a:rPr lang="en-US" sz="2800" dirty="0"/>
              <a:t>Summary of review findings of SSI, returns to ED related to surgery, and positive margin cases (Goal #4)</a:t>
            </a:r>
          </a:p>
          <a:p>
            <a:pPr marL="914400" lvl="1" indent="-457200">
              <a:spcAft>
                <a:spcPts val="600"/>
              </a:spcAft>
              <a:buSzPct val="60000"/>
              <a:buFont typeface="Courier New" panose="02070309020205020404" pitchFamily="49" charset="0"/>
              <a:buChar char="o"/>
            </a:pPr>
            <a:r>
              <a:rPr lang="en-US" sz="2800" dirty="0"/>
              <a:t>Patient care plan, order set or care pathway template (Goal #5)</a:t>
            </a:r>
          </a:p>
          <a:p>
            <a:pPr marL="914400" lvl="1" indent="-457200">
              <a:spcAft>
                <a:spcPts val="600"/>
              </a:spcAft>
              <a:buSzPct val="60000"/>
              <a:buFont typeface="Courier New" panose="02070309020205020404" pitchFamily="49" charset="0"/>
              <a:buChar char="o"/>
            </a:pPr>
            <a:r>
              <a:rPr lang="en-US" sz="2800" dirty="0"/>
              <a:t>Smoking cessation education and referral materials (Goal #5)</a:t>
            </a:r>
          </a:p>
          <a:p>
            <a:pPr lvl="1">
              <a:spcAft>
                <a:spcPts val="600"/>
              </a:spcAft>
              <a:buSzPct val="60000"/>
            </a:pPr>
            <a:endParaRPr lang="en-US" sz="2800" dirty="0"/>
          </a:p>
        </p:txBody>
      </p:sp>
    </p:spTree>
    <p:extLst>
      <p:ext uri="{BB962C8B-B14F-4D97-AF65-F5344CB8AC3E}">
        <p14:creationId xmlns:p14="http://schemas.microsoft.com/office/powerpoint/2010/main" val="3312491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639" y="251463"/>
            <a:ext cx="11348532" cy="646331"/>
          </a:xfrm>
          <a:prstGeom prst="rect">
            <a:avLst/>
          </a:prstGeom>
          <a:noFill/>
        </p:spPr>
        <p:txBody>
          <a:bodyPr wrap="square" rtlCol="0">
            <a:spAutoFit/>
          </a:bodyPr>
          <a:lstStyle/>
          <a:p>
            <a:r>
              <a:rPr lang="en-US" sz="3600" b="1" dirty="0">
                <a:solidFill>
                  <a:srgbClr val="C00000"/>
                </a:solidFill>
              </a:rPr>
              <a:t>Other QI and Performance Index Scorecard Requirements</a:t>
            </a:r>
          </a:p>
        </p:txBody>
      </p:sp>
      <p:sp>
        <p:nvSpPr>
          <p:cNvPr id="5" name="TextBox 4"/>
          <p:cNvSpPr txBox="1"/>
          <p:nvPr/>
        </p:nvSpPr>
        <p:spPr>
          <a:xfrm>
            <a:off x="255638" y="957302"/>
            <a:ext cx="11642447" cy="2092881"/>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3000" dirty="0"/>
              <a:t>Sampled and incomplete cases </a:t>
            </a:r>
            <a:r>
              <a:rPr lang="en-US" sz="3000" u="sng" dirty="0"/>
              <a:t>&lt;</a:t>
            </a:r>
            <a:r>
              <a:rPr lang="en-US" sz="3000" dirty="0"/>
              <a:t> 0.5% of total volume (3 points)</a:t>
            </a:r>
          </a:p>
          <a:p>
            <a:pPr marL="457200" indent="-457200">
              <a:spcBef>
                <a:spcPts val="300"/>
              </a:spcBef>
              <a:spcAft>
                <a:spcPts val="300"/>
              </a:spcAft>
              <a:buFont typeface="Arial" panose="020B0604020202020204" pitchFamily="34" charset="0"/>
              <a:buChar char="•"/>
            </a:pPr>
            <a:r>
              <a:rPr lang="en-US" sz="3000" dirty="0"/>
              <a:t>30-day follow-up rate </a:t>
            </a:r>
            <a:r>
              <a:rPr lang="en-US" sz="3000" u="sng" dirty="0"/>
              <a:t>&gt;</a:t>
            </a:r>
            <a:r>
              <a:rPr lang="en-US" sz="3000" dirty="0"/>
              <a:t> 80% per calendar quarter (max. 3 points)</a:t>
            </a:r>
          </a:p>
          <a:p>
            <a:pPr marL="457200" indent="-457200">
              <a:spcBef>
                <a:spcPts val="300"/>
              </a:spcBef>
              <a:spcAft>
                <a:spcPts val="300"/>
              </a:spcAft>
              <a:buFont typeface="Arial" panose="020B0604020202020204" pitchFamily="34" charset="0"/>
              <a:buChar char="•"/>
            </a:pPr>
            <a:r>
              <a:rPr lang="en-US" sz="3000" dirty="0"/>
              <a:t>Collaborative-Wide Measure:  Reduce Excess Oral Morphine Equivalent (OME) Prescribing Across All MSQC Procedures (max. 20 points)</a:t>
            </a:r>
          </a:p>
        </p:txBody>
      </p:sp>
      <p:pic>
        <p:nvPicPr>
          <p:cNvPr id="3" name="Picture 2">
            <a:extLst>
              <a:ext uri="{FF2B5EF4-FFF2-40B4-BE49-F238E27FC236}">
                <a16:creationId xmlns:a16="http://schemas.microsoft.com/office/drawing/2014/main" id="{F01A6623-59BD-4A78-A98B-26A73EC3F08C}"/>
              </a:ext>
            </a:extLst>
          </p:cNvPr>
          <p:cNvPicPr>
            <a:picLocks noChangeAspect="1"/>
          </p:cNvPicPr>
          <p:nvPr/>
        </p:nvPicPr>
        <p:blipFill>
          <a:blip r:embed="rId2"/>
          <a:stretch>
            <a:fillRect/>
          </a:stretch>
        </p:blipFill>
        <p:spPr>
          <a:xfrm>
            <a:off x="1267968" y="3096622"/>
            <a:ext cx="8855745" cy="3638489"/>
          </a:xfrm>
          <a:prstGeom prst="rect">
            <a:avLst/>
          </a:prstGeom>
        </p:spPr>
      </p:pic>
    </p:spTree>
    <p:extLst>
      <p:ext uri="{BB962C8B-B14F-4D97-AF65-F5344CB8AC3E}">
        <p14:creationId xmlns:p14="http://schemas.microsoft.com/office/powerpoint/2010/main" val="266496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50" y="366487"/>
            <a:ext cx="11356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3600" b="1" dirty="0">
                <a:solidFill>
                  <a:srgbClr val="C00000"/>
                </a:solidFill>
                <a:latin typeface="Calibri" panose="020F0502020204030204"/>
              </a:rPr>
              <a:t>Sampled and Incomplete Cases </a:t>
            </a:r>
            <a:r>
              <a:rPr lang="en-US" sz="3600" b="1" u="sng" dirty="0">
                <a:solidFill>
                  <a:srgbClr val="C00000"/>
                </a:solidFill>
                <a:latin typeface="Calibri" panose="020F0502020204030204"/>
              </a:rPr>
              <a:t>&lt;</a:t>
            </a:r>
            <a:r>
              <a:rPr lang="en-US" sz="3600" b="1" dirty="0">
                <a:solidFill>
                  <a:srgbClr val="C00000"/>
                </a:solidFill>
                <a:latin typeface="Calibri" panose="020F0502020204030204"/>
              </a:rPr>
              <a:t> 0.5% (3 points)</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30945E1-1E8D-463A-8BAC-4D7494E48807}"/>
              </a:ext>
            </a:extLst>
          </p:cNvPr>
          <p:cNvSpPr txBox="1"/>
          <p:nvPr/>
        </p:nvSpPr>
        <p:spPr>
          <a:xfrm>
            <a:off x="1023165" y="1100049"/>
            <a:ext cx="10983778" cy="4201150"/>
          </a:xfrm>
          <a:prstGeom prst="rect">
            <a:avLst/>
          </a:prstGeom>
          <a:noFill/>
        </p:spPr>
        <p:txBody>
          <a:bodyPr wrap="square" rtlCol="0">
            <a:spAutoFit/>
          </a:bodyPr>
          <a:lstStyle/>
          <a:p>
            <a:pPr marL="283464" indent="-283464">
              <a:spcBef>
                <a:spcPts val="600"/>
              </a:spcBef>
              <a:spcAft>
                <a:spcPts val="600"/>
              </a:spcAft>
              <a:buFont typeface="Arial" panose="020B0604020202020204" pitchFamily="34" charset="0"/>
              <a:buChar char="•"/>
            </a:pPr>
            <a:r>
              <a:rPr lang="en-US" sz="2800" dirty="0"/>
              <a:t>Locked, sampled, incomplete cases cannot exceed 0.5% of total case volume</a:t>
            </a:r>
          </a:p>
          <a:p>
            <a:pPr marL="283464" indent="-283464">
              <a:spcBef>
                <a:spcPts val="600"/>
              </a:spcBef>
              <a:buFont typeface="Arial" panose="020B0604020202020204" pitchFamily="34" charset="0"/>
              <a:buChar char="•"/>
            </a:pPr>
            <a:r>
              <a:rPr lang="en-US" sz="2800" dirty="0"/>
              <a:t>Will be calculated on locked cases beginning with OR dates in Q4 2021 through Q3 2022*</a:t>
            </a:r>
            <a:endParaRPr lang="en-US" sz="2400" strike="sngStrike" dirty="0"/>
          </a:p>
          <a:p>
            <a:pPr marL="283464" indent="-283464">
              <a:spcBef>
                <a:spcPts val="600"/>
              </a:spcBef>
              <a:buFont typeface="Arial" panose="020B0604020202020204" pitchFamily="34" charset="0"/>
              <a:buChar char="•"/>
            </a:pPr>
            <a:r>
              <a:rPr lang="en-US" sz="2800" dirty="0"/>
              <a:t>Monitor regularly throughout year using Case List filters</a:t>
            </a:r>
          </a:p>
          <a:p>
            <a:pPr marL="914400" lvl="1" indent="-457200">
              <a:buSzPct val="60000"/>
              <a:buFont typeface="Courier New" panose="02070309020205020404" pitchFamily="49" charset="0"/>
              <a:buChar char="o"/>
            </a:pPr>
            <a:r>
              <a:rPr lang="en-US" sz="2800" dirty="0"/>
              <a:t>Year = 2022</a:t>
            </a:r>
          </a:p>
          <a:p>
            <a:pPr marL="914400" lvl="1" indent="-457200">
              <a:buSzPct val="60000"/>
              <a:buFont typeface="Courier New" panose="02070309020205020404" pitchFamily="49" charset="0"/>
              <a:buChar char="o"/>
            </a:pPr>
            <a:r>
              <a:rPr lang="en-US" sz="2800" dirty="0"/>
              <a:t>Case Status = Sampled</a:t>
            </a:r>
          </a:p>
          <a:p>
            <a:pPr marL="914400" lvl="1" indent="-457200">
              <a:buSzPct val="60000"/>
              <a:buFont typeface="Courier New" panose="02070309020205020404" pitchFamily="49" charset="0"/>
              <a:buChar char="o"/>
            </a:pPr>
            <a:r>
              <a:rPr lang="en-US" sz="2800" dirty="0"/>
              <a:t>Complete Status = No</a:t>
            </a:r>
          </a:p>
          <a:p>
            <a:pPr marL="914400" lvl="1" indent="-457200">
              <a:spcAft>
                <a:spcPts val="600"/>
              </a:spcAft>
              <a:buSzPct val="60000"/>
              <a:buFont typeface="Courier New" panose="02070309020205020404" pitchFamily="49" charset="0"/>
              <a:buChar char="o"/>
            </a:pPr>
            <a:r>
              <a:rPr lang="en-US" sz="2800" dirty="0"/>
              <a:t>Look for cases that locked prior to current date in Lock Date column</a:t>
            </a:r>
          </a:p>
        </p:txBody>
      </p:sp>
      <p:sp>
        <p:nvSpPr>
          <p:cNvPr id="2" name="TextBox 1">
            <a:extLst>
              <a:ext uri="{FF2B5EF4-FFF2-40B4-BE49-F238E27FC236}">
                <a16:creationId xmlns:a16="http://schemas.microsoft.com/office/drawing/2014/main" id="{6B4B3063-0A9F-491E-8189-EF48F36E2AC9}"/>
              </a:ext>
            </a:extLst>
          </p:cNvPr>
          <p:cNvSpPr txBox="1"/>
          <p:nvPr/>
        </p:nvSpPr>
        <p:spPr>
          <a:xfrm>
            <a:off x="5306787" y="5757951"/>
            <a:ext cx="6041572" cy="646331"/>
          </a:xfrm>
          <a:prstGeom prst="rect">
            <a:avLst/>
          </a:prstGeom>
          <a:noFill/>
        </p:spPr>
        <p:txBody>
          <a:bodyPr wrap="square" rtlCol="0">
            <a:spAutoFit/>
          </a:bodyPr>
          <a:lstStyle/>
          <a:p>
            <a:r>
              <a:rPr lang="en-US" dirty="0"/>
              <a:t>*Q4 2021 cases were excluded from 2021 Sampled and Incomplete case calculations due to shift in project timelines</a:t>
            </a:r>
          </a:p>
        </p:txBody>
      </p:sp>
    </p:spTree>
    <p:extLst>
      <p:ext uri="{BB962C8B-B14F-4D97-AF65-F5344CB8AC3E}">
        <p14:creationId xmlns:p14="http://schemas.microsoft.com/office/powerpoint/2010/main" val="4178665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05369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30 Day Follow-Up Rate* (maximum 3 points)</a:t>
            </a:r>
          </a:p>
        </p:txBody>
      </p:sp>
      <p:sp>
        <p:nvSpPr>
          <p:cNvPr id="6" name="TextBox 5"/>
          <p:cNvSpPr txBox="1"/>
          <p:nvPr/>
        </p:nvSpPr>
        <p:spPr>
          <a:xfrm>
            <a:off x="1023165" y="1033947"/>
            <a:ext cx="10012697" cy="4785926"/>
          </a:xfrm>
          <a:prstGeom prst="rect">
            <a:avLst/>
          </a:prstGeom>
          <a:noFill/>
        </p:spPr>
        <p:txBody>
          <a:bodyPr wrap="square" rtlCol="0">
            <a:spAutoFit/>
          </a:bodyPr>
          <a:lstStyle/>
          <a:p>
            <a:pPr marL="283464" indent="-283464">
              <a:spcAft>
                <a:spcPts val="600"/>
              </a:spcAft>
              <a:buFont typeface="Arial" panose="020B0604020202020204" pitchFamily="34" charset="0"/>
              <a:buChar char="•"/>
            </a:pPr>
            <a:r>
              <a:rPr lang="en-US" sz="2800" dirty="0"/>
              <a:t>1 point awarded per calendar quarter where follow-up rate </a:t>
            </a:r>
            <a:r>
              <a:rPr lang="en-US" sz="2800" u="sng" dirty="0"/>
              <a:t>&gt;</a:t>
            </a:r>
            <a:r>
              <a:rPr lang="en-US" sz="2800" dirty="0"/>
              <a:t> 80%</a:t>
            </a:r>
          </a:p>
          <a:p>
            <a:pPr marL="283464" indent="-283464">
              <a:buFont typeface="Arial" panose="020B0604020202020204" pitchFamily="34" charset="0"/>
              <a:buChar char="•"/>
            </a:pPr>
            <a:r>
              <a:rPr lang="en-US" sz="2800" dirty="0"/>
              <a:t>Q1, Q2, and Q3 2022 to be calculated at or near the case lock date:</a:t>
            </a:r>
          </a:p>
          <a:p>
            <a:pPr marL="914400" lvl="1" indent="-457200">
              <a:buSzPct val="60000"/>
              <a:buFont typeface="Courier New" panose="02070309020205020404" pitchFamily="49" charset="0"/>
              <a:buChar char="o"/>
            </a:pPr>
            <a:r>
              <a:rPr lang="en-US" sz="2800" dirty="0"/>
              <a:t>Q1 (1/1 – 3/31/2022 OR dates) </a:t>
            </a:r>
          </a:p>
          <a:p>
            <a:pPr marL="914400" lvl="1" indent="-457200">
              <a:buSzPct val="60000"/>
              <a:buFont typeface="Courier New" panose="02070309020205020404" pitchFamily="49" charset="0"/>
              <a:buChar char="o"/>
            </a:pPr>
            <a:r>
              <a:rPr lang="en-US" sz="2800" dirty="0"/>
              <a:t>Q2 (4/1 – 6/30/2022 OR dates)</a:t>
            </a:r>
          </a:p>
          <a:p>
            <a:pPr marL="914400" lvl="1" indent="-457200">
              <a:spcAft>
                <a:spcPts val="600"/>
              </a:spcAft>
              <a:buSzPct val="60000"/>
              <a:buFont typeface="Courier New" panose="02070309020205020404" pitchFamily="49" charset="0"/>
              <a:buChar char="o"/>
            </a:pPr>
            <a:r>
              <a:rPr lang="en-US" sz="2800" dirty="0"/>
              <a:t>Q3 (7/1 – 9/30/2022 OR dates)</a:t>
            </a:r>
          </a:p>
          <a:p>
            <a:pPr marL="285750" indent="-285750">
              <a:spcAft>
                <a:spcPts val="600"/>
              </a:spcAft>
              <a:buSzPct val="100000"/>
              <a:buFont typeface="Arial" panose="020B0604020202020204" pitchFamily="34" charset="0"/>
              <a:buChar char="•"/>
            </a:pPr>
            <a:r>
              <a:rPr lang="en-US" sz="2800" dirty="0"/>
              <a:t>30 Day Follow-Up Dashboard report for monitoring</a:t>
            </a:r>
          </a:p>
          <a:p>
            <a:pPr marL="283464" indent="-283464">
              <a:spcBef>
                <a:spcPts val="600"/>
              </a:spcBef>
              <a:buFont typeface="Arial" panose="020B0604020202020204" pitchFamily="34" charset="0"/>
              <a:buChar char="•"/>
            </a:pPr>
            <a:r>
              <a:rPr lang="en-US" sz="2800" dirty="0"/>
              <a:t>Denominator:  Case Status = Sampled</a:t>
            </a:r>
          </a:p>
          <a:p>
            <a:pPr marL="2460625" lvl="1">
              <a:buSzPct val="60000"/>
            </a:pPr>
            <a:r>
              <a:rPr lang="en-US" sz="2800" dirty="0"/>
              <a:t>Complete Status = Complete</a:t>
            </a:r>
          </a:p>
          <a:p>
            <a:pPr marL="283464" indent="-283464">
              <a:spcBef>
                <a:spcPts val="600"/>
              </a:spcBef>
              <a:buFont typeface="Arial" panose="020B0604020202020204" pitchFamily="34" charset="0"/>
              <a:buChar char="•"/>
            </a:pPr>
            <a:r>
              <a:rPr lang="en-US" sz="2800" dirty="0"/>
              <a:t>Numerator:  Follow Up Status = Yes</a:t>
            </a:r>
          </a:p>
        </p:txBody>
      </p:sp>
      <p:sp>
        <p:nvSpPr>
          <p:cNvPr id="4" name="TextBox 3">
            <a:extLst>
              <a:ext uri="{FF2B5EF4-FFF2-40B4-BE49-F238E27FC236}">
                <a16:creationId xmlns:a16="http://schemas.microsoft.com/office/drawing/2014/main" id="{A60896AC-009C-42E9-BA68-5E8400A0EEE9}"/>
              </a:ext>
            </a:extLst>
          </p:cNvPr>
          <p:cNvSpPr txBox="1"/>
          <p:nvPr/>
        </p:nvSpPr>
        <p:spPr>
          <a:xfrm>
            <a:off x="5306786" y="5842987"/>
            <a:ext cx="6375697" cy="646331"/>
          </a:xfrm>
          <a:prstGeom prst="rect">
            <a:avLst/>
          </a:prstGeom>
          <a:noFill/>
        </p:spPr>
        <p:txBody>
          <a:bodyPr wrap="square" rtlCol="0">
            <a:spAutoFit/>
          </a:bodyPr>
          <a:lstStyle/>
          <a:p>
            <a:r>
              <a:rPr lang="en-US" dirty="0"/>
              <a:t>*Follow-up rates for Q4 2022 cases will be monitored in the 2023 QI P4P scorecard calculations due to shift in project timelines</a:t>
            </a:r>
          </a:p>
        </p:txBody>
      </p:sp>
    </p:spTree>
    <p:extLst>
      <p:ext uri="{BB962C8B-B14F-4D97-AF65-F5344CB8AC3E}">
        <p14:creationId xmlns:p14="http://schemas.microsoft.com/office/powerpoint/2010/main" val="3407743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05369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PRO Follow Up Abstraction Workflow Tips</a:t>
            </a:r>
          </a:p>
        </p:txBody>
      </p:sp>
      <p:sp>
        <p:nvSpPr>
          <p:cNvPr id="6" name="TextBox 5"/>
          <p:cNvSpPr txBox="1"/>
          <p:nvPr/>
        </p:nvSpPr>
        <p:spPr>
          <a:xfrm>
            <a:off x="1066799" y="1100049"/>
            <a:ext cx="10536921" cy="5339923"/>
          </a:xfrm>
          <a:prstGeom prst="rect">
            <a:avLst/>
          </a:prstGeom>
          <a:noFill/>
        </p:spPr>
        <p:txBody>
          <a:bodyPr wrap="square" rtlCol="0">
            <a:spAutoFit/>
          </a:bodyPr>
          <a:lstStyle/>
          <a:p>
            <a:pPr marL="283464" indent="-283464">
              <a:spcAft>
                <a:spcPts val="600"/>
              </a:spcAft>
              <a:buFont typeface="Arial" panose="020B0604020202020204" pitchFamily="34" charset="0"/>
              <a:buChar char="•"/>
            </a:pPr>
            <a:r>
              <a:rPr lang="en-US" sz="2800" dirty="0"/>
              <a:t>Upload sample frame prior to, or as soon after POD 30 as possible</a:t>
            </a:r>
          </a:p>
          <a:p>
            <a:pPr marL="283464" indent="-283464">
              <a:buFont typeface="Arial" panose="020B0604020202020204" pitchFamily="34" charset="0"/>
              <a:buChar char="•"/>
            </a:pPr>
            <a:r>
              <a:rPr lang="en-US" sz="2800" dirty="0"/>
              <a:t>PRO email will be sent as early as POD 31 if the following are entered:</a:t>
            </a:r>
          </a:p>
          <a:p>
            <a:pPr marL="914400" lvl="1" indent="-457200">
              <a:buSzPct val="60000"/>
              <a:buFont typeface="Courier New" panose="02070309020205020404" pitchFamily="49" charset="0"/>
              <a:buChar char="o"/>
            </a:pPr>
            <a:r>
              <a:rPr lang="en-US" sz="2600" dirty="0"/>
              <a:t>Patient first and last name (Demographics tab)</a:t>
            </a:r>
          </a:p>
          <a:p>
            <a:pPr marL="914400" lvl="1" indent="-457200">
              <a:buSzPct val="60000"/>
              <a:buFont typeface="Courier New" panose="02070309020205020404" pitchFamily="49" charset="0"/>
              <a:buChar char="o"/>
            </a:pPr>
            <a:r>
              <a:rPr lang="en-US" sz="2600" dirty="0"/>
              <a:t>Patient email (Demographics tab)</a:t>
            </a:r>
          </a:p>
          <a:p>
            <a:pPr marL="914400" lvl="1" indent="-457200">
              <a:buSzPct val="60000"/>
              <a:buFont typeface="Courier New" panose="02070309020205020404" pitchFamily="49" charset="0"/>
              <a:buChar char="o"/>
            </a:pPr>
            <a:r>
              <a:rPr lang="en-US" sz="2600" dirty="0"/>
              <a:t>Surgeon name (Surgical Profile tab)</a:t>
            </a:r>
          </a:p>
          <a:p>
            <a:pPr marL="914400" lvl="1" indent="-457200">
              <a:buSzPct val="60000"/>
              <a:buFont typeface="Courier New" panose="02070309020205020404" pitchFamily="49" charset="0"/>
              <a:buChar char="o"/>
            </a:pPr>
            <a:r>
              <a:rPr lang="en-US" sz="2600" dirty="0"/>
              <a:t>Death status = No (Surgical Profile tab)</a:t>
            </a:r>
          </a:p>
          <a:p>
            <a:pPr marL="914400" lvl="1" indent="-457200">
              <a:spcAft>
                <a:spcPts val="600"/>
              </a:spcAft>
              <a:buSzPct val="60000"/>
              <a:buFont typeface="Courier New" panose="02070309020205020404" pitchFamily="49" charset="0"/>
              <a:buChar char="o"/>
            </a:pPr>
            <a:r>
              <a:rPr lang="en-US" sz="2600" dirty="0"/>
              <a:t>Followed for 30 days = No or blank (Follow Up tab)</a:t>
            </a:r>
          </a:p>
          <a:p>
            <a:pPr marL="283464" indent="-283464">
              <a:spcAft>
                <a:spcPts val="600"/>
              </a:spcAft>
              <a:buFont typeface="Arial" panose="020B0604020202020204" pitchFamily="34" charset="0"/>
              <a:buChar char="•"/>
            </a:pPr>
            <a:r>
              <a:rPr lang="en-US" sz="2800" dirty="0"/>
              <a:t>Takes advantage of automated PRO survey distribution; patient can respond to PRO even before chart is abstracted by SCQR</a:t>
            </a:r>
          </a:p>
          <a:p>
            <a:pPr marL="283464" indent="-283464">
              <a:spcAft>
                <a:spcPts val="600"/>
              </a:spcAft>
              <a:buFont typeface="Arial" panose="020B0604020202020204" pitchFamily="34" charset="0"/>
              <a:buChar char="•"/>
            </a:pPr>
            <a:r>
              <a:rPr lang="en-US" sz="2800" dirty="0"/>
              <a:t>Patient will have better recall to answer PRO questions when surveyed closer to POD 30; patient more likely to be home and available to answer the survey</a:t>
            </a:r>
          </a:p>
        </p:txBody>
      </p:sp>
    </p:spTree>
    <p:extLst>
      <p:ext uri="{BB962C8B-B14F-4D97-AF65-F5344CB8AC3E}">
        <p14:creationId xmlns:p14="http://schemas.microsoft.com/office/powerpoint/2010/main" val="4126086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05369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PRO Follow </a:t>
            </a:r>
            <a:r>
              <a:rPr lang="en-US" sz="3600" b="1" dirty="0">
                <a:solidFill>
                  <a:srgbClr val="C00000"/>
                </a:solidFill>
                <a:latin typeface="Calibri" panose="020F0502020204030204"/>
              </a:rPr>
              <a:t>Up </a:t>
            </a: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Abstraction Workflow Tips, continued</a:t>
            </a:r>
          </a:p>
        </p:txBody>
      </p:sp>
      <p:sp>
        <p:nvSpPr>
          <p:cNvPr id="6" name="TextBox 5"/>
          <p:cNvSpPr txBox="1"/>
          <p:nvPr/>
        </p:nvSpPr>
        <p:spPr>
          <a:xfrm>
            <a:off x="574633" y="1113370"/>
            <a:ext cx="11029088" cy="5370701"/>
          </a:xfrm>
          <a:prstGeom prst="rect">
            <a:avLst/>
          </a:prstGeom>
          <a:noFill/>
        </p:spPr>
        <p:txBody>
          <a:bodyPr wrap="square" rtlCol="0">
            <a:spAutoFit/>
          </a:bodyPr>
          <a:lstStyle/>
          <a:p>
            <a:pPr marL="283464" indent="-283464">
              <a:spcAft>
                <a:spcPts val="600"/>
              </a:spcAft>
              <a:buFont typeface="Arial" panose="020B0604020202020204" pitchFamily="34" charset="0"/>
              <a:buChar char="•"/>
            </a:pPr>
            <a:r>
              <a:rPr lang="en-US" sz="2800" dirty="0"/>
              <a:t>Check for patient response in Case List 30 Day Email field = Received</a:t>
            </a:r>
          </a:p>
          <a:p>
            <a:pPr marL="283464" indent="-283464">
              <a:spcAft>
                <a:spcPts val="600"/>
              </a:spcAft>
              <a:buFont typeface="Arial" panose="020B0604020202020204" pitchFamily="34" charset="0"/>
              <a:buChar char="•"/>
            </a:pPr>
            <a:r>
              <a:rPr lang="en-US" sz="2800" dirty="0"/>
              <a:t>Emailed survey responses received will auto-populate PRO 30 Day tab</a:t>
            </a:r>
          </a:p>
          <a:p>
            <a:pPr marL="914400" lvl="1" indent="-457200">
              <a:spcAft>
                <a:spcPts val="1200"/>
              </a:spcAft>
              <a:buSzPct val="60000"/>
              <a:buFont typeface="Courier New" panose="02070309020205020404" pitchFamily="49" charset="0"/>
              <a:buChar char="o"/>
            </a:pPr>
            <a:r>
              <a:rPr lang="en-US" sz="2800" dirty="0"/>
              <a:t>Do not edit this tab</a:t>
            </a:r>
          </a:p>
          <a:p>
            <a:pPr marL="283464" indent="-283464">
              <a:spcAft>
                <a:spcPts val="600"/>
              </a:spcAft>
              <a:buFont typeface="Arial" panose="020B0604020202020204" pitchFamily="34" charset="0"/>
              <a:buChar char="•"/>
            </a:pPr>
            <a:r>
              <a:rPr lang="en-US" sz="2800" dirty="0"/>
              <a:t>Pain responses will auto-populate Pain tab the day after response received after an overnight run </a:t>
            </a:r>
          </a:p>
          <a:p>
            <a:pPr marL="283464" indent="-283464">
              <a:spcAft>
                <a:spcPts val="600"/>
              </a:spcAft>
              <a:buFont typeface="Arial" panose="020B0604020202020204" pitchFamily="34" charset="0"/>
              <a:buChar char="•"/>
            </a:pPr>
            <a:r>
              <a:rPr lang="en-US" sz="2800" dirty="0"/>
              <a:t>Saves SCQR time and effort as compared to hard copy letter and/or phone call process to all patients.  Only need to contact those that did not answer the emailed PRO survey</a:t>
            </a:r>
          </a:p>
          <a:p>
            <a:pPr marL="283464" indent="-283464">
              <a:spcAft>
                <a:spcPts val="600"/>
              </a:spcAft>
              <a:buFont typeface="Arial" panose="020B0604020202020204" pitchFamily="34" charset="0"/>
              <a:buChar char="•"/>
            </a:pPr>
            <a:r>
              <a:rPr lang="en-US" sz="2800" dirty="0"/>
              <a:t>Ensure Registration department is capturing email addresses</a:t>
            </a:r>
          </a:p>
          <a:p>
            <a:pPr marL="914400" lvl="1" indent="-457200">
              <a:spcAft>
                <a:spcPts val="600"/>
              </a:spcAft>
              <a:buSzPct val="60000"/>
              <a:buFont typeface="Courier New" panose="02070309020205020404" pitchFamily="49" charset="0"/>
              <a:buChar char="o"/>
            </a:pPr>
            <a:r>
              <a:rPr lang="en-US" sz="2800" dirty="0"/>
              <a:t>You can run Source Data Export to monitor if email address is being captured</a:t>
            </a:r>
          </a:p>
        </p:txBody>
      </p:sp>
      <p:pic>
        <p:nvPicPr>
          <p:cNvPr id="7" name="Picture 6">
            <a:extLst>
              <a:ext uri="{FF2B5EF4-FFF2-40B4-BE49-F238E27FC236}">
                <a16:creationId xmlns:a16="http://schemas.microsoft.com/office/drawing/2014/main" id="{402E8040-0AF2-44E1-B0E2-03FDC1D9AF58}"/>
              </a:ext>
            </a:extLst>
          </p:cNvPr>
          <p:cNvPicPr>
            <a:picLocks noChangeAspect="1"/>
          </p:cNvPicPr>
          <p:nvPr/>
        </p:nvPicPr>
        <p:blipFill>
          <a:blip r:embed="rId2"/>
          <a:stretch>
            <a:fillRect/>
          </a:stretch>
        </p:blipFill>
        <p:spPr>
          <a:xfrm>
            <a:off x="11035862" y="1238414"/>
            <a:ext cx="938214" cy="1586856"/>
          </a:xfrm>
          <a:prstGeom prst="rect">
            <a:avLst/>
          </a:prstGeom>
          <a:ln>
            <a:solidFill>
              <a:schemeClr val="accent1"/>
            </a:solidFill>
          </a:ln>
        </p:spPr>
      </p:pic>
      <p:pic>
        <p:nvPicPr>
          <p:cNvPr id="11" name="Picture 10">
            <a:extLst>
              <a:ext uri="{FF2B5EF4-FFF2-40B4-BE49-F238E27FC236}">
                <a16:creationId xmlns:a16="http://schemas.microsoft.com/office/drawing/2014/main" id="{385C4D17-4ACB-4703-94C2-2BA480910E6C}"/>
              </a:ext>
            </a:extLst>
          </p:cNvPr>
          <p:cNvPicPr>
            <a:picLocks noChangeAspect="1"/>
          </p:cNvPicPr>
          <p:nvPr/>
        </p:nvPicPr>
        <p:blipFill>
          <a:blip r:embed="rId3"/>
          <a:stretch>
            <a:fillRect/>
          </a:stretch>
        </p:blipFill>
        <p:spPr>
          <a:xfrm>
            <a:off x="5582049" y="3142582"/>
            <a:ext cx="5735068" cy="498701"/>
          </a:xfrm>
          <a:prstGeom prst="rect">
            <a:avLst/>
          </a:prstGeom>
          <a:ln>
            <a:solidFill>
              <a:schemeClr val="accent1"/>
            </a:solidFill>
          </a:ln>
        </p:spPr>
      </p:pic>
    </p:spTree>
    <p:extLst>
      <p:ext uri="{BB962C8B-B14F-4D97-AF65-F5344CB8AC3E}">
        <p14:creationId xmlns:p14="http://schemas.microsoft.com/office/powerpoint/2010/main" val="213233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290" y="334994"/>
            <a:ext cx="7693068"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C00000"/>
                </a:solidFill>
                <a:effectLst/>
                <a:uLnTx/>
                <a:uFillTx/>
                <a:latin typeface="Calibri" panose="020F0502020204030204"/>
                <a:ea typeface="+mn-ea"/>
                <a:cs typeface="+mn-cs"/>
              </a:rPr>
              <a:t>2022 Collaborative Wide Measure (CWM)</a:t>
            </a:r>
          </a:p>
        </p:txBody>
      </p:sp>
      <p:sp>
        <p:nvSpPr>
          <p:cNvPr id="6" name="TextBox 5"/>
          <p:cNvSpPr txBox="1"/>
          <p:nvPr/>
        </p:nvSpPr>
        <p:spPr>
          <a:xfrm>
            <a:off x="606306" y="980863"/>
            <a:ext cx="10638637" cy="1446550"/>
          </a:xfrm>
          <a:prstGeom prst="rect">
            <a:avLst/>
          </a:prstGeom>
          <a:noFill/>
        </p:spPr>
        <p:txBody>
          <a:bodyPr wrap="square" rtlCol="0">
            <a:spAutoFit/>
          </a:bodyPr>
          <a:lstStyle/>
          <a:p>
            <a:pPr marL="1490663" marR="0" lvl="0" indent="-1490663" algn="l" defTabSz="914400" rtl="0" eaLnBrk="1" fontAlgn="auto" latinLnBrk="0" hangingPunct="1">
              <a:lnSpc>
                <a:spcPct val="100000"/>
              </a:lnSpc>
              <a:spcBef>
                <a:spcPts val="600"/>
              </a:spcBef>
              <a:spcAft>
                <a:spcPts val="600"/>
              </a:spcAft>
              <a:buClrTx/>
              <a:buSzTx/>
              <a:buFontTx/>
              <a:buNone/>
              <a:tabLst/>
              <a:defRPr/>
            </a:pPr>
            <a:r>
              <a:rPr kumimoji="0" lang="en-US" sz="2600" b="1" i="0" u="none" strike="noStrike" kern="1200" cap="none" spc="0" normalizeH="0" baseline="0" noProof="0" dirty="0">
                <a:ln>
                  <a:noFill/>
                </a:ln>
                <a:effectLst/>
                <a:uLnTx/>
                <a:uFillTx/>
                <a:latin typeface="Calibri" panose="020F0502020204030204"/>
                <a:ea typeface="+mn-ea"/>
                <a:cs typeface="+mn-cs"/>
              </a:rPr>
              <a:t>Measure</a:t>
            </a:r>
            <a:r>
              <a:rPr kumimoji="0" lang="en-US" sz="2600" b="0" i="0" u="none" strike="noStrike" kern="1200" cap="none" spc="0" normalizeH="0" baseline="0" noProof="0" dirty="0">
                <a:ln>
                  <a:noFill/>
                </a:ln>
                <a:effectLst/>
                <a:uLnTx/>
                <a:uFillTx/>
                <a:latin typeface="Calibri" panose="020F0502020204030204"/>
                <a:ea typeface="Calibri" panose="020F0502020204030204" pitchFamily="34" charset="0"/>
                <a:cs typeface="Calibri" panose="020F0502020204030204" pitchFamily="34" charset="0"/>
              </a:rPr>
              <a:t>: Reduce excess oral morphine equivalent (OME) prescribing across </a:t>
            </a:r>
            <a:r>
              <a:rPr kumimoji="0" lang="en-US" sz="2600" b="0" i="0" u="sng" strike="noStrike" kern="1200" cap="none" spc="0" normalizeH="0" baseline="0" noProof="0" dirty="0">
                <a:ln>
                  <a:noFill/>
                </a:ln>
                <a:effectLst/>
                <a:uLnTx/>
                <a:uFillTx/>
                <a:latin typeface="Calibri" panose="020F0502020204030204"/>
                <a:ea typeface="Calibri" panose="020F0502020204030204" pitchFamily="34" charset="0"/>
                <a:cs typeface="Calibri" panose="020F0502020204030204" pitchFamily="34" charset="0"/>
              </a:rPr>
              <a:t>all</a:t>
            </a:r>
            <a:r>
              <a:rPr kumimoji="0" lang="en-US" sz="2600" b="0" i="0" strike="noStrike" kern="1200" cap="none" spc="0" normalizeH="0" baseline="0" noProof="0" dirty="0">
                <a:ln>
                  <a:noFill/>
                </a:ln>
                <a:effectLst/>
                <a:uLnTx/>
                <a:uFillTx/>
                <a:latin typeface="Calibri" panose="020F0502020204030204"/>
                <a:ea typeface="Calibri" panose="020F0502020204030204" pitchFamily="34" charset="0"/>
                <a:cs typeface="Calibri" panose="020F0502020204030204" pitchFamily="34" charset="0"/>
              </a:rPr>
              <a:t> MSQC procedures, as compared to 2021 baseline OME excess*</a:t>
            </a:r>
          </a:p>
          <a:p>
            <a:pPr marL="1490663" marR="0" lvl="0" indent="-1490663" algn="l" defTabSz="914400" rtl="0" eaLnBrk="1" fontAlgn="auto" latinLnBrk="0" hangingPunct="1">
              <a:lnSpc>
                <a:spcPct val="100000"/>
              </a:lnSpc>
              <a:spcBef>
                <a:spcPts val="600"/>
              </a:spcBef>
              <a:spcAft>
                <a:spcPts val="600"/>
              </a:spcAft>
              <a:buClrTx/>
              <a:buSzTx/>
              <a:buFontTx/>
              <a:buNone/>
              <a:tabLst/>
              <a:defRPr/>
            </a:pPr>
            <a:r>
              <a:rPr lang="en-US" sz="2600" b="1" u="none" dirty="0">
                <a:latin typeface="Calibri" panose="020F0502020204030204"/>
                <a:ea typeface="Calibri" panose="020F0502020204030204" pitchFamily="34" charset="0"/>
                <a:cs typeface="Calibri" panose="020F0502020204030204" pitchFamily="34" charset="0"/>
              </a:rPr>
              <a:t>Measurement Period</a:t>
            </a:r>
            <a:r>
              <a:rPr lang="en-US" sz="2600" u="none" dirty="0">
                <a:latin typeface="Calibri" panose="020F0502020204030204"/>
                <a:ea typeface="Calibri" panose="020F0502020204030204" pitchFamily="34" charset="0"/>
                <a:cs typeface="Calibri" panose="020F0502020204030204" pitchFamily="34" charset="0"/>
              </a:rPr>
              <a:t>:  1/1/2022 – 12/31/2022</a:t>
            </a:r>
            <a:endParaRPr kumimoji="0" lang="en-US" sz="2600" b="0" i="0" u="none" strike="noStrike" kern="1200" cap="none" spc="0" normalizeH="0" baseline="0" noProof="0" dirty="0">
              <a:ln>
                <a:noFill/>
              </a:ln>
              <a:effectLst/>
              <a:uLnTx/>
              <a:uFillTx/>
              <a:latin typeface="Calibri" panose="020F0502020204030204"/>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9247928"/>
              </p:ext>
            </p:extLst>
          </p:nvPr>
        </p:nvGraphicFramePr>
        <p:xfrm>
          <a:off x="3097799" y="2481942"/>
          <a:ext cx="8766224" cy="3026228"/>
        </p:xfrm>
        <a:graphic>
          <a:graphicData uri="http://schemas.openxmlformats.org/drawingml/2006/table">
            <a:tbl>
              <a:tblPr firstRow="1" bandRow="1">
                <a:tableStyleId>{5C22544A-7EE6-4342-B048-85BDC9FD1C3A}</a:tableStyleId>
              </a:tblPr>
              <a:tblGrid>
                <a:gridCol w="7565571">
                  <a:extLst>
                    <a:ext uri="{9D8B030D-6E8A-4147-A177-3AD203B41FA5}">
                      <a16:colId xmlns:a16="http://schemas.microsoft.com/office/drawing/2014/main" val="53783008"/>
                    </a:ext>
                  </a:extLst>
                </a:gridCol>
                <a:gridCol w="1200653">
                  <a:extLst>
                    <a:ext uri="{9D8B030D-6E8A-4147-A177-3AD203B41FA5}">
                      <a16:colId xmlns:a16="http://schemas.microsoft.com/office/drawing/2014/main" val="2770397627"/>
                    </a:ext>
                  </a:extLst>
                </a:gridCol>
              </a:tblGrid>
              <a:tr h="834335">
                <a:tc>
                  <a:txBody>
                    <a:bodyPr/>
                    <a:lstStyle/>
                    <a:p>
                      <a:pPr algn="ctr"/>
                      <a:r>
                        <a:rPr lang="en-US" sz="2000" dirty="0"/>
                        <a:t>CWM</a:t>
                      </a:r>
                      <a:r>
                        <a:rPr lang="en-US" sz="2000" baseline="0" dirty="0"/>
                        <a:t>  Score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Points Awarded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85586"/>
                  </a:ext>
                </a:extLst>
              </a:tr>
              <a:tr h="450673">
                <a:tc>
                  <a:txBody>
                    <a:bodyPr/>
                    <a:lstStyle/>
                    <a:p>
                      <a:pPr lvl="0"/>
                      <a:r>
                        <a:rPr lang="en-US" sz="2000" b="1" kern="1200" dirty="0">
                          <a:solidFill>
                            <a:schemeClr val="dk1"/>
                          </a:solidFill>
                          <a:effectLst/>
                          <a:latin typeface="+mn-lt"/>
                          <a:ea typeface="+mn-ea"/>
                          <a:cs typeface="+mn-cs"/>
                        </a:rPr>
                        <a:t>OME excess reduction ≥ 10% of the 2021 baseline OME excess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20 points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566528"/>
                  </a:ext>
                </a:extLst>
              </a:tr>
              <a:tr h="435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OME excess reduction 9.0 – 9.99% over the 2021 baseline OME excess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15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162656"/>
                  </a:ext>
                </a:extLst>
              </a:tr>
              <a:tr h="435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OME excess reduction 8.0 - 8.99% over the 2021 baseline OME excess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10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341912"/>
                  </a:ext>
                </a:extLst>
              </a:tr>
              <a:tr h="435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OME excess reduction 7.0 - 7.99% over the 2021 baseline OME excess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348961"/>
                  </a:ext>
                </a:extLst>
              </a:tr>
              <a:tr h="435305">
                <a:tc>
                  <a:txBody>
                    <a:bodyPr/>
                    <a:lstStyle/>
                    <a:p>
                      <a:pPr algn="l"/>
                      <a:r>
                        <a:rPr lang="en-US" sz="2000" b="1" kern="1200" dirty="0">
                          <a:solidFill>
                            <a:schemeClr val="dk1"/>
                          </a:solidFill>
                          <a:effectLst/>
                          <a:latin typeface="+mn-lt"/>
                          <a:ea typeface="+mn-ea"/>
                          <a:cs typeface="+mn-cs"/>
                        </a:rPr>
                        <a:t>OME excess reduction &lt;7.0% over the 2021 baseline OME excess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0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4818214"/>
                  </a:ext>
                </a:extLst>
              </a:tr>
            </a:tbl>
          </a:graphicData>
        </a:graphic>
      </p:graphicFrame>
      <p:sp>
        <p:nvSpPr>
          <p:cNvPr id="8" name="TextBox 7"/>
          <p:cNvSpPr txBox="1"/>
          <p:nvPr/>
        </p:nvSpPr>
        <p:spPr>
          <a:xfrm>
            <a:off x="3097799" y="5668796"/>
            <a:ext cx="6819659" cy="338554"/>
          </a:xfrm>
          <a:prstGeom prst="rect">
            <a:avLst/>
          </a:prstGeom>
          <a:noFill/>
        </p:spPr>
        <p:txBody>
          <a:bodyPr wrap="square" rtlCol="0">
            <a:spAutoFit/>
          </a:bodyPr>
          <a:lstStyle/>
          <a:p>
            <a:pPr marL="119063" marR="0" lvl="0" indent="-119063"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253740"/>
                </a:solidFill>
                <a:effectLst/>
                <a:uLnTx/>
                <a:uFillTx/>
                <a:latin typeface="Calibri" panose="020F0502020204030204"/>
                <a:ea typeface="+mn-ea"/>
                <a:cs typeface="+mn-cs"/>
              </a:rPr>
              <a:t>*goals may be updated at end of 2021 once more data is available</a:t>
            </a:r>
          </a:p>
        </p:txBody>
      </p:sp>
      <p:sp>
        <p:nvSpPr>
          <p:cNvPr id="7" name="TextBox 6">
            <a:extLst>
              <a:ext uri="{FF2B5EF4-FFF2-40B4-BE49-F238E27FC236}">
                <a16:creationId xmlns:a16="http://schemas.microsoft.com/office/drawing/2014/main" id="{E5223DDD-F6BC-48E4-B51B-0DEE4B2BC50E}"/>
              </a:ext>
            </a:extLst>
          </p:cNvPr>
          <p:cNvSpPr txBox="1"/>
          <p:nvPr/>
        </p:nvSpPr>
        <p:spPr>
          <a:xfrm>
            <a:off x="153797" y="2695761"/>
            <a:ext cx="2872423" cy="2893100"/>
          </a:xfrm>
          <a:prstGeom prst="rect">
            <a:avLst/>
          </a:prstGeom>
          <a:noFill/>
        </p:spPr>
        <p:txBody>
          <a:bodyPr wrap="square" rtlCol="0">
            <a:spAutoFit/>
          </a:bodyPr>
          <a:lstStyle/>
          <a:p>
            <a:pPr>
              <a:spcBef>
                <a:spcPts val="600"/>
              </a:spcBef>
              <a:spcAft>
                <a:spcPts val="600"/>
              </a:spcAft>
              <a:defRPr/>
            </a:pPr>
            <a:r>
              <a:rPr lang="en-US" sz="2600" dirty="0"/>
              <a:t>All sites will receive points based on the “MSQC-All” performance as a group, rather than the individual site performance.</a:t>
            </a:r>
          </a:p>
        </p:txBody>
      </p:sp>
    </p:spTree>
    <p:extLst>
      <p:ext uri="{BB962C8B-B14F-4D97-AF65-F5344CB8AC3E}">
        <p14:creationId xmlns:p14="http://schemas.microsoft.com/office/powerpoint/2010/main" val="4180612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290" y="334994"/>
            <a:ext cx="104342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2022 Collaborative-Wide Measure (CWM), continued</a:t>
            </a:r>
          </a:p>
        </p:txBody>
      </p:sp>
      <p:sp>
        <p:nvSpPr>
          <p:cNvPr id="6" name="TextBox 5"/>
          <p:cNvSpPr txBox="1"/>
          <p:nvPr/>
        </p:nvSpPr>
        <p:spPr>
          <a:xfrm>
            <a:off x="709684" y="901472"/>
            <a:ext cx="10796516" cy="3770263"/>
          </a:xfrm>
          <a:prstGeom prst="rect">
            <a:avLst/>
          </a:prstGeom>
          <a:noFill/>
        </p:spPr>
        <p:txBody>
          <a:bodyPr wrap="square" rtlCol="0">
            <a:spAutoFit/>
          </a:bodyPr>
          <a:lstStyle/>
          <a:p>
            <a:pPr marL="1490663" indent="-1490663">
              <a:spcBef>
                <a:spcPts val="600"/>
              </a:spcBef>
              <a:spcAft>
                <a:spcPts val="600"/>
              </a:spcAft>
              <a:defRPr/>
            </a:pPr>
            <a:r>
              <a:rPr kumimoji="0" lang="en-US" sz="2800" i="0" u="none" strike="noStrike" kern="1200" cap="none" spc="0" normalizeH="0" baseline="0" noProof="0" dirty="0">
                <a:ln>
                  <a:noFill/>
                </a:ln>
                <a:effectLst/>
                <a:uLnTx/>
                <a:uFillTx/>
                <a:latin typeface="Calibri" panose="020F0502020204030204"/>
                <a:ea typeface="+mn-ea"/>
                <a:cs typeface="+mn-cs"/>
              </a:rPr>
              <a:t>Population:</a:t>
            </a:r>
          </a:p>
          <a:p>
            <a:pPr marL="457200" indent="-338138">
              <a:buFont typeface="Arial" panose="020B0604020202020204" pitchFamily="34" charset="0"/>
              <a:buChar char="•"/>
              <a:defRPr/>
            </a:pPr>
            <a:r>
              <a:rPr lang="en-US" sz="2800" u="sng" dirty="0"/>
              <a:t>All</a:t>
            </a:r>
            <a:r>
              <a:rPr lang="en-US" sz="2800" dirty="0"/>
              <a:t> MSQC-eligible procedures </a:t>
            </a:r>
          </a:p>
          <a:p>
            <a:pPr marL="457200" indent="-338138">
              <a:buFont typeface="Arial" panose="020B0604020202020204" pitchFamily="34" charset="0"/>
              <a:buChar char="•"/>
              <a:defRPr/>
            </a:pPr>
            <a:r>
              <a:rPr lang="en-US" sz="2800" dirty="0"/>
              <a:t>D/C destination of Home, or Home with Home Health Care</a:t>
            </a:r>
          </a:p>
          <a:p>
            <a:pPr marL="457200" indent="-338138">
              <a:buFont typeface="Arial" panose="020B0604020202020204" pitchFamily="34" charset="0"/>
              <a:buChar char="•"/>
              <a:defRPr/>
            </a:pPr>
            <a:r>
              <a:rPr lang="en-US" sz="2800" dirty="0"/>
              <a:t>Complete abstraction of D/C prescription (opioid type, unit, dose, qty)</a:t>
            </a:r>
          </a:p>
          <a:p>
            <a:pPr marL="457200" indent="-338138">
              <a:buFont typeface="Arial" panose="020B0604020202020204" pitchFamily="34" charset="0"/>
              <a:buChar char="•"/>
              <a:defRPr/>
            </a:pPr>
            <a:r>
              <a:rPr lang="en-US" sz="2800" dirty="0"/>
              <a:t>Number of doses taken (collected in 30-day PRO survey, call, or letter)</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490663" indent="-1490663">
              <a:spcBef>
                <a:spcPts val="600"/>
              </a:spcBef>
              <a:spcAft>
                <a:spcPts val="600"/>
              </a:spcAft>
              <a:defRPr/>
            </a:pPr>
            <a:r>
              <a:rPr lang="en-US" sz="2800" dirty="0"/>
              <a:t>OME excess = amount of opioid prescribed minus amount consumed</a:t>
            </a:r>
          </a:p>
          <a:p>
            <a:pPr marL="1490663" marR="0" lvl="0" indent="-1490663" algn="l" defTabSz="914400" rtl="0" eaLnBrk="1" fontAlgn="auto" latinLnBrk="0" hangingPunct="1">
              <a:lnSpc>
                <a:spcPct val="100000"/>
              </a:lnSpc>
              <a:buClrTx/>
              <a:buSzTx/>
              <a:buFontTx/>
              <a:buNone/>
              <a:tabLst/>
              <a:defRPr/>
            </a:pPr>
            <a:r>
              <a:rPr kumimoji="0" lang="en-US" sz="2800" i="0" u="none" strike="noStrike" kern="1200" cap="none" spc="0" normalizeH="0" baseline="0" noProof="0" dirty="0">
                <a:ln>
                  <a:noFill/>
                </a:ln>
                <a:effectLst/>
                <a:uLnTx/>
                <a:uFillTx/>
                <a:latin typeface="Calibri" panose="020F0502020204030204"/>
                <a:ea typeface="+mn-ea"/>
                <a:cs typeface="+mn-cs"/>
              </a:rPr>
              <a:t>Monitor using Opioid Prescribing </a:t>
            </a:r>
          </a:p>
          <a:p>
            <a:pPr marL="1490663" marR="0" lvl="0" indent="-1490663" algn="l" defTabSz="914400" rtl="0" eaLnBrk="1" fontAlgn="auto" latinLnBrk="0" hangingPunct="1">
              <a:lnSpc>
                <a:spcPct val="100000"/>
              </a:lnSpc>
              <a:buClrTx/>
              <a:buSzTx/>
              <a:buFontTx/>
              <a:buNone/>
              <a:tabLst/>
              <a:defRPr/>
            </a:pPr>
            <a:r>
              <a:rPr kumimoji="0" lang="en-US" sz="2800" i="0" u="none" strike="noStrike" kern="1200" cap="none" spc="0" normalizeH="0" baseline="0" noProof="0" dirty="0">
                <a:ln>
                  <a:noFill/>
                </a:ln>
                <a:effectLst/>
                <a:uLnTx/>
                <a:uFillTx/>
                <a:latin typeface="Calibri" panose="020F0502020204030204"/>
                <a:ea typeface="+mn-ea"/>
                <a:cs typeface="+mn-cs"/>
              </a:rPr>
              <a:t>Dashboard in Workstation</a:t>
            </a:r>
          </a:p>
        </p:txBody>
      </p:sp>
      <p:sp>
        <p:nvSpPr>
          <p:cNvPr id="8" name="TextBox 7"/>
          <p:cNvSpPr txBox="1"/>
          <p:nvPr/>
        </p:nvSpPr>
        <p:spPr>
          <a:xfrm>
            <a:off x="7369630" y="3822387"/>
            <a:ext cx="4283286" cy="461665"/>
          </a:xfrm>
          <a:prstGeom prst="rect">
            <a:avLst/>
          </a:prstGeom>
          <a:noFill/>
        </p:spPr>
        <p:txBody>
          <a:bodyPr wrap="square" rtlCol="0">
            <a:spAutoFit/>
          </a:bodyPr>
          <a:lstStyle/>
          <a:p>
            <a:pPr marL="119063" marR="0" lvl="0" indent="-119063"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253740"/>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3D9CBE97-796A-474C-B58D-98E5E6947781}"/>
              </a:ext>
            </a:extLst>
          </p:cNvPr>
          <p:cNvPicPr>
            <a:picLocks noChangeAspect="1"/>
          </p:cNvPicPr>
          <p:nvPr/>
        </p:nvPicPr>
        <p:blipFill>
          <a:blip r:embed="rId2"/>
          <a:stretch>
            <a:fillRect/>
          </a:stretch>
        </p:blipFill>
        <p:spPr>
          <a:xfrm>
            <a:off x="6275856" y="3650448"/>
            <a:ext cx="4141647" cy="2680804"/>
          </a:xfrm>
          <a:prstGeom prst="rect">
            <a:avLst/>
          </a:prstGeom>
        </p:spPr>
      </p:pic>
    </p:spTree>
    <p:extLst>
      <p:ext uri="{BB962C8B-B14F-4D97-AF65-F5344CB8AC3E}">
        <p14:creationId xmlns:p14="http://schemas.microsoft.com/office/powerpoint/2010/main" val="50301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50" y="366487"/>
            <a:ext cx="9616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3600" b="1" dirty="0">
                <a:solidFill>
                  <a:srgbClr val="C00000"/>
                </a:solidFill>
                <a:latin typeface="Calibri" panose="020F0502020204030204"/>
              </a:rPr>
              <a:t>2022 Colorectal Cancer QI Project Overview</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 name="TextBox 5"/>
          <p:cNvSpPr txBox="1"/>
          <p:nvPr/>
        </p:nvSpPr>
        <p:spPr>
          <a:xfrm>
            <a:off x="682388" y="1126641"/>
            <a:ext cx="10118603" cy="4785926"/>
          </a:xfrm>
          <a:prstGeom prst="rect">
            <a:avLst/>
          </a:prstGeom>
          <a:noFill/>
        </p:spPr>
        <p:txBody>
          <a:bodyPr wrap="square" rtlCol="0">
            <a:spAutoFit/>
          </a:bodyPr>
          <a:lstStyle/>
          <a:p>
            <a:pPr marL="914400" lvl="0" indent="-457200">
              <a:spcAft>
                <a:spcPts val="600"/>
              </a:spcAft>
              <a:buFont typeface="Arial" panose="020B0604020202020204" pitchFamily="34" charset="0"/>
              <a:buChar char="•"/>
              <a:defRPr/>
            </a:pPr>
            <a:r>
              <a:rPr lang="en-US" sz="2800" dirty="0"/>
              <a:t>Includes elective colorectal cancer surgical cases</a:t>
            </a:r>
          </a:p>
          <a:p>
            <a:pPr marL="914400" lvl="0" indent="-457200">
              <a:spcAft>
                <a:spcPts val="600"/>
              </a:spcAft>
              <a:buFont typeface="Arial" panose="020B0604020202020204" pitchFamily="34" charset="0"/>
              <a:buChar char="•"/>
              <a:defRPr/>
            </a:pPr>
            <a:r>
              <a:rPr lang="en-US" sz="2800" dirty="0"/>
              <a:t>Cases must be abstracted by SCQR that has successfully completed CRC variable abstraction training</a:t>
            </a:r>
          </a:p>
          <a:p>
            <a:pPr marL="914400" lvl="0" indent="-457200">
              <a:spcAft>
                <a:spcPts val="600"/>
              </a:spcAft>
              <a:buFont typeface="Arial" panose="020B0604020202020204" pitchFamily="34" charset="0"/>
              <a:buChar char="•"/>
              <a:defRPr/>
            </a:pPr>
            <a:r>
              <a:rPr lang="en-US" sz="2800" dirty="0"/>
              <a:t>Additional “deep dive” review of all SSI, Return to ED Related to Surgery, and Positive Margin cases</a:t>
            </a:r>
          </a:p>
          <a:p>
            <a:pPr marL="914400" lvl="0" indent="-457200">
              <a:spcAft>
                <a:spcPts val="600"/>
              </a:spcAft>
              <a:buFont typeface="Arial" panose="020B0604020202020204" pitchFamily="34" charset="0"/>
              <a:buChar char="•"/>
              <a:defRPr/>
            </a:pPr>
            <a:r>
              <a:rPr lang="en-US" sz="2800" dirty="0"/>
              <a:t>Create/maintain/revise a CRC patient care plan, order set, or care pathway template</a:t>
            </a:r>
          </a:p>
          <a:p>
            <a:pPr marL="914400" lvl="0" indent="-457200">
              <a:spcAft>
                <a:spcPts val="600"/>
              </a:spcAft>
              <a:buFont typeface="Arial" panose="020B0604020202020204" pitchFamily="34" charset="0"/>
              <a:buChar char="•"/>
              <a:defRPr/>
            </a:pPr>
            <a:r>
              <a:rPr kumimoji="0" lang="en-US" sz="2800" b="0" i="0" u="none" strike="noStrike" kern="1200" cap="none" spc="0" normalizeH="0" baseline="0" noProof="0" dirty="0">
                <a:ln>
                  <a:noFill/>
                </a:ln>
                <a:effectLst/>
                <a:uLnTx/>
                <a:uFillTx/>
                <a:latin typeface="Calibri" panose="020F0502020204030204"/>
                <a:ea typeface="+mn-ea"/>
                <a:cs typeface="+mn-cs"/>
              </a:rPr>
              <a:t>Multidisciplinary meeting to be held</a:t>
            </a:r>
            <a:r>
              <a:rPr kumimoji="0" lang="en-US" sz="2800" b="0" i="0" u="none" strike="noStrike" kern="1200" cap="none" spc="0" normalizeH="0" noProof="0" dirty="0">
                <a:ln>
                  <a:noFill/>
                </a:ln>
                <a:effectLst/>
                <a:uLnTx/>
                <a:uFillTx/>
                <a:latin typeface="Calibri" panose="020F0502020204030204"/>
                <a:ea typeface="+mn-ea"/>
                <a:cs typeface="+mn-cs"/>
              </a:rPr>
              <a:t> by 3/31/2022</a:t>
            </a:r>
          </a:p>
          <a:p>
            <a:pPr marL="914400" indent="-457200">
              <a:spcAft>
                <a:spcPts val="600"/>
              </a:spcAft>
              <a:buFont typeface="Arial" panose="020B0604020202020204" pitchFamily="34" charset="0"/>
              <a:buChar char="•"/>
              <a:defRPr/>
            </a:pPr>
            <a:r>
              <a:rPr lang="en-US" sz="2800" dirty="0">
                <a:solidFill>
                  <a:prstClr val="black"/>
                </a:solidFill>
              </a:rPr>
              <a:t>Complete the Colorectal Cancer Care Surgical Quality Measures QI Project Tracking Sheet &amp; Summary Report</a:t>
            </a:r>
            <a:endParaRPr kumimoji="0" lang="en-US" sz="2800" b="0" i="0" u="none" strike="noStrike" kern="1200" cap="none" spc="0" normalizeH="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07308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8842" y="1100049"/>
            <a:ext cx="11114315" cy="5293757"/>
          </a:xfrm>
          <a:prstGeom prst="rect">
            <a:avLst/>
          </a:prstGeom>
          <a:noFill/>
        </p:spPr>
        <p:txBody>
          <a:bodyPr wrap="square" rtlCol="0">
            <a:spAutoFit/>
          </a:bodyPr>
          <a:lstStyle/>
          <a:p>
            <a:pPr>
              <a:spcAft>
                <a:spcPts val="600"/>
              </a:spcAft>
            </a:pPr>
            <a:r>
              <a:rPr lang="en-US" sz="2800" b="1" dirty="0"/>
              <a:t>Key Points:</a:t>
            </a:r>
          </a:p>
          <a:p>
            <a:pPr marL="283464" indent="-283464">
              <a:spcAft>
                <a:spcPts val="600"/>
              </a:spcAft>
              <a:buFont typeface="Arial" panose="020B0604020202020204" pitchFamily="34" charset="0"/>
              <a:buChar char="•"/>
            </a:pPr>
            <a:r>
              <a:rPr lang="en-US" sz="2800" dirty="0"/>
              <a:t>30-day PRO Follow-Up is critical for calculating this measure.</a:t>
            </a:r>
          </a:p>
          <a:p>
            <a:pPr marL="283464" indent="-283464">
              <a:spcAft>
                <a:spcPts val="600"/>
              </a:spcAft>
              <a:buFont typeface="Arial" panose="020B0604020202020204" pitchFamily="34" charset="0"/>
              <a:buChar char="•"/>
            </a:pPr>
            <a:r>
              <a:rPr lang="en-US" sz="2800" dirty="0"/>
              <a:t>Educate surgery team (surgeons, anesthesia, PAs, NPs, residents) about </a:t>
            </a:r>
            <a:r>
              <a:rPr lang="en-US" sz="2800" dirty="0">
                <a:solidFill>
                  <a:schemeClr val="accent1"/>
                </a:solidFill>
                <a:hlinkClick r:id="rId2">
                  <a:extLst>
                    <a:ext uri="{A12FA001-AC4F-418D-AE19-62706E023703}">
                      <ahyp:hlinkClr xmlns:ahyp="http://schemas.microsoft.com/office/drawing/2018/hyperlinkcolor" val="tx"/>
                    </a:ext>
                  </a:extLst>
                </a:hlinkClick>
              </a:rPr>
              <a:t>M-OPEN Prescribing recommendations</a:t>
            </a:r>
            <a:r>
              <a:rPr lang="en-US" sz="2800" dirty="0">
                <a:solidFill>
                  <a:schemeClr val="accent1"/>
                </a:solidFill>
              </a:rPr>
              <a:t> </a:t>
            </a:r>
            <a:r>
              <a:rPr lang="en-US" sz="2800" dirty="0"/>
              <a:t>and multimodal pain management strategies to reduce opioid use.</a:t>
            </a:r>
          </a:p>
          <a:p>
            <a:pPr marL="283464" indent="-283464">
              <a:spcAft>
                <a:spcPts val="600"/>
              </a:spcAft>
              <a:buFont typeface="Arial" panose="020B0604020202020204" pitchFamily="34" charset="0"/>
              <a:buChar char="•"/>
            </a:pPr>
            <a:r>
              <a:rPr lang="en-US" sz="2800" dirty="0"/>
              <a:t>Educate patients on multimodal pain management strategies so they know what to expect and how to manage postoperative pain.</a:t>
            </a:r>
          </a:p>
          <a:p>
            <a:pPr marL="283464" indent="-283464">
              <a:spcAft>
                <a:spcPts val="600"/>
              </a:spcAft>
              <a:buFont typeface="Arial" panose="020B0604020202020204" pitchFamily="34" charset="0"/>
              <a:buChar char="•"/>
            </a:pPr>
            <a:r>
              <a:rPr lang="en-US" sz="2800" dirty="0"/>
              <a:t>Even cases prescribed opioids within recommended amounts can still have OME excess if patient requires few opioids</a:t>
            </a:r>
          </a:p>
          <a:p>
            <a:pPr marL="283464" indent="-283464">
              <a:spcAft>
                <a:spcPts val="600"/>
              </a:spcAft>
              <a:buFont typeface="Arial" panose="020B0604020202020204" pitchFamily="34" charset="0"/>
              <a:buChar char="•"/>
            </a:pPr>
            <a:r>
              <a:rPr lang="en-US" sz="2800" dirty="0"/>
              <a:t>Should prescribe based on individual patient need</a:t>
            </a:r>
          </a:p>
          <a:p>
            <a:pPr marL="283464" indent="-283464">
              <a:spcAft>
                <a:spcPts val="600"/>
              </a:spcAft>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F8757978-A3AE-4E73-9633-4A7958DF3457}"/>
              </a:ext>
            </a:extLst>
          </p:cNvPr>
          <p:cNvSpPr txBox="1"/>
          <p:nvPr/>
        </p:nvSpPr>
        <p:spPr>
          <a:xfrm>
            <a:off x="393290" y="334994"/>
            <a:ext cx="104342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2022 Collaborative-Wide Measure (CWM), continued</a:t>
            </a:r>
          </a:p>
        </p:txBody>
      </p:sp>
    </p:spTree>
    <p:extLst>
      <p:ext uri="{BB962C8B-B14F-4D97-AF65-F5344CB8AC3E}">
        <p14:creationId xmlns:p14="http://schemas.microsoft.com/office/powerpoint/2010/main" val="3719241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941" y="368682"/>
            <a:ext cx="105369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Collaborative-Wide Measure, continued</a:t>
            </a:r>
          </a:p>
        </p:txBody>
      </p:sp>
      <p:sp>
        <p:nvSpPr>
          <p:cNvPr id="6" name="TextBox 5"/>
          <p:cNvSpPr txBox="1"/>
          <p:nvPr/>
        </p:nvSpPr>
        <p:spPr>
          <a:xfrm>
            <a:off x="498941" y="1261373"/>
            <a:ext cx="7526985" cy="4708981"/>
          </a:xfrm>
          <a:prstGeom prst="rect">
            <a:avLst/>
          </a:prstGeom>
          <a:noFill/>
        </p:spPr>
        <p:txBody>
          <a:bodyPr wrap="square" rtlCol="0">
            <a:spAutoFit/>
          </a:bodyPr>
          <a:lstStyle/>
          <a:p>
            <a:pPr>
              <a:spcAft>
                <a:spcPts val="600"/>
              </a:spcAft>
            </a:pPr>
            <a:r>
              <a:rPr lang="en-US" sz="2800" dirty="0"/>
              <a:t>Advanced Export from OME Excess case list will show case-specific OME excess.</a:t>
            </a:r>
          </a:p>
          <a:p>
            <a:pPr marL="342900" indent="-342900">
              <a:spcAft>
                <a:spcPts val="600"/>
              </a:spcAft>
              <a:buFont typeface="Arial" panose="020B0604020202020204" pitchFamily="34" charset="0"/>
              <a:buChar char="•"/>
            </a:pPr>
            <a:r>
              <a:rPr lang="en-US" sz="2800" dirty="0"/>
              <a:t>Select Average # pills prescribed measure, select site denominator value, generate Case List, and do Advanced Export.</a:t>
            </a:r>
          </a:p>
          <a:p>
            <a:pPr marL="342900" indent="-342900">
              <a:spcAft>
                <a:spcPts val="600"/>
              </a:spcAft>
              <a:buFont typeface="Arial" panose="020B0604020202020204" pitchFamily="34" charset="0"/>
              <a:buChar char="•"/>
            </a:pPr>
            <a:r>
              <a:rPr lang="en-US" sz="2800" dirty="0"/>
              <a:t>This will export all cases prescribed an opioid, whether they returned PRO or not.  </a:t>
            </a:r>
          </a:p>
          <a:p>
            <a:pPr marL="342900" indent="-342900">
              <a:spcAft>
                <a:spcPts val="600"/>
              </a:spcAft>
              <a:buFont typeface="Arial" panose="020B0604020202020204" pitchFamily="34" charset="0"/>
              <a:buChar char="•"/>
            </a:pPr>
            <a:r>
              <a:rPr lang="en-US" sz="2800" dirty="0"/>
              <a:t>Can review all cases for over-prescribing</a:t>
            </a:r>
          </a:p>
          <a:p>
            <a:pPr marL="342900" indent="-342900">
              <a:spcAft>
                <a:spcPts val="600"/>
              </a:spcAft>
              <a:buFont typeface="Arial" panose="020B0604020202020204" pitchFamily="34" charset="0"/>
              <a:buChar char="•"/>
            </a:pPr>
            <a:r>
              <a:rPr lang="en-US" sz="2800" dirty="0"/>
              <a:t>Cases with Quantity Consumed will have OME excess calculated</a:t>
            </a:r>
          </a:p>
        </p:txBody>
      </p:sp>
      <p:pic>
        <p:nvPicPr>
          <p:cNvPr id="4" name="Picture 3">
            <a:extLst>
              <a:ext uri="{FF2B5EF4-FFF2-40B4-BE49-F238E27FC236}">
                <a16:creationId xmlns:a16="http://schemas.microsoft.com/office/drawing/2014/main" id="{B79B1113-FAC4-46AD-A547-51A98DCBC6C8}"/>
              </a:ext>
            </a:extLst>
          </p:cNvPr>
          <p:cNvPicPr>
            <a:picLocks noChangeAspect="1"/>
          </p:cNvPicPr>
          <p:nvPr/>
        </p:nvPicPr>
        <p:blipFill>
          <a:blip r:embed="rId2"/>
          <a:stretch>
            <a:fillRect/>
          </a:stretch>
        </p:blipFill>
        <p:spPr>
          <a:xfrm>
            <a:off x="9778497" y="1100049"/>
            <a:ext cx="1257365" cy="1117657"/>
          </a:xfrm>
          <a:prstGeom prst="rect">
            <a:avLst/>
          </a:prstGeom>
        </p:spPr>
      </p:pic>
      <p:pic>
        <p:nvPicPr>
          <p:cNvPr id="3" name="Picture 2">
            <a:extLst>
              <a:ext uri="{FF2B5EF4-FFF2-40B4-BE49-F238E27FC236}">
                <a16:creationId xmlns:a16="http://schemas.microsoft.com/office/drawing/2014/main" id="{6E6DEC33-DB38-4A1A-9737-E97C92538A5D}"/>
              </a:ext>
            </a:extLst>
          </p:cNvPr>
          <p:cNvPicPr>
            <a:picLocks noChangeAspect="1"/>
          </p:cNvPicPr>
          <p:nvPr/>
        </p:nvPicPr>
        <p:blipFill>
          <a:blip r:embed="rId3"/>
          <a:stretch>
            <a:fillRect/>
          </a:stretch>
        </p:blipFill>
        <p:spPr>
          <a:xfrm>
            <a:off x="8256622" y="2457242"/>
            <a:ext cx="3043749" cy="3513112"/>
          </a:xfrm>
          <a:prstGeom prst="rect">
            <a:avLst/>
          </a:prstGeom>
        </p:spPr>
      </p:pic>
    </p:spTree>
    <p:extLst>
      <p:ext uri="{BB962C8B-B14F-4D97-AF65-F5344CB8AC3E}">
        <p14:creationId xmlns:p14="http://schemas.microsoft.com/office/powerpoint/2010/main" val="4163922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444" y="314523"/>
            <a:ext cx="9588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Resources</a:t>
            </a:r>
          </a:p>
        </p:txBody>
      </p:sp>
      <p:sp>
        <p:nvSpPr>
          <p:cNvPr id="5" name="TextBox 4"/>
          <p:cNvSpPr txBox="1"/>
          <p:nvPr/>
        </p:nvSpPr>
        <p:spPr>
          <a:xfrm>
            <a:off x="737512" y="916330"/>
            <a:ext cx="11053043" cy="510139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750" dirty="0">
                <a:solidFill>
                  <a:prstClr val="black"/>
                </a:solidFill>
                <a:hlinkClick r:id="rId2"/>
              </a:rPr>
              <a:t>2022 MSQC QI Initiatives web page</a:t>
            </a:r>
            <a:r>
              <a:rPr lang="en-US" sz="2750" dirty="0">
                <a:solidFill>
                  <a:prstClr val="black"/>
                </a:solidFill>
              </a:rPr>
              <a:t> (PI Scorecard; QI Timeline; CRC QI Project Summary; CRC QI Project Tracking Sheet and Summary Report; CRC QI one-page reference sheet)</a:t>
            </a:r>
          </a:p>
          <a:p>
            <a:pPr marL="285750" indent="-285750">
              <a:spcBef>
                <a:spcPts val="600"/>
              </a:spcBef>
              <a:spcAft>
                <a:spcPts val="600"/>
              </a:spcAft>
              <a:buFont typeface="Arial" panose="020B0604020202020204" pitchFamily="34" charset="0"/>
              <a:buChar char="•"/>
            </a:pPr>
            <a:r>
              <a:rPr lang="en-US" sz="2750" dirty="0">
                <a:hlinkClick r:id="rId3"/>
              </a:rPr>
              <a:t>QI 2021 – 2022 Project Changes comparison document</a:t>
            </a:r>
            <a:endParaRPr lang="en-US" sz="2750" dirty="0">
              <a:solidFill>
                <a:prstClr val="black"/>
              </a:solidFill>
              <a:hlinkClick r:id="rId4"/>
            </a:endParaRPr>
          </a:p>
          <a:p>
            <a:pPr marL="285750" indent="-285750">
              <a:spcBef>
                <a:spcPts val="600"/>
              </a:spcBef>
              <a:spcAft>
                <a:spcPts val="600"/>
              </a:spcAft>
              <a:buFont typeface="Arial" panose="020B0604020202020204" pitchFamily="34" charset="0"/>
              <a:buChar char="•"/>
            </a:pPr>
            <a:r>
              <a:rPr lang="en-US" sz="2750" dirty="0">
                <a:solidFill>
                  <a:prstClr val="black"/>
                </a:solidFill>
                <a:hlinkClick r:id="rId5"/>
              </a:rPr>
              <a:t>Workstation Colorectal Cancer, Opioid Prescribing Dashboard Reports</a:t>
            </a:r>
            <a:endParaRPr lang="en-US" sz="2750" dirty="0">
              <a:solidFill>
                <a:prstClr val="black"/>
              </a:solidFill>
            </a:endParaRPr>
          </a:p>
          <a:p>
            <a:pPr marL="285750" indent="-285750">
              <a:spcBef>
                <a:spcPts val="600"/>
              </a:spcBef>
              <a:spcAft>
                <a:spcPts val="600"/>
              </a:spcAft>
              <a:buFont typeface="Arial" panose="020B0604020202020204" pitchFamily="34" charset="0"/>
              <a:buChar char="•"/>
            </a:pPr>
            <a:r>
              <a:rPr lang="en-US" sz="2750" dirty="0">
                <a:solidFill>
                  <a:prstClr val="black"/>
                </a:solidFill>
              </a:rPr>
              <a:t>QI site visits during 2022</a:t>
            </a:r>
          </a:p>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MSQC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Colectomy Care Pathway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spcBef>
                <a:spcPts val="600"/>
              </a:spcBef>
              <a:spcAft>
                <a:spcPts val="600"/>
              </a:spcAft>
              <a:buFont typeface="Arial" panose="020B0604020202020204" pitchFamily="34" charset="0"/>
              <a:buChar char="•"/>
            </a:pPr>
            <a:r>
              <a:rPr lang="en-US" sz="2750" dirty="0">
                <a:solidFill>
                  <a:prstClr val="black"/>
                </a:solidFill>
                <a:hlinkClick r:id="rId7"/>
              </a:rPr>
              <a:t>Towards 0% Positive Margins for Colorectal Cancer Surgery in Michigan</a:t>
            </a:r>
            <a:r>
              <a:rPr lang="en-US" sz="2750" dirty="0">
                <a:solidFill>
                  <a:prstClr val="black"/>
                </a:solidFill>
              </a:rPr>
              <a:t>. Nicholas </a:t>
            </a:r>
            <a:r>
              <a:rPr lang="en-US" sz="2750" dirty="0" err="1">
                <a:solidFill>
                  <a:prstClr val="black"/>
                </a:solidFill>
              </a:rPr>
              <a:t>Gutsche</a:t>
            </a:r>
            <a:r>
              <a:rPr lang="en-US" sz="2750" dirty="0">
                <a:solidFill>
                  <a:prstClr val="black"/>
                </a:solidFill>
              </a:rPr>
              <a:t>. Pre-recorded session for  </a:t>
            </a:r>
            <a:r>
              <a:rPr lang="en-US" sz="2750" dirty="0">
                <a:solidFill>
                  <a:prstClr val="black"/>
                </a:solidFill>
                <a:hlinkClick r:id="rId8"/>
              </a:rPr>
              <a:t>MSQC Collaborative Meeting on December 10, 2021</a:t>
            </a:r>
            <a:r>
              <a:rPr lang="en-US" sz="2750" dirty="0">
                <a:solidFill>
                  <a:prstClr val="black"/>
                </a:solidFill>
              </a:rPr>
              <a:t>.</a:t>
            </a:r>
          </a:p>
        </p:txBody>
      </p:sp>
    </p:spTree>
    <p:extLst>
      <p:ext uri="{BB962C8B-B14F-4D97-AF65-F5344CB8AC3E}">
        <p14:creationId xmlns:p14="http://schemas.microsoft.com/office/powerpoint/2010/main" val="3506810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444" y="314523"/>
            <a:ext cx="9588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Resources, continued</a:t>
            </a:r>
          </a:p>
        </p:txBody>
      </p:sp>
      <p:sp>
        <p:nvSpPr>
          <p:cNvPr id="5" name="TextBox 4"/>
          <p:cNvSpPr txBox="1"/>
          <p:nvPr/>
        </p:nvSpPr>
        <p:spPr>
          <a:xfrm>
            <a:off x="779554" y="1031940"/>
            <a:ext cx="10550598" cy="5386090"/>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defRPr/>
            </a:pPr>
            <a:r>
              <a:rPr lang="en-US" sz="2750" dirty="0">
                <a:solidFill>
                  <a:prstClr val="black"/>
                </a:solidFill>
              </a:rPr>
              <a:t>From Opioid-Only to “Opioid-Free” – Where Does Multimodal Analgesia Fit In? Edward Mariano, MD, MAS.  Presentation at </a:t>
            </a:r>
            <a:r>
              <a:rPr lang="en-US" sz="2750" dirty="0">
                <a:solidFill>
                  <a:prstClr val="black"/>
                </a:solidFill>
                <a:hlinkClick r:id="rId2"/>
              </a:rPr>
              <a:t>MSQC Virtual Collaborative Meeting with ASPIRE, April 23, 2021</a:t>
            </a:r>
            <a:r>
              <a:rPr lang="en-US" sz="2750" dirty="0">
                <a:solidFill>
                  <a:prstClr val="black"/>
                </a:solidFill>
              </a:rPr>
              <a:t>.</a:t>
            </a:r>
          </a:p>
          <a:p>
            <a:pPr marL="914400" lvl="1" indent="-457200">
              <a:spcBef>
                <a:spcPts val="600"/>
              </a:spcBef>
              <a:spcAft>
                <a:spcPts val="600"/>
              </a:spcAft>
              <a:buSzPct val="60000"/>
              <a:buFont typeface="Courier New" panose="02070309020205020404" pitchFamily="49" charset="0"/>
              <a:buChar char="o"/>
              <a:defRPr/>
            </a:pPr>
            <a:r>
              <a:rPr lang="en-US" sz="2750" dirty="0">
                <a:solidFill>
                  <a:prstClr val="black"/>
                </a:solidFill>
                <a:hlinkClick r:id="rId3"/>
              </a:rPr>
              <a:t>Video</a:t>
            </a:r>
            <a:r>
              <a:rPr lang="en-US" sz="2750" dirty="0">
                <a:solidFill>
                  <a:prstClr val="black"/>
                </a:solidFill>
              </a:rPr>
              <a:t> and </a:t>
            </a:r>
            <a:r>
              <a:rPr lang="en-US" sz="2750" dirty="0">
                <a:solidFill>
                  <a:prstClr val="black"/>
                </a:solidFill>
                <a:hlinkClick r:id="rId4"/>
              </a:rPr>
              <a:t>Slides</a:t>
            </a:r>
            <a:endParaRPr lang="en-US" sz="2750" dirty="0">
              <a:solidFill>
                <a:prstClr val="black"/>
              </a:solidFill>
            </a:endParaRPr>
          </a:p>
          <a:p>
            <a:pPr marL="285750" indent="-285750">
              <a:spcBef>
                <a:spcPts val="600"/>
              </a:spcBef>
              <a:spcAft>
                <a:spcPts val="600"/>
              </a:spcAft>
              <a:buFont typeface="Arial" panose="020B0604020202020204" pitchFamily="34" charset="0"/>
              <a:buChar char="•"/>
            </a:pPr>
            <a:r>
              <a:rPr lang="en-US" sz="2750" dirty="0">
                <a:solidFill>
                  <a:prstClr val="black"/>
                </a:solidFill>
              </a:rPr>
              <a:t>Surgical Pain Management: Procedure Specific Evidence. Melanie Simpson, PhD, RN-BC, OCN, CHPN.  Presentation at </a:t>
            </a:r>
            <a:r>
              <a:rPr lang="en-US" sz="2750" dirty="0">
                <a:solidFill>
                  <a:prstClr val="black"/>
                </a:solidFill>
                <a:hlinkClick r:id="rId5"/>
              </a:rPr>
              <a:t>MSQC SCQR Training Day, June 19, 2020 </a:t>
            </a:r>
            <a:endParaRPr lang="en-US" sz="2750" dirty="0">
              <a:solidFill>
                <a:prstClr val="black"/>
              </a:solidFill>
            </a:endParaRPr>
          </a:p>
          <a:p>
            <a:pPr marL="914400" lvl="1" indent="-457200">
              <a:spcBef>
                <a:spcPts val="600"/>
              </a:spcBef>
              <a:spcAft>
                <a:spcPts val="600"/>
              </a:spcAft>
              <a:buSzPct val="60000"/>
              <a:buFont typeface="Courier New" panose="02070309020205020404" pitchFamily="49" charset="0"/>
              <a:buChar char="o"/>
            </a:pPr>
            <a:r>
              <a:rPr lang="en-US" sz="2750" dirty="0">
                <a:solidFill>
                  <a:prstClr val="black"/>
                </a:solidFill>
                <a:hlinkClick r:id="rId6"/>
              </a:rPr>
              <a:t>Video Introduction and Part 1</a:t>
            </a:r>
            <a:r>
              <a:rPr lang="en-US" sz="2750" dirty="0">
                <a:solidFill>
                  <a:prstClr val="black"/>
                </a:solidFill>
              </a:rPr>
              <a:t>; </a:t>
            </a:r>
            <a:r>
              <a:rPr lang="en-US" sz="2750" dirty="0">
                <a:solidFill>
                  <a:prstClr val="black"/>
                </a:solidFill>
                <a:hlinkClick r:id="rId7"/>
              </a:rPr>
              <a:t>Video Part 2</a:t>
            </a:r>
            <a:r>
              <a:rPr lang="en-US" sz="2750" dirty="0">
                <a:solidFill>
                  <a:prstClr val="black"/>
                </a:solidFill>
              </a:rPr>
              <a:t>; and </a:t>
            </a:r>
            <a:r>
              <a:rPr lang="en-US" sz="2750" dirty="0">
                <a:solidFill>
                  <a:prstClr val="black"/>
                </a:solidFill>
                <a:hlinkClick r:id="rId8"/>
              </a:rPr>
              <a:t>Slides</a:t>
            </a:r>
            <a:endParaRPr lang="en-US" sz="2750" dirty="0">
              <a:solidFill>
                <a:prstClr val="black"/>
              </a:solidFill>
            </a:endParaRPr>
          </a:p>
          <a:p>
            <a:pPr lvl="1" indent="-457200">
              <a:spcBef>
                <a:spcPts val="600"/>
              </a:spcBef>
              <a:spcAft>
                <a:spcPts val="600"/>
              </a:spcAft>
              <a:buSzPct val="100000"/>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CAP (pathology) guidelines (2017) </a:t>
            </a:r>
            <a:r>
              <a:rPr lang="en-US" sz="2800" u="sng" dirty="0">
                <a:solidFill>
                  <a:srgbClr val="0000FF"/>
                </a:solidFill>
                <a:effectLst/>
                <a:latin typeface="Calibri" panose="020F0502020204030204" pitchFamily="34" charset="0"/>
                <a:ea typeface="Calibri" panose="020F0502020204030204" pitchFamily="34" charset="0"/>
                <a:hlinkClick r:id="rId9"/>
              </a:rPr>
              <a:t>https://documents.cap.org/protocols/cp-gilower-colonrectum-17protocol-4010.pdf</a:t>
            </a:r>
            <a:endParaRPr lang="en-US" sz="2750" dirty="0">
              <a:solidFill>
                <a:prstClr val="black"/>
              </a:solidFill>
            </a:endParaRPr>
          </a:p>
        </p:txBody>
      </p:sp>
    </p:spTree>
    <p:extLst>
      <p:ext uri="{BB962C8B-B14F-4D97-AF65-F5344CB8AC3E}">
        <p14:creationId xmlns:p14="http://schemas.microsoft.com/office/powerpoint/2010/main" val="1433305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444" y="314523"/>
            <a:ext cx="9588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Resources, continued</a:t>
            </a:r>
          </a:p>
        </p:txBody>
      </p:sp>
      <p:sp>
        <p:nvSpPr>
          <p:cNvPr id="5" name="TextBox 4"/>
          <p:cNvSpPr txBox="1"/>
          <p:nvPr/>
        </p:nvSpPr>
        <p:spPr>
          <a:xfrm>
            <a:off x="779554" y="1031940"/>
            <a:ext cx="10550598" cy="4539704"/>
          </a:xfrm>
          <a:prstGeom prst="rect">
            <a:avLst/>
          </a:prstGeom>
          <a:noFill/>
        </p:spPr>
        <p:txBody>
          <a:bodyPr wrap="square" rtlCol="0">
            <a:spAutoFit/>
          </a:bodyPr>
          <a:lstStyle/>
          <a:p>
            <a:pPr marL="457200" indent="-457200">
              <a:spcAft>
                <a:spcPts val="600"/>
              </a:spcAft>
              <a:buSzPct val="100000"/>
              <a:buFont typeface="Arial" panose="020B0604020202020204" pitchFamily="34" charset="0"/>
              <a:buChar char="•"/>
            </a:pPr>
            <a:r>
              <a:rPr lang="en-US" sz="2400" dirty="0">
                <a:solidFill>
                  <a:prstClr val="black"/>
                </a:solidFill>
              </a:rPr>
              <a:t>Operative Standards in Cancer Surgery - Defining the Critical Elements for Surgical Success; Kelly Hunt, MD, FACS, FSSO </a:t>
            </a:r>
            <a:r>
              <a:rPr lang="en-US" sz="2400" dirty="0">
                <a:solidFill>
                  <a:prstClr val="black"/>
                </a:solidFill>
                <a:hlinkClick r:id="rId2"/>
              </a:rPr>
              <a:t>Presentation at December 4, 2020 MSQC Collaborative Meeting</a:t>
            </a:r>
            <a:endParaRPr lang="en-US" sz="2400" dirty="0">
              <a:solidFill>
                <a:prstClr val="black"/>
              </a:solidFill>
            </a:endParaRPr>
          </a:p>
          <a:p>
            <a:pPr marL="914400" lvl="1" indent="-457200">
              <a:spcAft>
                <a:spcPts val="600"/>
              </a:spcAft>
              <a:buSzPct val="60000"/>
              <a:buFont typeface="Courier New" panose="02070309020205020404" pitchFamily="49" charset="0"/>
              <a:buChar char="o"/>
            </a:pPr>
            <a:r>
              <a:rPr lang="en-US" sz="2400" dirty="0">
                <a:solidFill>
                  <a:prstClr val="black"/>
                </a:solidFill>
                <a:hlinkClick r:id="rId3"/>
              </a:rPr>
              <a:t>Video</a:t>
            </a:r>
            <a:r>
              <a:rPr lang="en-US" sz="2400" dirty="0">
                <a:solidFill>
                  <a:prstClr val="black"/>
                </a:solidFill>
              </a:rPr>
              <a:t>   </a:t>
            </a:r>
            <a:r>
              <a:rPr lang="en-US" sz="2400" dirty="0">
                <a:solidFill>
                  <a:prstClr val="black"/>
                </a:solidFill>
                <a:hlinkClick r:id="rId4"/>
              </a:rPr>
              <a:t>Slides</a:t>
            </a:r>
            <a:endParaRPr lang="en-US" sz="2400" dirty="0">
              <a:solidFill>
                <a:prstClr val="black"/>
              </a:solidFill>
            </a:endParaRPr>
          </a:p>
          <a:p>
            <a:pPr marL="457200" indent="-457200">
              <a:spcAft>
                <a:spcPts val="600"/>
              </a:spcAft>
              <a:buSzPct val="100000"/>
              <a:buFont typeface="Arial" panose="020B0604020202020204" pitchFamily="34" charset="0"/>
              <a:buChar char="•"/>
            </a:pPr>
            <a:r>
              <a:rPr lang="en-US" sz="2400" dirty="0"/>
              <a:t>Presentations at December 10, 2021 MSQC Collaborative Meeting (</a:t>
            </a:r>
            <a:r>
              <a:rPr lang="en-US" sz="2400" dirty="0">
                <a:hlinkClick r:id="rId5"/>
              </a:rPr>
              <a:t>video</a:t>
            </a:r>
            <a:r>
              <a:rPr lang="en-US" sz="2400" dirty="0"/>
              <a:t>)</a:t>
            </a:r>
          </a:p>
          <a:p>
            <a:pPr marL="914400" lvl="1" indent="-457200">
              <a:spcAft>
                <a:spcPts val="600"/>
              </a:spcAft>
              <a:buSzPct val="60000"/>
              <a:buFont typeface="Courier New" panose="02070309020205020404" pitchFamily="49" charset="0"/>
              <a:buChar char="o"/>
            </a:pPr>
            <a:r>
              <a:rPr lang="en-US" sz="2400" dirty="0"/>
              <a:t>The CRM as a Quality Improvement Target for Rectal Cancer Treatment (11:32-57:10)  George Chang, MD, MS</a:t>
            </a:r>
          </a:p>
          <a:p>
            <a:pPr marL="914400" lvl="1" indent="-457200">
              <a:spcAft>
                <a:spcPts val="600"/>
              </a:spcAft>
              <a:buSzPct val="60000"/>
              <a:buFont typeface="Courier New" panose="02070309020205020404" pitchFamily="49" charset="0"/>
              <a:buChar char="o"/>
            </a:pPr>
            <a:r>
              <a:rPr lang="en-US" sz="2400" dirty="0"/>
              <a:t>Panel Discussion- Best Practices for Low Positive Margins (1:28:43-2:11:29) </a:t>
            </a:r>
            <a:endParaRPr lang="en-US" sz="2400" dirty="0">
              <a:solidFill>
                <a:prstClr val="black"/>
              </a:solidFill>
            </a:endParaRPr>
          </a:p>
          <a:p>
            <a:pPr marL="457200" indent="-457200">
              <a:spcAft>
                <a:spcPts val="600"/>
              </a:spcAft>
              <a:buSzPct val="100000"/>
              <a:buFont typeface="Arial" panose="020B0604020202020204" pitchFamily="34" charset="0"/>
              <a:buChar char="•"/>
            </a:pPr>
            <a:r>
              <a:rPr lang="en-US" sz="2400" dirty="0">
                <a:solidFill>
                  <a:prstClr val="black"/>
                </a:solidFill>
              </a:rPr>
              <a:t>Michigan TME Project video and supplementary documents available here:</a:t>
            </a:r>
            <a:r>
              <a:rPr lang="en-US" sz="2400" u="sng" dirty="0">
                <a:solidFill>
                  <a:srgbClr val="993300"/>
                </a:solidFill>
                <a:effectLst/>
                <a:latin typeface="Calibri" panose="020F0502020204030204" pitchFamily="34" charset="0"/>
                <a:ea typeface="Calibri" panose="020F0502020204030204" pitchFamily="34" charset="0"/>
                <a:hlinkClick r:id="rId6"/>
              </a:rPr>
              <a:t> https://www.dropbox.com/sh/pvc49r6ns4mpdab/AAAEg0Pr2Kq1cXfePJY_-mvta?dl=0</a:t>
            </a:r>
            <a:endParaRPr lang="en-US" sz="2400" dirty="0"/>
          </a:p>
        </p:txBody>
      </p:sp>
    </p:spTree>
    <p:extLst>
      <p:ext uri="{BB962C8B-B14F-4D97-AF65-F5344CB8AC3E}">
        <p14:creationId xmlns:p14="http://schemas.microsoft.com/office/powerpoint/2010/main" val="275104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444" y="314523"/>
            <a:ext cx="9588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Resources, continued</a:t>
            </a:r>
          </a:p>
        </p:txBody>
      </p:sp>
      <p:sp>
        <p:nvSpPr>
          <p:cNvPr id="5" name="TextBox 4"/>
          <p:cNvSpPr txBox="1"/>
          <p:nvPr/>
        </p:nvSpPr>
        <p:spPr>
          <a:xfrm>
            <a:off x="779554" y="1031940"/>
            <a:ext cx="10550598" cy="3447098"/>
          </a:xfrm>
          <a:prstGeom prst="rect">
            <a:avLst/>
          </a:prstGeom>
          <a:noFill/>
        </p:spPr>
        <p:txBody>
          <a:bodyPr wrap="square" rtlCol="0">
            <a:spAutoFit/>
          </a:bodyPr>
          <a:lstStyle/>
          <a:p>
            <a:pPr marL="285750" indent="-285750">
              <a:spcBef>
                <a:spcPts val="400"/>
              </a:spcBef>
              <a:spcAft>
                <a:spcPts val="600"/>
              </a:spcAft>
              <a:buFont typeface="Arial" panose="020B0604020202020204" pitchFamily="34" charset="0"/>
              <a:buChar char="•"/>
            </a:pPr>
            <a:r>
              <a:rPr lang="en-US" sz="2800" dirty="0">
                <a:hlinkClick r:id="rId2"/>
              </a:rPr>
              <a:t>QI Tips and Tricks document</a:t>
            </a:r>
            <a:endParaRPr lang="en-US" sz="2800" dirty="0">
              <a:solidFill>
                <a:prstClr val="black"/>
              </a:solidFill>
            </a:endParaRPr>
          </a:p>
          <a:p>
            <a:pPr marL="285750" indent="-285750">
              <a:spcBef>
                <a:spcPts val="600"/>
              </a:spcBef>
              <a:spcAft>
                <a:spcPts val="600"/>
              </a:spcAft>
              <a:buFont typeface="Arial" panose="020B0604020202020204" pitchFamily="34" charset="0"/>
              <a:buChar char="•"/>
            </a:pPr>
            <a:r>
              <a:rPr lang="en-US" sz="2800" dirty="0">
                <a:hlinkClick r:id="rId3"/>
              </a:rPr>
              <a:t>Patient education resource materials and MSQC FAQs</a:t>
            </a:r>
            <a:endParaRPr lang="en-US" sz="2800" dirty="0"/>
          </a:p>
          <a:p>
            <a:pPr marL="285750" lvl="0" indent="-285750">
              <a:spcBef>
                <a:spcPts val="600"/>
              </a:spcBef>
              <a:spcAft>
                <a:spcPts val="600"/>
              </a:spcAft>
              <a:buFont typeface="Arial" panose="020B0604020202020204" pitchFamily="34" charset="0"/>
              <a:buChar char="•"/>
              <a:defRPr/>
            </a:pPr>
            <a:r>
              <a:rPr lang="en-US" sz="2800" u="sng" dirty="0">
                <a:solidFill>
                  <a:prstClr val="black"/>
                </a:solidFill>
                <a:hlinkClick r:id="rId4"/>
              </a:rPr>
              <a:t>Michigan OPEN Prescribing Recommendations</a:t>
            </a:r>
            <a:endParaRPr lang="en-US" sz="2800" u="sng" dirty="0">
              <a:solidFill>
                <a:prstClr val="black"/>
              </a:solidFill>
            </a:endParaRPr>
          </a:p>
          <a:p>
            <a:pPr marL="285750" lvl="0" indent="-285750">
              <a:spcBef>
                <a:spcPts val="600"/>
              </a:spcBef>
              <a:spcAft>
                <a:spcPts val="600"/>
              </a:spcAft>
              <a:buFont typeface="Arial" panose="020B0604020202020204" pitchFamily="34" charset="0"/>
              <a:buChar char="•"/>
              <a:defRPr/>
            </a:pPr>
            <a:r>
              <a:rPr lang="en-US" sz="2800" dirty="0">
                <a:solidFill>
                  <a:prstClr val="black"/>
                </a:solidFill>
                <a:hlinkClick r:id="rId5"/>
              </a:rPr>
              <a:t>MSQC SSI Toolkit with case review worksheet</a:t>
            </a:r>
            <a:endParaRPr lang="en-US" sz="2800" dirty="0">
              <a:solidFill>
                <a:prstClr val="black"/>
              </a:solidFill>
            </a:endParaRPr>
          </a:p>
          <a:p>
            <a:pPr marL="285750" lvl="0" indent="-285750">
              <a:spcBef>
                <a:spcPts val="600"/>
              </a:spcBef>
              <a:spcAft>
                <a:spcPts val="600"/>
              </a:spcAft>
              <a:buFont typeface="Arial" panose="020B0604020202020204" pitchFamily="34" charset="0"/>
              <a:buChar char="•"/>
              <a:defRPr/>
            </a:pPr>
            <a:r>
              <a:rPr lang="en-US" sz="2800" dirty="0">
                <a:solidFill>
                  <a:prstClr val="black"/>
                </a:solidFill>
                <a:hlinkClick r:id="rId6"/>
              </a:rPr>
              <a:t>AHRQ Healthcare-Associated Infections Program</a:t>
            </a:r>
            <a:endParaRPr lang="en-US" sz="2800" dirty="0">
              <a:solidFill>
                <a:prstClr val="black"/>
              </a:solidFill>
            </a:endParaRPr>
          </a:p>
          <a:p>
            <a:pPr marL="285750" lvl="0" indent="-285750">
              <a:spcBef>
                <a:spcPts val="600"/>
              </a:spcBef>
              <a:spcAft>
                <a:spcPts val="600"/>
              </a:spcAft>
              <a:buFont typeface="Arial" panose="020B0604020202020204" pitchFamily="34" charset="0"/>
              <a:buChar char="•"/>
              <a:defRPr/>
            </a:pPr>
            <a:r>
              <a:rPr lang="en-US" sz="2800" dirty="0">
                <a:solidFill>
                  <a:prstClr val="black"/>
                </a:solidFill>
              </a:rPr>
              <a:t>2022 MSQC Program Manual: </a:t>
            </a:r>
            <a:r>
              <a:rPr lang="en-US" sz="2800" i="1" dirty="0">
                <a:solidFill>
                  <a:prstClr val="black"/>
                </a:solidFill>
              </a:rPr>
              <a:t>Follow Up Expectations and Tips</a:t>
            </a:r>
            <a:r>
              <a:rPr lang="en-US" sz="2800" dirty="0">
                <a:solidFill>
                  <a:prstClr val="black"/>
                </a:solidFill>
              </a:rPr>
              <a:t>, p. 268</a:t>
            </a:r>
          </a:p>
        </p:txBody>
      </p:sp>
    </p:spTree>
    <p:extLst>
      <p:ext uri="{BB962C8B-B14F-4D97-AF65-F5344CB8AC3E}">
        <p14:creationId xmlns:p14="http://schemas.microsoft.com/office/powerpoint/2010/main" val="2804694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CEDF955E-A80F-4E94-A9C4-4B0F4947DAF9}"/>
              </a:ext>
            </a:extLst>
          </p:cNvPr>
          <p:cNvPicPr>
            <a:picLocks noChangeAspect="1"/>
          </p:cNvPicPr>
          <p:nvPr/>
        </p:nvPicPr>
        <p:blipFill>
          <a:blip r:embed="rId2"/>
          <a:stretch>
            <a:fillRect/>
          </a:stretch>
        </p:blipFill>
        <p:spPr>
          <a:xfrm>
            <a:off x="1962614" y="365125"/>
            <a:ext cx="7935951" cy="5951963"/>
          </a:xfrm>
          <a:prstGeom prst="rect">
            <a:avLst/>
          </a:prstGeom>
        </p:spPr>
      </p:pic>
      <p:sp>
        <p:nvSpPr>
          <p:cNvPr id="2" name="Title 1">
            <a:extLst>
              <a:ext uri="{FF2B5EF4-FFF2-40B4-BE49-F238E27FC236}">
                <a16:creationId xmlns:a16="http://schemas.microsoft.com/office/drawing/2014/main" id="{4B3FC7DC-BFB8-4CF4-80C8-AFF4C966F19A}"/>
              </a:ext>
            </a:extLst>
          </p:cNvPr>
          <p:cNvSpPr>
            <a:spLocks noGrp="1"/>
          </p:cNvSpPr>
          <p:nvPr>
            <p:ph type="title" idx="4294967295"/>
          </p:nvPr>
        </p:nvSpPr>
        <p:spPr>
          <a:xfrm>
            <a:off x="3589867" y="2828926"/>
            <a:ext cx="3276600" cy="1325562"/>
          </a:xfrm>
          <a:prstGeom prst="rect">
            <a:avLst/>
          </a:prstGeom>
        </p:spPr>
        <p:txBody>
          <a:bodyPr/>
          <a:lstStyle/>
          <a:p>
            <a:pPr algn="r"/>
            <a:r>
              <a:rPr lang="en-US" sz="4800" b="1" dirty="0"/>
              <a:t>Questions</a:t>
            </a:r>
          </a:p>
        </p:txBody>
      </p:sp>
      <p:sp>
        <p:nvSpPr>
          <p:cNvPr id="5" name="TextBox 4">
            <a:extLst>
              <a:ext uri="{FF2B5EF4-FFF2-40B4-BE49-F238E27FC236}">
                <a16:creationId xmlns:a16="http://schemas.microsoft.com/office/drawing/2014/main" id="{5695CAB1-CE48-45BB-A8A3-7D17127E10B8}"/>
              </a:ext>
            </a:extLst>
          </p:cNvPr>
          <p:cNvSpPr txBox="1"/>
          <p:nvPr/>
        </p:nvSpPr>
        <p:spPr>
          <a:xfrm>
            <a:off x="11566358" y="6327366"/>
            <a:ext cx="5133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DE38F-AA63-4D96-8339-8CFAFCCF35F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21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50" y="353961"/>
            <a:ext cx="3769144" cy="646331"/>
          </a:xfrm>
          <a:prstGeom prst="rect">
            <a:avLst/>
          </a:prstGeom>
          <a:noFill/>
        </p:spPr>
        <p:txBody>
          <a:bodyPr wrap="square" rtlCol="0">
            <a:spAutoFit/>
          </a:bodyPr>
          <a:lstStyle/>
          <a:p>
            <a:pPr>
              <a:spcAft>
                <a:spcPts val="1200"/>
              </a:spcAft>
            </a:pPr>
            <a:r>
              <a:rPr lang="en-US" sz="3600" b="1" dirty="0">
                <a:solidFill>
                  <a:srgbClr val="C00000"/>
                </a:solidFill>
              </a:rPr>
              <a:t>2022 QI Timeline</a:t>
            </a:r>
          </a:p>
        </p:txBody>
      </p:sp>
      <p:sp>
        <p:nvSpPr>
          <p:cNvPr id="6" name="TextBox 5"/>
          <p:cNvSpPr txBox="1"/>
          <p:nvPr/>
        </p:nvSpPr>
        <p:spPr>
          <a:xfrm>
            <a:off x="558807" y="1126641"/>
            <a:ext cx="10716321" cy="2123658"/>
          </a:xfrm>
          <a:prstGeom prst="rect">
            <a:avLst/>
          </a:prstGeom>
          <a:noFill/>
        </p:spPr>
        <p:txBody>
          <a:bodyPr wrap="square" rtlCol="0">
            <a:spAutoFit/>
          </a:bodyPr>
          <a:lstStyle/>
          <a:p>
            <a:pPr marL="285750" indent="-457200">
              <a:spcBef>
                <a:spcPts val="600"/>
              </a:spcBef>
              <a:spcAft>
                <a:spcPts val="600"/>
              </a:spcAft>
              <a:buFont typeface="Arial" panose="020B0604020202020204" pitchFamily="34" charset="0"/>
              <a:buChar char="•"/>
            </a:pPr>
            <a:r>
              <a:rPr lang="en-US" sz="2800" dirty="0"/>
              <a:t>Measurement Period for QI measures is 1/1/2022 – 12/31/2022</a:t>
            </a:r>
          </a:p>
          <a:p>
            <a:pPr marL="285750" indent="-457200">
              <a:spcBef>
                <a:spcPts val="600"/>
              </a:spcBef>
              <a:spcAft>
                <a:spcPts val="600"/>
              </a:spcAft>
              <a:buFont typeface="Arial" panose="020B0604020202020204" pitchFamily="34" charset="0"/>
              <a:buChar char="•"/>
            </a:pPr>
            <a:r>
              <a:rPr lang="en-US" sz="2800" dirty="0"/>
              <a:t>3/31/2022 – must hold multidisciplinary meeting by this date</a:t>
            </a:r>
          </a:p>
          <a:p>
            <a:pPr marL="285750" indent="-457200">
              <a:spcBef>
                <a:spcPts val="600"/>
              </a:spcBef>
              <a:spcAft>
                <a:spcPts val="600"/>
              </a:spcAft>
              <a:buFont typeface="Arial" panose="020B0604020202020204" pitchFamily="34" charset="0"/>
              <a:buChar char="•"/>
            </a:pPr>
            <a:r>
              <a:rPr lang="en-US" sz="2800" dirty="0"/>
              <a:t>1/16/2023 – Completed 2022 Colorectal Cancer QI Project Tracking 	Sheet and Summary Report due to MSQC</a:t>
            </a:r>
          </a:p>
        </p:txBody>
      </p:sp>
    </p:spTree>
    <p:extLst>
      <p:ext uri="{BB962C8B-B14F-4D97-AF65-F5344CB8AC3E}">
        <p14:creationId xmlns:p14="http://schemas.microsoft.com/office/powerpoint/2010/main" val="140262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49" y="353961"/>
            <a:ext cx="10541937" cy="646331"/>
          </a:xfrm>
          <a:prstGeom prst="rect">
            <a:avLst/>
          </a:prstGeom>
          <a:noFill/>
        </p:spPr>
        <p:txBody>
          <a:bodyPr wrap="square" rtlCol="0">
            <a:spAutoFit/>
          </a:bodyPr>
          <a:lstStyle/>
          <a:p>
            <a:pPr>
              <a:spcAft>
                <a:spcPts val="1200"/>
              </a:spcAft>
            </a:pPr>
            <a:r>
              <a:rPr lang="en-US" sz="3600" b="1" dirty="0">
                <a:solidFill>
                  <a:srgbClr val="C00000"/>
                </a:solidFill>
              </a:rPr>
              <a:t>2022 Colorectal Cancer QI Project Changes</a:t>
            </a:r>
          </a:p>
        </p:txBody>
      </p:sp>
      <p:sp>
        <p:nvSpPr>
          <p:cNvPr id="6" name="TextBox 5"/>
          <p:cNvSpPr txBox="1"/>
          <p:nvPr/>
        </p:nvSpPr>
        <p:spPr>
          <a:xfrm>
            <a:off x="534643" y="1126641"/>
            <a:ext cx="10716321" cy="4462760"/>
          </a:xfrm>
          <a:prstGeom prst="rect">
            <a:avLst/>
          </a:prstGeom>
          <a:noFill/>
        </p:spPr>
        <p:txBody>
          <a:bodyPr wrap="square" rtlCol="0">
            <a:spAutoFit/>
          </a:bodyPr>
          <a:lstStyle/>
          <a:p>
            <a:pPr marL="285750" indent="-457200">
              <a:spcBef>
                <a:spcPts val="600"/>
              </a:spcBef>
              <a:spcAft>
                <a:spcPts val="600"/>
              </a:spcAft>
              <a:buFont typeface="Arial" panose="020B0604020202020204" pitchFamily="34" charset="0"/>
              <a:buChar char="•"/>
            </a:pPr>
            <a:r>
              <a:rPr lang="en-US" sz="2800" dirty="0">
                <a:hlinkClick r:id="rId2"/>
              </a:rPr>
              <a:t>QI 2021 – 2022 Project Changes comparison document</a:t>
            </a:r>
            <a:endParaRPr lang="en-US" sz="2800" dirty="0"/>
          </a:p>
          <a:p>
            <a:pPr marL="457200" indent="-457200">
              <a:spcBef>
                <a:spcPts val="600"/>
              </a:spcBef>
              <a:spcAft>
                <a:spcPts val="600"/>
              </a:spcAft>
              <a:buFont typeface="Arial" panose="020B0604020202020204" pitchFamily="34" charset="0"/>
              <a:buChar char="•"/>
            </a:pPr>
            <a:r>
              <a:rPr lang="en-US" sz="2800" dirty="0"/>
              <a:t>Individual measure scoring, rather than aggregate measure category scores</a:t>
            </a:r>
          </a:p>
          <a:p>
            <a:pPr marL="285750" indent="-457200">
              <a:spcBef>
                <a:spcPts val="600"/>
              </a:spcBef>
              <a:spcAft>
                <a:spcPts val="600"/>
              </a:spcAft>
              <a:buFont typeface="Arial" panose="020B0604020202020204" pitchFamily="34" charset="0"/>
              <a:buChar char="•"/>
            </a:pPr>
            <a:r>
              <a:rPr lang="en-US" sz="2800" dirty="0"/>
              <a:t>Continuing measures may have different threshold requirements</a:t>
            </a:r>
          </a:p>
          <a:p>
            <a:pPr marL="914400" lvl="1" indent="-457200">
              <a:spcBef>
                <a:spcPts val="600"/>
              </a:spcBef>
              <a:spcAft>
                <a:spcPts val="600"/>
              </a:spcAft>
              <a:buSzPct val="60000"/>
              <a:buFont typeface="Courier New" panose="02070309020205020404" pitchFamily="49" charset="0"/>
              <a:buChar char="o"/>
            </a:pPr>
            <a:r>
              <a:rPr lang="en-US" sz="2800" dirty="0"/>
              <a:t>Changes in goal thresholds based on 2021 measure performance</a:t>
            </a:r>
          </a:p>
          <a:p>
            <a:pPr marL="285750" indent="-285750">
              <a:spcBef>
                <a:spcPts val="600"/>
              </a:spcBef>
              <a:spcAft>
                <a:spcPts val="600"/>
              </a:spcAft>
              <a:buFont typeface="Arial" panose="020B0604020202020204" pitchFamily="34" charset="0"/>
              <a:buChar char="•"/>
            </a:pPr>
            <a:r>
              <a:rPr lang="en-US" sz="2800" dirty="0"/>
              <a:t>  New measures</a:t>
            </a:r>
          </a:p>
          <a:p>
            <a:pPr marL="914400" lvl="1" indent="-457200">
              <a:spcBef>
                <a:spcPts val="600"/>
              </a:spcBef>
              <a:spcAft>
                <a:spcPts val="600"/>
              </a:spcAft>
              <a:buSzPct val="60000"/>
              <a:buFont typeface="Courier New" panose="02070309020205020404" pitchFamily="49" charset="0"/>
              <a:buChar char="o"/>
            </a:pPr>
            <a:r>
              <a:rPr lang="en-US" sz="2800" dirty="0"/>
              <a:t>Smoking cessation counseling – new measure</a:t>
            </a:r>
          </a:p>
          <a:p>
            <a:pPr marL="914400" lvl="1" indent="-457200">
              <a:spcBef>
                <a:spcPts val="600"/>
              </a:spcBef>
              <a:spcAft>
                <a:spcPts val="600"/>
              </a:spcAft>
              <a:buSzPct val="60000"/>
              <a:buFont typeface="Courier New" panose="02070309020205020404" pitchFamily="49" charset="0"/>
              <a:buChar char="o"/>
            </a:pPr>
            <a:r>
              <a:rPr lang="en-US" sz="2800" dirty="0"/>
              <a:t>Maintain or decrease positive margin rate – new measure</a:t>
            </a:r>
          </a:p>
        </p:txBody>
      </p:sp>
    </p:spTree>
    <p:extLst>
      <p:ext uri="{BB962C8B-B14F-4D97-AF65-F5344CB8AC3E}">
        <p14:creationId xmlns:p14="http://schemas.microsoft.com/office/powerpoint/2010/main" val="34354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49" y="353961"/>
            <a:ext cx="11309380" cy="646331"/>
          </a:xfrm>
          <a:prstGeom prst="rect">
            <a:avLst/>
          </a:prstGeom>
          <a:noFill/>
        </p:spPr>
        <p:txBody>
          <a:bodyPr wrap="square" rtlCol="0">
            <a:spAutoFit/>
          </a:bodyPr>
          <a:lstStyle/>
          <a:p>
            <a:pPr>
              <a:spcAft>
                <a:spcPts val="1200"/>
              </a:spcAft>
            </a:pPr>
            <a:r>
              <a:rPr lang="en-US" sz="3600" b="1" dirty="0">
                <a:solidFill>
                  <a:srgbClr val="C00000"/>
                </a:solidFill>
              </a:rPr>
              <a:t>2022 Colorectal Cancer QI Project Changes, </a:t>
            </a:r>
            <a:r>
              <a:rPr lang="en-US" sz="3600" b="1" dirty="0" err="1">
                <a:solidFill>
                  <a:srgbClr val="C00000"/>
                </a:solidFill>
              </a:rPr>
              <a:t>con’t</a:t>
            </a:r>
            <a:r>
              <a:rPr lang="en-US" sz="3600" b="1" dirty="0">
                <a:solidFill>
                  <a:srgbClr val="C00000"/>
                </a:solidFill>
              </a:rPr>
              <a:t>.</a:t>
            </a:r>
          </a:p>
        </p:txBody>
      </p:sp>
      <p:sp>
        <p:nvSpPr>
          <p:cNvPr id="6" name="TextBox 5"/>
          <p:cNvSpPr txBox="1"/>
          <p:nvPr/>
        </p:nvSpPr>
        <p:spPr>
          <a:xfrm>
            <a:off x="592673" y="1126641"/>
            <a:ext cx="10716321" cy="4201150"/>
          </a:xfrm>
          <a:prstGeom prst="rect">
            <a:avLst/>
          </a:prstGeom>
          <a:noFill/>
        </p:spPr>
        <p:txBody>
          <a:bodyPr wrap="square" rtlCol="0">
            <a:spAutoFit/>
          </a:bodyPr>
          <a:lstStyle/>
          <a:p>
            <a:pPr marL="285750" indent="-457200">
              <a:spcBef>
                <a:spcPts val="600"/>
              </a:spcBef>
              <a:buFont typeface="Arial" panose="020B0604020202020204" pitchFamily="34" charset="0"/>
              <a:buChar char="•"/>
            </a:pPr>
            <a:r>
              <a:rPr lang="en-US" sz="2800" dirty="0"/>
              <a:t>Retired measures</a:t>
            </a:r>
          </a:p>
          <a:p>
            <a:pPr marL="914400" lvl="1" indent="-457200">
              <a:spcAft>
                <a:spcPts val="300"/>
              </a:spcAft>
              <a:buSzPct val="60000"/>
              <a:buFont typeface="Courier New" panose="02070309020205020404" pitchFamily="49" charset="0"/>
              <a:buChar char="o"/>
            </a:pPr>
            <a:r>
              <a:rPr lang="en-US" sz="2800" dirty="0"/>
              <a:t>Pre-treatment staging testing: MRI or endorectal US </a:t>
            </a:r>
          </a:p>
          <a:p>
            <a:pPr marL="914400" lvl="1" indent="-457200">
              <a:spcAft>
                <a:spcPts val="300"/>
              </a:spcAft>
              <a:buSzPct val="60000"/>
              <a:buFont typeface="Courier New" panose="02070309020205020404" pitchFamily="49" charset="0"/>
              <a:buChar char="o"/>
            </a:pPr>
            <a:r>
              <a:rPr lang="en-US" sz="2800" dirty="0"/>
              <a:t>Ostomy site marked</a:t>
            </a:r>
          </a:p>
          <a:p>
            <a:pPr marL="914400" lvl="1" indent="-457200">
              <a:spcAft>
                <a:spcPts val="300"/>
              </a:spcAft>
              <a:buSzPct val="60000"/>
              <a:buFont typeface="Courier New" panose="02070309020205020404" pitchFamily="49" charset="0"/>
              <a:buChar char="o"/>
            </a:pPr>
            <a:r>
              <a:rPr lang="en-US" sz="2800" dirty="0"/>
              <a:t>Neoadjuvant therapy</a:t>
            </a:r>
          </a:p>
          <a:p>
            <a:pPr marL="914400" lvl="1" indent="-457200">
              <a:spcAft>
                <a:spcPts val="300"/>
              </a:spcAft>
              <a:buSzPct val="60000"/>
              <a:buFont typeface="Courier New" panose="02070309020205020404" pitchFamily="49" charset="0"/>
              <a:buChar char="o"/>
            </a:pPr>
            <a:r>
              <a:rPr lang="en-US" sz="2800" dirty="0"/>
              <a:t>CEA level obtained after diagnosis</a:t>
            </a:r>
          </a:p>
          <a:p>
            <a:pPr marL="914400" lvl="1" indent="-457200">
              <a:spcAft>
                <a:spcPts val="300"/>
              </a:spcAft>
              <a:buSzPct val="60000"/>
              <a:buFont typeface="Courier New" panose="02070309020205020404" pitchFamily="49" charset="0"/>
              <a:buChar char="o"/>
            </a:pPr>
            <a:r>
              <a:rPr lang="en-US" sz="2800" dirty="0"/>
              <a:t>Mesorectal excision performed</a:t>
            </a:r>
          </a:p>
          <a:p>
            <a:pPr marL="285750" indent="-457200">
              <a:spcBef>
                <a:spcPts val="600"/>
              </a:spcBef>
              <a:buFont typeface="Arial" panose="020B0604020202020204" pitchFamily="34" charset="0"/>
              <a:buChar char="•"/>
            </a:pPr>
            <a:r>
              <a:rPr lang="en-US" sz="2800" dirty="0"/>
              <a:t>New Project Goals</a:t>
            </a:r>
          </a:p>
          <a:p>
            <a:pPr marL="914400" lvl="1" indent="-457200">
              <a:buSzPct val="60000"/>
              <a:buFont typeface="Courier New" panose="02070309020205020404" pitchFamily="49" charset="0"/>
              <a:buChar char="o"/>
            </a:pPr>
            <a:r>
              <a:rPr lang="en-US" sz="2800" dirty="0"/>
              <a:t>Internal quality review of each postoperative SSI or return to ED related to surgery, and each positive margin case</a:t>
            </a:r>
          </a:p>
        </p:txBody>
      </p:sp>
    </p:spTree>
    <p:extLst>
      <p:ext uri="{BB962C8B-B14F-4D97-AF65-F5344CB8AC3E}">
        <p14:creationId xmlns:p14="http://schemas.microsoft.com/office/powerpoint/2010/main" val="37702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849" y="366487"/>
            <a:ext cx="111508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CRC Project Case Eligibility</a:t>
            </a:r>
          </a:p>
        </p:txBody>
      </p:sp>
      <p:sp>
        <p:nvSpPr>
          <p:cNvPr id="6" name="TextBox 5"/>
          <p:cNvSpPr txBox="1"/>
          <p:nvPr/>
        </p:nvSpPr>
        <p:spPr>
          <a:xfrm>
            <a:off x="582758" y="1126641"/>
            <a:ext cx="5352585" cy="212365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defRPr/>
            </a:pPr>
            <a:r>
              <a:rPr lang="en-US" sz="2800" dirty="0">
                <a:solidFill>
                  <a:prstClr val="black"/>
                </a:solidFill>
              </a:rPr>
              <a:t>Elective cases only</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Included CPT Code:  MSQC 2021 Program Manual, Appendix B</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Included ICD-10 Code:</a:t>
            </a:r>
            <a:endParaRPr kumimoji="0" lang="en-US" sz="2400" b="0" i="0" u="none" strike="noStrike" kern="1200" cap="none" spc="0" normalizeH="0" baseline="0" noProof="0" dirty="0">
              <a:ln>
                <a:noFill/>
              </a:ln>
              <a:solidFill>
                <a:prstClr val="black"/>
              </a:solidFill>
              <a:effectLst/>
              <a:uLnTx/>
              <a:uFillTx/>
              <a:latin typeface="Calibri" panose="020F0502020204030204"/>
            </a:endParaRPr>
          </a:p>
        </p:txBody>
      </p:sp>
      <p:sp>
        <p:nvSpPr>
          <p:cNvPr id="7" name="TextBox 6"/>
          <p:cNvSpPr txBox="1"/>
          <p:nvPr/>
        </p:nvSpPr>
        <p:spPr>
          <a:xfrm>
            <a:off x="6649435" y="1126640"/>
            <a:ext cx="4735548"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CRC Tab: Presence of Adenocarcinoma = Yes</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Adenocarcinoma is the tumor type, and the portion of bowel with the cancer is removed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600"/>
              </a:spcBef>
              <a:spcAft>
                <a:spcPts val="600"/>
              </a:spcAft>
              <a:buClrTx/>
              <a:buSzTx/>
              <a:tabLst/>
              <a:defRPr/>
            </a:pPr>
            <a:r>
              <a:rPr lang="en-US" sz="2400" noProof="0" dirty="0">
                <a:solidFill>
                  <a:prstClr val="black"/>
                </a:solidFill>
                <a:latin typeface="Calibri" panose="020F0502020204030204"/>
              </a:rPr>
              <a:t>	</a:t>
            </a:r>
            <a:endParaRPr kumimoji="0" lang="en-US" sz="2400" b="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3" name="Table 2"/>
          <p:cNvGraphicFramePr>
            <a:graphicFrameLocks noGrp="1"/>
          </p:cNvGraphicFramePr>
          <p:nvPr/>
        </p:nvGraphicFramePr>
        <p:xfrm>
          <a:off x="1159724" y="3131025"/>
          <a:ext cx="5478965" cy="3101340"/>
        </p:xfrm>
        <a:graphic>
          <a:graphicData uri="http://schemas.openxmlformats.org/drawingml/2006/table">
            <a:tbl>
              <a:tblPr firstRow="1" bandRow="1">
                <a:tableStyleId>{5C22544A-7EE6-4342-B048-85BDC9FD1C3A}</a:tableStyleId>
              </a:tblPr>
              <a:tblGrid>
                <a:gridCol w="821453">
                  <a:extLst>
                    <a:ext uri="{9D8B030D-6E8A-4147-A177-3AD203B41FA5}">
                      <a16:colId xmlns:a16="http://schemas.microsoft.com/office/drawing/2014/main" val="1219747429"/>
                    </a:ext>
                  </a:extLst>
                </a:gridCol>
                <a:gridCol w="4657512">
                  <a:extLst>
                    <a:ext uri="{9D8B030D-6E8A-4147-A177-3AD203B41FA5}">
                      <a16:colId xmlns:a16="http://schemas.microsoft.com/office/drawing/2014/main" val="239431992"/>
                    </a:ext>
                  </a:extLst>
                </a:gridCol>
              </a:tblGrid>
              <a:tr h="193994">
                <a:tc>
                  <a:txBody>
                    <a:bodyPr/>
                    <a:lstStyle/>
                    <a:p>
                      <a:pPr algn="l" rtl="0" fontAlgn="ctr"/>
                      <a:r>
                        <a:rPr lang="en-US" sz="1400" u="none" strike="noStrike" dirty="0">
                          <a:effectLst/>
                        </a:rPr>
                        <a:t>ICD-10 code</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dirty="0">
                          <a:effectLst/>
                        </a:rPr>
                        <a:t>Adenocarcinoma Location</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739264"/>
                  </a:ext>
                </a:extLst>
              </a:tr>
              <a:tr h="193994">
                <a:tc>
                  <a:txBody>
                    <a:bodyPr/>
                    <a:lstStyle/>
                    <a:p>
                      <a:pPr algn="l" rtl="0" fontAlgn="ctr"/>
                      <a:r>
                        <a:rPr lang="en-US" sz="1400" u="none" strike="noStrike" dirty="0">
                          <a:effectLst/>
                        </a:rPr>
                        <a:t>C18.0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dirty="0">
                          <a:effectLst/>
                        </a:rPr>
                        <a:t>Cecum/ileocecal valve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9835534"/>
                  </a:ext>
                </a:extLst>
              </a:tr>
              <a:tr h="193994">
                <a:tc>
                  <a:txBody>
                    <a:bodyPr/>
                    <a:lstStyle/>
                    <a:p>
                      <a:pPr algn="l" rtl="0" fontAlgn="ctr"/>
                      <a:r>
                        <a:rPr lang="en-US" sz="1400" u="none" strike="noStrike">
                          <a:effectLst/>
                        </a:rPr>
                        <a:t>C18.2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a:effectLst/>
                        </a:rPr>
                        <a:t>Ascending colon</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8977981"/>
                  </a:ext>
                </a:extLst>
              </a:tr>
              <a:tr h="193994">
                <a:tc>
                  <a:txBody>
                    <a:bodyPr/>
                    <a:lstStyle/>
                    <a:p>
                      <a:pPr algn="l" rtl="0" fontAlgn="ctr"/>
                      <a:r>
                        <a:rPr lang="en-US" sz="1400" u="none" strike="noStrike">
                          <a:effectLst/>
                        </a:rPr>
                        <a:t>C18.3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a:effectLst/>
                        </a:rPr>
                        <a:t>Hepatic flexure</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27331186"/>
                  </a:ext>
                </a:extLst>
              </a:tr>
              <a:tr h="193994">
                <a:tc>
                  <a:txBody>
                    <a:bodyPr/>
                    <a:lstStyle/>
                    <a:p>
                      <a:pPr algn="l" rtl="0" fontAlgn="ctr"/>
                      <a:r>
                        <a:rPr lang="en-US" sz="1400" u="none" strike="noStrike">
                          <a:effectLst/>
                        </a:rPr>
                        <a:t>C18.4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a:effectLst/>
                        </a:rPr>
                        <a:t>Transverse colon</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7012916"/>
                  </a:ext>
                </a:extLst>
              </a:tr>
              <a:tr h="193994">
                <a:tc>
                  <a:txBody>
                    <a:bodyPr/>
                    <a:lstStyle/>
                    <a:p>
                      <a:pPr algn="l" rtl="0" fontAlgn="ctr"/>
                      <a:r>
                        <a:rPr lang="en-US" sz="1400" u="none" strike="noStrike">
                          <a:effectLst/>
                        </a:rPr>
                        <a:t>C18.5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a:effectLst/>
                        </a:rPr>
                        <a:t>Splenic flexure</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6827381"/>
                  </a:ext>
                </a:extLst>
              </a:tr>
              <a:tr h="193994">
                <a:tc>
                  <a:txBody>
                    <a:bodyPr/>
                    <a:lstStyle/>
                    <a:p>
                      <a:pPr algn="l" rtl="0" fontAlgn="ctr"/>
                      <a:r>
                        <a:rPr lang="en-US" sz="1400" u="none" strike="noStrike">
                          <a:effectLst/>
                        </a:rPr>
                        <a:t>C18.6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dirty="0">
                          <a:effectLst/>
                        </a:rPr>
                        <a:t>Descending colon</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1265400"/>
                  </a:ext>
                </a:extLst>
              </a:tr>
              <a:tr h="193994">
                <a:tc>
                  <a:txBody>
                    <a:bodyPr/>
                    <a:lstStyle/>
                    <a:p>
                      <a:pPr algn="l" rtl="0" fontAlgn="ctr"/>
                      <a:r>
                        <a:rPr lang="en-US" sz="1400" u="none" strike="noStrike">
                          <a:effectLst/>
                        </a:rPr>
                        <a:t>C18.7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a:effectLst/>
                        </a:rPr>
                        <a:t>Sigmoid colon</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8227392"/>
                  </a:ext>
                </a:extLst>
              </a:tr>
              <a:tr h="193994">
                <a:tc>
                  <a:txBody>
                    <a:bodyPr/>
                    <a:lstStyle/>
                    <a:p>
                      <a:pPr algn="l" rtl="0" fontAlgn="ctr"/>
                      <a:r>
                        <a:rPr lang="en-US" sz="1400" u="none" strike="noStrike">
                          <a:effectLst/>
                        </a:rPr>
                        <a:t>C18.8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a:effectLst/>
                        </a:rPr>
                        <a:t>Overlapping sites of colon</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62946929"/>
                  </a:ext>
                </a:extLst>
              </a:tr>
              <a:tr h="377557">
                <a:tc>
                  <a:txBody>
                    <a:bodyPr/>
                    <a:lstStyle/>
                    <a:p>
                      <a:pPr algn="l" rtl="0" fontAlgn="ctr"/>
                      <a:r>
                        <a:rPr lang="en-US" sz="1400" u="none" strike="noStrike">
                          <a:effectLst/>
                        </a:rPr>
                        <a:t>C18.9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dirty="0">
                          <a:effectLst/>
                        </a:rPr>
                        <a:t>Unspecified location of colon [double check path report before assigning this ICD-10]</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4505794"/>
                  </a:ext>
                </a:extLst>
              </a:tr>
              <a:tr h="193994">
                <a:tc>
                  <a:txBody>
                    <a:bodyPr/>
                    <a:lstStyle/>
                    <a:p>
                      <a:pPr algn="l" rtl="0" fontAlgn="ctr"/>
                      <a:r>
                        <a:rPr lang="en-US" sz="1400" u="none" strike="noStrike">
                          <a:effectLst/>
                        </a:rPr>
                        <a:t>C19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dirty="0">
                          <a:effectLst/>
                        </a:rPr>
                        <a:t>Rectosigmoid junction</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015100"/>
                  </a:ext>
                </a:extLst>
              </a:tr>
              <a:tr h="193994">
                <a:tc>
                  <a:txBody>
                    <a:bodyPr/>
                    <a:lstStyle/>
                    <a:p>
                      <a:pPr algn="l" rtl="0" fontAlgn="ctr"/>
                      <a:r>
                        <a:rPr lang="en-US" sz="1400" u="none" strike="noStrike" dirty="0">
                          <a:effectLst/>
                        </a:rPr>
                        <a:t>C20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u="none" strike="noStrike" dirty="0">
                          <a:effectLst/>
                        </a:rPr>
                        <a:t>Rectum [only this ICD-10 enables rectal CA variables]</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87901444"/>
                  </a:ext>
                </a:extLst>
              </a:tr>
            </a:tbl>
          </a:graphicData>
        </a:graphic>
      </p:graphicFrame>
    </p:spTree>
    <p:extLst>
      <p:ext uri="{BB962C8B-B14F-4D97-AF65-F5344CB8AC3E}">
        <p14:creationId xmlns:p14="http://schemas.microsoft.com/office/powerpoint/2010/main" val="49160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639" y="251463"/>
            <a:ext cx="10829244" cy="646331"/>
          </a:xfrm>
          <a:prstGeom prst="rect">
            <a:avLst/>
          </a:prstGeom>
          <a:noFill/>
        </p:spPr>
        <p:txBody>
          <a:bodyPr wrap="square" rtlCol="0">
            <a:spAutoFit/>
          </a:bodyPr>
          <a:lstStyle/>
          <a:p>
            <a:r>
              <a:rPr lang="en-US" sz="3600" b="1" dirty="0">
                <a:solidFill>
                  <a:srgbClr val="C00000"/>
                </a:solidFill>
              </a:rPr>
              <a:t>Goal #1: Colorectal Cancer Preoperative Measures</a:t>
            </a:r>
          </a:p>
        </p:txBody>
      </p:sp>
      <p:sp>
        <p:nvSpPr>
          <p:cNvPr id="5" name="TextBox 4"/>
          <p:cNvSpPr txBox="1"/>
          <p:nvPr/>
        </p:nvSpPr>
        <p:spPr>
          <a:xfrm>
            <a:off x="669073" y="957302"/>
            <a:ext cx="10829244" cy="2277547"/>
          </a:xfrm>
          <a:prstGeom prst="rect">
            <a:avLst/>
          </a:prstGeom>
          <a:noFill/>
        </p:spPr>
        <p:txBody>
          <a:bodyPr wrap="square" rtlCol="0">
            <a:spAutoFit/>
          </a:bodyPr>
          <a:lstStyle/>
          <a:p>
            <a:pPr>
              <a:spcBef>
                <a:spcPts val="600"/>
              </a:spcBef>
              <a:spcAft>
                <a:spcPts val="600"/>
              </a:spcAft>
            </a:pPr>
            <a:r>
              <a:rPr lang="en-US" sz="2800" b="1" dirty="0"/>
              <a:t>5 points each (10 points total)</a:t>
            </a:r>
          </a:p>
          <a:p>
            <a:pPr>
              <a:spcBef>
                <a:spcPts val="600"/>
              </a:spcBef>
              <a:spcAft>
                <a:spcPts val="600"/>
              </a:spcAft>
            </a:pPr>
            <a:r>
              <a:rPr lang="en-US" sz="2800" b="1" dirty="0"/>
              <a:t>Goal = 90% compliance for each measure</a:t>
            </a:r>
          </a:p>
          <a:p>
            <a:pPr marL="685800" lvl="1" indent="-403225">
              <a:spcBef>
                <a:spcPts val="600"/>
              </a:spcBef>
              <a:spcAft>
                <a:spcPts val="600"/>
              </a:spcAft>
              <a:buSzPct val="100000"/>
              <a:buFont typeface="Arial" panose="020B0604020202020204" pitchFamily="34" charset="0"/>
              <a:buChar char="•"/>
            </a:pPr>
            <a:r>
              <a:rPr lang="en-US" sz="2800" dirty="0"/>
              <a:t>1a. </a:t>
            </a:r>
            <a:r>
              <a:rPr lang="en-US" sz="2800" dirty="0">
                <a:solidFill>
                  <a:schemeClr val="accent6">
                    <a:lumMod val="75000"/>
                  </a:schemeClr>
                </a:solidFill>
              </a:rPr>
              <a:t>Oral antibiotics/mechanical bowel prep </a:t>
            </a:r>
            <a:r>
              <a:rPr lang="en-US" sz="2800" dirty="0"/>
              <a:t>(all CRC cases)</a:t>
            </a:r>
          </a:p>
          <a:p>
            <a:pPr marL="685800" lvl="1" indent="-403225">
              <a:spcBef>
                <a:spcPts val="600"/>
              </a:spcBef>
              <a:spcAft>
                <a:spcPts val="600"/>
              </a:spcAft>
              <a:buSzPct val="100000"/>
              <a:buFont typeface="Arial" panose="020B0604020202020204" pitchFamily="34" charset="0"/>
              <a:buChar char="•"/>
            </a:pPr>
            <a:r>
              <a:rPr lang="en-US" sz="2800" dirty="0"/>
              <a:t>1b. </a:t>
            </a:r>
            <a:r>
              <a:rPr lang="en-US" sz="2800" dirty="0">
                <a:solidFill>
                  <a:schemeClr val="accent6">
                    <a:lumMod val="75000"/>
                  </a:schemeClr>
                </a:solidFill>
              </a:rPr>
              <a:t>Smoking cessation counseling </a:t>
            </a:r>
            <a:r>
              <a:rPr lang="en-US" sz="2800" dirty="0"/>
              <a:t>(all CRC cases)</a:t>
            </a:r>
            <a:endParaRPr lang="en-US" sz="2800" dirty="0">
              <a:solidFill>
                <a:schemeClr val="accent6">
                  <a:lumMod val="75000"/>
                </a:schemeClr>
              </a:solidFill>
            </a:endParaRPr>
          </a:p>
        </p:txBody>
      </p:sp>
    </p:spTree>
    <p:extLst>
      <p:ext uri="{BB962C8B-B14F-4D97-AF65-F5344CB8AC3E}">
        <p14:creationId xmlns:p14="http://schemas.microsoft.com/office/powerpoint/2010/main" val="1622139619"/>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nt 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3839</Words>
  <Application>Microsoft Office PowerPoint</Application>
  <PresentationFormat>Widescreen</PresentationFormat>
  <Paragraphs>353</Paragraphs>
  <Slides>46</Slides>
  <Notes>0</Notes>
  <HiddenSlides>0</HiddenSlides>
  <MMClips>1</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46</vt:i4>
      </vt:variant>
    </vt:vector>
  </HeadingPairs>
  <TitlesOfParts>
    <vt:vector size="59" baseType="lpstr">
      <vt:lpstr>Arial</vt:lpstr>
      <vt:lpstr>Calibri</vt:lpstr>
      <vt:lpstr>Calibri Light</vt:lpstr>
      <vt:lpstr>Courier New</vt:lpstr>
      <vt:lpstr>Cover</vt:lpstr>
      <vt:lpstr>Content 2</vt:lpstr>
      <vt:lpstr>Content 3</vt:lpstr>
      <vt:lpstr>Content 4</vt:lpstr>
      <vt:lpstr>Content 5</vt:lpstr>
      <vt:lpstr>Content 6</vt:lpstr>
      <vt:lpstr>Content 7</vt:lpstr>
      <vt:lpstr>Content 8</vt:lpstr>
      <vt:lpstr>Content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Rocker, Cheryl</cp:lastModifiedBy>
  <cp:revision>226</cp:revision>
  <dcterms:created xsi:type="dcterms:W3CDTF">2018-01-08T19:38:56Z</dcterms:created>
  <dcterms:modified xsi:type="dcterms:W3CDTF">2022-01-13T19:30:08Z</dcterms:modified>
</cp:coreProperties>
</file>