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80" r:id="rId4"/>
    <p:sldId id="288" r:id="rId5"/>
    <p:sldId id="291" r:id="rId6"/>
    <p:sldId id="290" r:id="rId7"/>
    <p:sldId id="296" r:id="rId8"/>
    <p:sldId id="294" r:id="rId9"/>
    <p:sldId id="295" r:id="rId10"/>
    <p:sldId id="297" r:id="rId11"/>
    <p:sldId id="298" r:id="rId12"/>
    <p:sldId id="299" r:id="rId13"/>
    <p:sldId id="301" r:id="rId14"/>
    <p:sldId id="300" r:id="rId15"/>
    <p:sldId id="28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777096-24B9-4375-A4BE-23AACD844883}" v="14" dt="2023-03-23T02:35:55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ker, Cheryl" userId="a858a9b2-79fa-44e8-8501-8316fbef7492" providerId="ADAL" clId="{49777096-24B9-4375-A4BE-23AACD844883}"/>
    <pc:docChg chg="undo custSel addSld delSld modSld">
      <pc:chgData name="Rocker, Cheryl" userId="a858a9b2-79fa-44e8-8501-8316fbef7492" providerId="ADAL" clId="{49777096-24B9-4375-A4BE-23AACD844883}" dt="2023-03-23T02:35:55.489" v="235" actId="1076"/>
      <pc:docMkLst>
        <pc:docMk/>
      </pc:docMkLst>
      <pc:sldChg chg="modSp mod">
        <pc:chgData name="Rocker, Cheryl" userId="a858a9b2-79fa-44e8-8501-8316fbef7492" providerId="ADAL" clId="{49777096-24B9-4375-A4BE-23AACD844883}" dt="2023-03-23T02:35:27.401" v="233" actId="20577"/>
        <pc:sldMkLst>
          <pc:docMk/>
          <pc:sldMk cId="2845655648" sldId="287"/>
        </pc:sldMkLst>
        <pc:spChg chg="mod">
          <ac:chgData name="Rocker, Cheryl" userId="a858a9b2-79fa-44e8-8501-8316fbef7492" providerId="ADAL" clId="{49777096-24B9-4375-A4BE-23AACD844883}" dt="2023-03-23T02:35:27.401" v="233" actId="20577"/>
          <ac:spMkLst>
            <pc:docMk/>
            <pc:sldMk cId="2845655648" sldId="287"/>
            <ac:spMk id="3" creationId="{00000000-0000-0000-0000-000000000000}"/>
          </ac:spMkLst>
        </pc:spChg>
      </pc:sldChg>
      <pc:sldChg chg="modSp">
        <pc:chgData name="Rocker, Cheryl" userId="a858a9b2-79fa-44e8-8501-8316fbef7492" providerId="ADAL" clId="{49777096-24B9-4375-A4BE-23AACD844883}" dt="2023-03-23T02:35:55.489" v="235" actId="1076"/>
        <pc:sldMkLst>
          <pc:docMk/>
          <pc:sldMk cId="1936892677" sldId="295"/>
        </pc:sldMkLst>
        <pc:picChg chg="mod">
          <ac:chgData name="Rocker, Cheryl" userId="a858a9b2-79fa-44e8-8501-8316fbef7492" providerId="ADAL" clId="{49777096-24B9-4375-A4BE-23AACD844883}" dt="2023-03-23T02:35:55.489" v="235" actId="1076"/>
          <ac:picMkLst>
            <pc:docMk/>
            <pc:sldMk cId="1936892677" sldId="295"/>
            <ac:picMk id="1027" creationId="{E4D1C7F0-C37E-2EF4-74B9-9233DB063AE0}"/>
          </ac:picMkLst>
        </pc:picChg>
      </pc:sldChg>
      <pc:sldChg chg="modSp mod">
        <pc:chgData name="Rocker, Cheryl" userId="a858a9b2-79fa-44e8-8501-8316fbef7492" providerId="ADAL" clId="{49777096-24B9-4375-A4BE-23AACD844883}" dt="2023-03-23T02:11:54.434" v="231" actId="14734"/>
        <pc:sldMkLst>
          <pc:docMk/>
          <pc:sldMk cId="1085627875" sldId="297"/>
        </pc:sldMkLst>
        <pc:graphicFrameChg chg="modGraphic">
          <ac:chgData name="Rocker, Cheryl" userId="a858a9b2-79fa-44e8-8501-8316fbef7492" providerId="ADAL" clId="{49777096-24B9-4375-A4BE-23AACD844883}" dt="2023-03-23T02:11:54.434" v="231" actId="14734"/>
          <ac:graphicFrameMkLst>
            <pc:docMk/>
            <pc:sldMk cId="1085627875" sldId="297"/>
            <ac:graphicFrameMk id="4" creationId="{D407D501-E6A1-7233-015D-41B3ADF2B02B}"/>
          </ac:graphicFrameMkLst>
        </pc:graphicFrameChg>
      </pc:sldChg>
      <pc:sldChg chg="addSp delSp modSp mod">
        <pc:chgData name="Rocker, Cheryl" userId="a858a9b2-79fa-44e8-8501-8316fbef7492" providerId="ADAL" clId="{49777096-24B9-4375-A4BE-23AACD844883}" dt="2023-03-23T02:08:29.545" v="229" actId="948"/>
        <pc:sldMkLst>
          <pc:docMk/>
          <pc:sldMk cId="2628097174" sldId="298"/>
        </pc:sldMkLst>
        <pc:spChg chg="mod">
          <ac:chgData name="Rocker, Cheryl" userId="a858a9b2-79fa-44e8-8501-8316fbef7492" providerId="ADAL" clId="{49777096-24B9-4375-A4BE-23AACD844883}" dt="2023-03-23T02:05:41.326" v="206"/>
          <ac:spMkLst>
            <pc:docMk/>
            <pc:sldMk cId="2628097174" sldId="298"/>
            <ac:spMk id="2" creationId="{97E2E083-8A70-4CBE-250F-811B949F587F}"/>
          </ac:spMkLst>
        </pc:spChg>
        <pc:spChg chg="add del mod">
          <ac:chgData name="Rocker, Cheryl" userId="a858a9b2-79fa-44e8-8501-8316fbef7492" providerId="ADAL" clId="{49777096-24B9-4375-A4BE-23AACD844883}" dt="2023-03-23T02:04:15.672" v="189"/>
          <ac:spMkLst>
            <pc:docMk/>
            <pc:sldMk cId="2628097174" sldId="298"/>
            <ac:spMk id="5" creationId="{00855314-0583-99CD-6D8F-7606ADD59F07}"/>
          </ac:spMkLst>
        </pc:spChg>
        <pc:graphicFrameChg chg="add del mod">
          <ac:chgData name="Rocker, Cheryl" userId="a858a9b2-79fa-44e8-8501-8316fbef7492" providerId="ADAL" clId="{49777096-24B9-4375-A4BE-23AACD844883}" dt="2023-03-23T02:04:13.529" v="188" actId="21"/>
          <ac:graphicFrameMkLst>
            <pc:docMk/>
            <pc:sldMk cId="2628097174" sldId="298"/>
            <ac:graphicFrameMk id="3" creationId="{CBA9AC46-34AE-7DB1-FED5-759EB2348166}"/>
          </ac:graphicFrameMkLst>
        </pc:graphicFrameChg>
        <pc:graphicFrameChg chg="del mod modGraphic">
          <ac:chgData name="Rocker, Cheryl" userId="a858a9b2-79fa-44e8-8501-8316fbef7492" providerId="ADAL" clId="{49777096-24B9-4375-A4BE-23AACD844883}" dt="2023-03-23T02:04:09.703" v="187" actId="21"/>
          <ac:graphicFrameMkLst>
            <pc:docMk/>
            <pc:sldMk cId="2628097174" sldId="298"/>
            <ac:graphicFrameMk id="6" creationId="{42B5B878-689E-C521-470A-D6118BAB248C}"/>
          </ac:graphicFrameMkLst>
        </pc:graphicFrameChg>
        <pc:graphicFrameChg chg="add mod modGraphic">
          <ac:chgData name="Rocker, Cheryl" userId="a858a9b2-79fa-44e8-8501-8316fbef7492" providerId="ADAL" clId="{49777096-24B9-4375-A4BE-23AACD844883}" dt="2023-03-23T02:08:29.545" v="229" actId="948"/>
          <ac:graphicFrameMkLst>
            <pc:docMk/>
            <pc:sldMk cId="2628097174" sldId="298"/>
            <ac:graphicFrameMk id="7" creationId="{4D91F35E-10B4-DFE9-F0A8-D90D1BE6D882}"/>
          </ac:graphicFrameMkLst>
        </pc:graphicFrameChg>
      </pc:sldChg>
      <pc:sldChg chg="addSp delSp modSp mod setBg modClrScheme delDesignElem chgLayout">
        <pc:chgData name="Rocker, Cheryl" userId="a858a9b2-79fa-44e8-8501-8316fbef7492" providerId="ADAL" clId="{49777096-24B9-4375-A4BE-23AACD844883}" dt="2023-03-23T02:07:18.346" v="223" actId="6549"/>
        <pc:sldMkLst>
          <pc:docMk/>
          <pc:sldMk cId="2835786442" sldId="299"/>
        </pc:sldMkLst>
        <pc:spChg chg="mod ord">
          <ac:chgData name="Rocker, Cheryl" userId="a858a9b2-79fa-44e8-8501-8316fbef7492" providerId="ADAL" clId="{49777096-24B9-4375-A4BE-23AACD844883}" dt="2023-03-23T02:06:49.135" v="216" actId="700"/>
          <ac:spMkLst>
            <pc:docMk/>
            <pc:sldMk cId="2835786442" sldId="299"/>
            <ac:spMk id="2" creationId="{97E2E083-8A70-4CBE-250F-811B949F587F}"/>
          </ac:spMkLst>
        </pc:spChg>
        <pc:spChg chg="add del mod">
          <ac:chgData name="Rocker, Cheryl" userId="a858a9b2-79fa-44e8-8501-8316fbef7492" providerId="ADAL" clId="{49777096-24B9-4375-A4BE-23AACD844883}" dt="2023-03-23T00:48:45.211" v="81"/>
          <ac:spMkLst>
            <pc:docMk/>
            <pc:sldMk cId="2835786442" sldId="299"/>
            <ac:spMk id="4" creationId="{457BF181-F177-D0F7-C86A-6B351C133DF9}"/>
          </ac:spMkLst>
        </pc:spChg>
        <pc:spChg chg="add del">
          <ac:chgData name="Rocker, Cheryl" userId="a858a9b2-79fa-44e8-8501-8316fbef7492" providerId="ADAL" clId="{49777096-24B9-4375-A4BE-23AACD844883}" dt="2023-03-23T02:06:49.135" v="216" actId="700"/>
          <ac:spMkLst>
            <pc:docMk/>
            <pc:sldMk cId="2835786442" sldId="299"/>
            <ac:spMk id="12" creationId="{9F4444CE-BC8D-4D61-B303-4C05614E62AB}"/>
          </ac:spMkLst>
        </pc:spChg>
        <pc:spChg chg="add del">
          <ac:chgData name="Rocker, Cheryl" userId="a858a9b2-79fa-44e8-8501-8316fbef7492" providerId="ADAL" clId="{49777096-24B9-4375-A4BE-23AACD844883}" dt="2023-03-23T02:06:49.135" v="216" actId="700"/>
          <ac:spMkLst>
            <pc:docMk/>
            <pc:sldMk cId="2835786442" sldId="299"/>
            <ac:spMk id="14" creationId="{73772B81-181F-48B7-8826-4D9686D15DF5}"/>
          </ac:spMkLst>
        </pc:spChg>
        <pc:spChg chg="add del">
          <ac:chgData name="Rocker, Cheryl" userId="a858a9b2-79fa-44e8-8501-8316fbef7492" providerId="ADAL" clId="{49777096-24B9-4375-A4BE-23AACD844883}" dt="2023-03-23T02:06:49.135" v="216" actId="700"/>
          <ac:spMkLst>
            <pc:docMk/>
            <pc:sldMk cId="2835786442" sldId="299"/>
            <ac:spMk id="16" creationId="{B2205F6E-03C6-4E92-877C-E2482F6599AA}"/>
          </ac:spMkLst>
        </pc:spChg>
        <pc:graphicFrameChg chg="del modGraphic">
          <ac:chgData name="Rocker, Cheryl" userId="a858a9b2-79fa-44e8-8501-8316fbef7492" providerId="ADAL" clId="{49777096-24B9-4375-A4BE-23AACD844883}" dt="2023-03-23T00:47:47.233" v="78" actId="21"/>
          <ac:graphicFrameMkLst>
            <pc:docMk/>
            <pc:sldMk cId="2835786442" sldId="299"/>
            <ac:graphicFrameMk id="5" creationId="{1CA7B353-2191-F659-A49C-ED7D1275692E}"/>
          </ac:graphicFrameMkLst>
        </pc:graphicFrameChg>
        <pc:graphicFrameChg chg="add del mod">
          <ac:chgData name="Rocker, Cheryl" userId="a858a9b2-79fa-44e8-8501-8316fbef7492" providerId="ADAL" clId="{49777096-24B9-4375-A4BE-23AACD844883}" dt="2023-03-23T00:47:56.337" v="80"/>
          <ac:graphicFrameMkLst>
            <pc:docMk/>
            <pc:sldMk cId="2835786442" sldId="299"/>
            <ac:graphicFrameMk id="6" creationId="{65AC0F55-6633-0431-F134-62F7DAAE9094}"/>
          </ac:graphicFrameMkLst>
        </pc:graphicFrameChg>
        <pc:graphicFrameChg chg="add mod ord modGraphic">
          <ac:chgData name="Rocker, Cheryl" userId="a858a9b2-79fa-44e8-8501-8316fbef7492" providerId="ADAL" clId="{49777096-24B9-4375-A4BE-23AACD844883}" dt="2023-03-23T02:07:18.346" v="223" actId="6549"/>
          <ac:graphicFrameMkLst>
            <pc:docMk/>
            <pc:sldMk cId="2835786442" sldId="299"/>
            <ac:graphicFrameMk id="7" creationId="{8BA230D9-FF73-9CA0-6622-1999A309CE0F}"/>
          </ac:graphicFrameMkLst>
        </pc:graphicFrameChg>
      </pc:sldChg>
      <pc:sldChg chg="modSp mod">
        <pc:chgData name="Rocker, Cheryl" userId="a858a9b2-79fa-44e8-8501-8316fbef7492" providerId="ADAL" clId="{49777096-24B9-4375-A4BE-23AACD844883}" dt="2023-03-23T02:25:55.138" v="232" actId="113"/>
        <pc:sldMkLst>
          <pc:docMk/>
          <pc:sldMk cId="4223649863" sldId="300"/>
        </pc:sldMkLst>
        <pc:graphicFrameChg chg="modGraphic">
          <ac:chgData name="Rocker, Cheryl" userId="a858a9b2-79fa-44e8-8501-8316fbef7492" providerId="ADAL" clId="{49777096-24B9-4375-A4BE-23AACD844883}" dt="2023-03-23T02:25:55.138" v="232" actId="113"/>
          <ac:graphicFrameMkLst>
            <pc:docMk/>
            <pc:sldMk cId="4223649863" sldId="300"/>
            <ac:graphicFrameMk id="5" creationId="{CA658F46-0C0C-6209-B776-F4E181DE523C}"/>
          </ac:graphicFrameMkLst>
        </pc:graphicFrameChg>
      </pc:sldChg>
      <pc:sldChg chg="addSp delSp modSp mod">
        <pc:chgData name="Rocker, Cheryl" userId="a858a9b2-79fa-44e8-8501-8316fbef7492" providerId="ADAL" clId="{49777096-24B9-4375-A4BE-23AACD844883}" dt="2023-03-23T02:01:56.883" v="171" actId="5793"/>
        <pc:sldMkLst>
          <pc:docMk/>
          <pc:sldMk cId="29184998" sldId="301"/>
        </pc:sldMkLst>
        <pc:spChg chg="mod">
          <ac:chgData name="Rocker, Cheryl" userId="a858a9b2-79fa-44e8-8501-8316fbef7492" providerId="ADAL" clId="{49777096-24B9-4375-A4BE-23AACD844883}" dt="2023-03-23T01:55:58.047" v="130" actId="14100"/>
          <ac:spMkLst>
            <pc:docMk/>
            <pc:sldMk cId="29184998" sldId="301"/>
            <ac:spMk id="2" creationId="{97E2E083-8A70-4CBE-250F-811B949F587F}"/>
          </ac:spMkLst>
        </pc:spChg>
        <pc:spChg chg="add del mod">
          <ac:chgData name="Rocker, Cheryl" userId="a858a9b2-79fa-44e8-8501-8316fbef7492" providerId="ADAL" clId="{49777096-24B9-4375-A4BE-23AACD844883}" dt="2023-03-23T01:57:13.790" v="133"/>
          <ac:spMkLst>
            <pc:docMk/>
            <pc:sldMk cId="29184998" sldId="301"/>
            <ac:spMk id="4" creationId="{50B51F22-657D-8475-38BB-ADAFDAC198E6}"/>
          </ac:spMkLst>
        </pc:spChg>
        <pc:graphicFrameChg chg="add mod modGraphic">
          <ac:chgData name="Rocker, Cheryl" userId="a858a9b2-79fa-44e8-8501-8316fbef7492" providerId="ADAL" clId="{49777096-24B9-4375-A4BE-23AACD844883}" dt="2023-03-23T02:01:56.883" v="171" actId="5793"/>
          <ac:graphicFrameMkLst>
            <pc:docMk/>
            <pc:sldMk cId="29184998" sldId="301"/>
            <ac:graphicFrameMk id="5" creationId="{07D2F57B-95D4-04F8-4325-030B4D02CF3F}"/>
          </ac:graphicFrameMkLst>
        </pc:graphicFrameChg>
        <pc:graphicFrameChg chg="del mod modGraphic">
          <ac:chgData name="Rocker, Cheryl" userId="a858a9b2-79fa-44e8-8501-8316fbef7492" providerId="ADAL" clId="{49777096-24B9-4375-A4BE-23AACD844883}" dt="2023-03-23T01:56:02.873" v="132" actId="478"/>
          <ac:graphicFrameMkLst>
            <pc:docMk/>
            <pc:sldMk cId="29184998" sldId="301"/>
            <ac:graphicFrameMk id="6" creationId="{3CA2A839-E489-24B0-7686-6508613FFB8F}"/>
          </ac:graphicFrameMkLst>
        </pc:graphicFrameChg>
      </pc:sldChg>
      <pc:sldChg chg="new del">
        <pc:chgData name="Rocker, Cheryl" userId="a858a9b2-79fa-44e8-8501-8316fbef7492" providerId="ADAL" clId="{49777096-24B9-4375-A4BE-23AACD844883}" dt="2023-03-23T02:06:04.058" v="209" actId="680"/>
        <pc:sldMkLst>
          <pc:docMk/>
          <pc:sldMk cId="3500414094" sldId="30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0725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91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0470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5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24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3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2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3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2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0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7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8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FB49E-FEC7-46D0-97CB-34B87CAFE8C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9108F5-19D0-425E-97B4-E22257D7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9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56147935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SUCCESS – </a:t>
            </a:r>
            <a:br>
              <a:rPr lang="en-US" dirty="0"/>
            </a:br>
            <a:r>
              <a:rPr lang="en-US" dirty="0"/>
              <a:t>Source Data Export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13860"/>
            <a:ext cx="7750003" cy="6842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to pull your data for SUCCESS Project</a:t>
            </a:r>
          </a:p>
        </p:txBody>
      </p:sp>
      <p:sp>
        <p:nvSpPr>
          <p:cNvPr id="4" name="Rectangle 3"/>
          <p:cNvSpPr/>
          <p:nvPr/>
        </p:nvSpPr>
        <p:spPr>
          <a:xfrm>
            <a:off x="7848613" y="6122784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March 2023 </a:t>
            </a:r>
          </a:p>
        </p:txBody>
      </p:sp>
    </p:spTree>
    <p:extLst>
      <p:ext uri="{BB962C8B-B14F-4D97-AF65-F5344CB8AC3E}">
        <p14:creationId xmlns:p14="http://schemas.microsoft.com/office/powerpoint/2010/main" val="66246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E083-8A70-4CBE-250F-811B949F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Mapping Reference – General Variables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07D501-E6A1-7233-015D-41B3ADF2B0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816964"/>
              </p:ext>
            </p:extLst>
          </p:nvPr>
        </p:nvGraphicFramePr>
        <p:xfrm>
          <a:off x="1356254" y="1897061"/>
          <a:ext cx="7765357" cy="3869428"/>
        </p:xfrm>
        <a:graphic>
          <a:graphicData uri="http://schemas.openxmlformats.org/drawingml/2006/table">
            <a:tbl>
              <a:tblPr/>
              <a:tblGrid>
                <a:gridCol w="3497070">
                  <a:extLst>
                    <a:ext uri="{9D8B030D-6E8A-4147-A177-3AD203B41FA5}">
                      <a16:colId xmlns:a16="http://schemas.microsoft.com/office/drawing/2014/main" val="1129495155"/>
                    </a:ext>
                  </a:extLst>
                </a:gridCol>
                <a:gridCol w="4268287">
                  <a:extLst>
                    <a:ext uri="{9D8B030D-6E8A-4147-A177-3AD203B41FA5}">
                      <a16:colId xmlns:a16="http://schemas.microsoft.com/office/drawing/2014/main" val="1310166014"/>
                    </a:ext>
                  </a:extLst>
                </a:gridCol>
              </a:tblGrid>
              <a:tr h="1303339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Did the patient have any of the following exception criteria?</a:t>
                      </a: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1. Surgical entry into urinary tract during surgery (not including ureteral stents/catheters) 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2. Patient has other permanent urinary diversion (e.g., urostomy or suprapubic catheter)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endParaRPr lang="en-US" sz="14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762400"/>
                  </a:ext>
                </a:extLst>
              </a:tr>
              <a:tr h="729302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Did the patient have an epidural during the Principal Operative Procedure?</a:t>
                      </a: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1. Yes</a:t>
                      </a: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369341"/>
                  </a:ext>
                </a:extLst>
              </a:tr>
              <a:tr h="376888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When was the epidural discontinued?</a:t>
                      </a: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mm/dd/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</a:rPr>
                        <a:t>yyyy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603160"/>
                  </a:ext>
                </a:extLst>
              </a:tr>
              <a:tr h="553095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Total Amount of Intraoperative Crystalloid Fluid Administered in mL</a:t>
                      </a: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endParaRPr lang="en-US" sz="14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662547"/>
                  </a:ext>
                </a:extLst>
              </a:tr>
              <a:tr h="905509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Did the patient go to the ICU after surgery within the same hospitalization (admission) as principal surgery?</a:t>
                      </a: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1. Yes</a:t>
                      </a:r>
                    </a:p>
                  </a:txBody>
                  <a:tcPr marL="18355" marR="18355" marT="12237" marB="1223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84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627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E083-8A70-4CBE-250F-811B949F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1138746" cy="1320800"/>
          </a:xfrm>
        </p:spPr>
        <p:txBody>
          <a:bodyPr/>
          <a:lstStyle/>
          <a:p>
            <a:r>
              <a:rPr lang="en-US" dirty="0"/>
              <a:t>Data Mapping Reference –Indwelling Catheter Variables - Intraop tab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D91F35E-10B4-DFE9-F0A8-D90D1BE6D8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520392"/>
              </p:ext>
            </p:extLst>
          </p:nvPr>
        </p:nvGraphicFramePr>
        <p:xfrm>
          <a:off x="843280" y="2160588"/>
          <a:ext cx="9448800" cy="3787026"/>
        </p:xfrm>
        <a:graphic>
          <a:graphicData uri="http://schemas.openxmlformats.org/drawingml/2006/table">
            <a:tbl>
              <a:tblPr/>
              <a:tblGrid>
                <a:gridCol w="4917440">
                  <a:extLst>
                    <a:ext uri="{9D8B030D-6E8A-4147-A177-3AD203B41FA5}">
                      <a16:colId xmlns:a16="http://schemas.microsoft.com/office/drawing/2014/main" val="2674110910"/>
                    </a:ext>
                  </a:extLst>
                </a:gridCol>
                <a:gridCol w="4531360">
                  <a:extLst>
                    <a:ext uri="{9D8B030D-6E8A-4147-A177-3AD203B41FA5}">
                      <a16:colId xmlns:a16="http://schemas.microsoft.com/office/drawing/2014/main" val="1191721589"/>
                    </a:ext>
                  </a:extLst>
                </a:gridCol>
              </a:tblGrid>
              <a:tr h="978852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Was a new (not chronic) indwelling urinary catheter placed during the perioperative period?</a:t>
                      </a: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1. Yes</a:t>
                      </a:r>
                      <a:br>
                        <a:rPr lang="en-US" sz="1400" b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2. Exception</a:t>
                      </a: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7750853"/>
                  </a:ext>
                </a:extLst>
              </a:tr>
              <a:tr h="816653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What perioperative period was the catheter placed for the first time?</a:t>
                      </a: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1. Prior to OR in room time</a:t>
                      </a:r>
                      <a:br>
                        <a:rPr lang="en-US" sz="1400" b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2. During surgery (in room time to out of room time)</a:t>
                      </a:r>
                      <a:br>
                        <a:rPr lang="en-US" sz="1400" b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3. After OR out of room time</a:t>
                      </a:r>
                      <a:br>
                        <a:rPr lang="en-US" sz="1400" b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4. Unknown</a:t>
                      </a: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785255"/>
                  </a:ext>
                </a:extLst>
              </a:tr>
              <a:tr h="412998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What date was the catheter placed? </a:t>
                      </a: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mm/dd/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</a:rPr>
                        <a:t>yyyy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4679"/>
                  </a:ext>
                </a:extLst>
              </a:tr>
              <a:tr h="816653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Is date of indwelling urinary catheter discontinuation documented?</a:t>
                      </a: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1. Yes</a:t>
                      </a: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867102"/>
                  </a:ext>
                </a:extLst>
              </a:tr>
              <a:tr h="715739"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What is date of indwelling urinary catheter discontinuation?</a:t>
                      </a: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mm/dd/</a:t>
                      </a:r>
                      <a:r>
                        <a:rPr lang="en-US" sz="1400" b="0" dirty="0" err="1">
                          <a:effectLst/>
                          <a:latin typeface="Calibri" panose="020F0502020204030204" pitchFamily="34" charset="0"/>
                        </a:rPr>
                        <a:t>yyyy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8" marR="7008" marT="4672" marB="4672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74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097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E083-8A70-4CBE-250F-811B949F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Mapping Reference –Retention - Postop Tab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BA230D9-FF73-9CA0-6622-1999A309CE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310516"/>
              </p:ext>
            </p:extLst>
          </p:nvPr>
        </p:nvGraphicFramePr>
        <p:xfrm>
          <a:off x="677863" y="2160588"/>
          <a:ext cx="11282909" cy="399207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478502">
                  <a:extLst>
                    <a:ext uri="{9D8B030D-6E8A-4147-A177-3AD203B41FA5}">
                      <a16:colId xmlns:a16="http://schemas.microsoft.com/office/drawing/2014/main" val="3683137095"/>
                    </a:ext>
                  </a:extLst>
                </a:gridCol>
                <a:gridCol w="5804407">
                  <a:extLst>
                    <a:ext uri="{9D8B030D-6E8A-4147-A177-3AD203B41FA5}">
                      <a16:colId xmlns:a16="http://schemas.microsoft.com/office/drawing/2014/main" val="3642134224"/>
                    </a:ext>
                  </a:extLst>
                </a:gridCol>
              </a:tblGrid>
              <a:tr h="788936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Postop Occurrences </a:t>
                      </a:r>
                      <a:r>
                        <a:rPr lang="en-US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Tab.Post</a:t>
                      </a: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Op Occurrence Category</a:t>
                      </a:r>
                    </a:p>
                    <a:p>
                      <a:pPr rtl="0" fontAlgn="t"/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5926" marR="139445" marT="92963" marB="929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Postop Urinary Retention captured</a:t>
                      </a:r>
                    </a:p>
                  </a:txBody>
                  <a:tcPr marL="185926" marR="139445" marT="92963" marB="929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267723"/>
                  </a:ext>
                </a:extLst>
              </a:tr>
              <a:tr h="783186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What Urinary Retention criteria were met?</a:t>
                      </a:r>
                    </a:p>
                  </a:txBody>
                  <a:tcPr marL="185926" marR="139445" marT="92963" marB="929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 Diagnosis, clinician documentation, or ICD-10 diagnosis code of urinary retention </a:t>
                      </a:r>
                      <a:b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 Bladder catheterization for postoperative urinary retention </a:t>
                      </a:r>
                      <a:b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3. Initiation of new medications to address urinary retention </a:t>
                      </a:r>
                    </a:p>
                  </a:txBody>
                  <a:tcPr marL="185926" marR="139445" marT="92963" marB="929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652162"/>
                  </a:ext>
                </a:extLst>
              </a:tr>
              <a:tr h="1481246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What type(s) of catheterization did the patient require when the patient had postop Urinary Retention?</a:t>
                      </a:r>
                    </a:p>
                  </a:txBody>
                  <a:tcPr marL="185926" marR="139445" marT="92963" marB="929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 ISC performed during index hospitalization</a:t>
                      </a:r>
                      <a:b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 Indwelling (Foley) catheter during index hospitalization</a:t>
                      </a:r>
                      <a:b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3. Both ISC/foley during index hospitalization</a:t>
                      </a:r>
                      <a:b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 ISC after hospital discharge </a:t>
                      </a:r>
                      <a:b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5. Indwelling (Foley) after hospital discharge</a:t>
                      </a:r>
                      <a:b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6. Both ISC/foley after hospital discharge</a:t>
                      </a:r>
                      <a:endParaRPr 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docs-Calibri"/>
                      </a:endParaRPr>
                    </a:p>
                  </a:txBody>
                  <a:tcPr marL="185926" marR="139445" marT="92963" marB="929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900660"/>
                  </a:ext>
                </a:extLst>
              </a:tr>
              <a:tr h="682531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Was a bladder scanner used to measure bladder urine volume before catheterizing?</a:t>
                      </a:r>
                    </a:p>
                  </a:txBody>
                  <a:tcPr marL="185926" marR="139445" marT="92963" marB="929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 Yes</a:t>
                      </a:r>
                    </a:p>
                  </a:txBody>
                  <a:tcPr marL="185926" marR="139445" marT="92963" marB="929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522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786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E083-8A70-4CBE-250F-811B949F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905066" cy="1320800"/>
          </a:xfrm>
        </p:spPr>
        <p:txBody>
          <a:bodyPr/>
          <a:lstStyle/>
          <a:p>
            <a:r>
              <a:rPr lang="en-US" dirty="0"/>
              <a:t>Data Mapping Reference – Retention, SUCCESS Tab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7D2F57B-95D4-04F8-4325-030B4D02CF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128907"/>
              </p:ext>
            </p:extLst>
          </p:nvPr>
        </p:nvGraphicFramePr>
        <p:xfrm>
          <a:off x="416560" y="1270000"/>
          <a:ext cx="11856720" cy="5480559"/>
        </p:xfrm>
        <a:graphic>
          <a:graphicData uri="http://schemas.openxmlformats.org/drawingml/2006/table">
            <a:tbl>
              <a:tblPr/>
              <a:tblGrid>
                <a:gridCol w="5339587">
                  <a:extLst>
                    <a:ext uri="{9D8B030D-6E8A-4147-A177-3AD203B41FA5}">
                      <a16:colId xmlns:a16="http://schemas.microsoft.com/office/drawing/2014/main" val="637919616"/>
                    </a:ext>
                  </a:extLst>
                </a:gridCol>
                <a:gridCol w="6517133">
                  <a:extLst>
                    <a:ext uri="{9D8B030D-6E8A-4147-A177-3AD203B41FA5}">
                      <a16:colId xmlns:a16="http://schemas.microsoft.com/office/drawing/2014/main" val="1042582810"/>
                    </a:ext>
                  </a:extLst>
                </a:gridCol>
              </a:tblGrid>
              <a:tr h="763818">
                <a:tc>
                  <a:txBody>
                    <a:bodyPr/>
                    <a:lstStyle/>
                    <a:p>
                      <a:pPr marL="182880" lvl="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Did the patient have a chronic indwelling catheter or chronic straight catheterization requirement which was present before admission and/or in place for greater than 2 weeks before surgery?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1. Yes 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669210"/>
                  </a:ext>
                </a:extLst>
              </a:tr>
              <a:tr h="1341133">
                <a:tc>
                  <a:txBody>
                    <a:bodyPr/>
                    <a:lstStyle/>
                    <a:p>
                      <a:pPr marL="182880" lvl="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What was the first urine volume documented that was relieved by urinary catheterization by ISC or indwelling urinary catheter placement when the patient was diagnosed with post-op urinary retention?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0" rtl="0" fontAlgn="t">
                        <a:buNone/>
                      </a:pPr>
                      <a:r>
                        <a:rPr lang="en-US" sz="1400" b="0" i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1. &lt;300 cc/mL </a:t>
                      </a:r>
                      <a:br>
                        <a:rPr lang="en-US" sz="1400" b="0" i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2. 300-499 cc/mL </a:t>
                      </a:r>
                      <a:br>
                        <a:rPr lang="en-US" sz="1400" b="0" i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3. &gt;=500 cc/mL </a:t>
                      </a:r>
                      <a:br>
                        <a:rPr lang="en-US" sz="1400" b="0" i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5. ISC or indwelling urinary catheter placement was not used for Urinary Retention</a:t>
                      </a:r>
                    </a:p>
                    <a:p>
                      <a:pPr marL="182880" indent="0" rtl="0" fontAlgn="t">
                        <a:buNone/>
                      </a:pPr>
                      <a:r>
                        <a:rPr lang="en-US" sz="1400" b="0" i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4. Urine volume relieved by catheterization at time of post-op urinary retention was not documented 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147910"/>
                  </a:ext>
                </a:extLst>
              </a:tr>
              <a:tr h="1118209">
                <a:tc>
                  <a:txBody>
                    <a:bodyPr/>
                    <a:lstStyle/>
                    <a:p>
                      <a:pPr marL="182880" lvl="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What was the first urine volume documented by bladder scanner when the decision was made to catheterize or start new medications for post-op urinary retention?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1. &lt;300 cc/mL </a:t>
                      </a:r>
                      <a:b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2. 300-499 cc/mL </a:t>
                      </a:r>
                      <a:b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3. &gt;=500 cc/mL </a:t>
                      </a:r>
                      <a:b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4. Bladder scanner was not used in work-up of post-op urinary retention</a:t>
                      </a:r>
                      <a:b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5. Bladder scanner used but volume scanned not documented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76540"/>
                  </a:ext>
                </a:extLst>
              </a:tr>
              <a:tr h="547020">
                <a:tc>
                  <a:txBody>
                    <a:bodyPr/>
                    <a:lstStyle/>
                    <a:p>
                      <a:pPr marL="182880" lvl="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Did the patient have any clinical signs and symptoms of urinary retention with no other recognized cause (e.g., indwelling catheter in place)?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1. Yes 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027794"/>
                  </a:ext>
                </a:extLst>
              </a:tr>
              <a:tr h="672362">
                <a:tc>
                  <a:txBody>
                    <a:bodyPr/>
                    <a:lstStyle/>
                    <a:p>
                      <a:pPr marL="182880" lvl="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Was there a Urology Consultation for postop Urinary retention?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1. Yes - inpatient</a:t>
                      </a:r>
                      <a:b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2. Seen by or referred to urology as an outpatient </a:t>
                      </a:r>
                      <a:b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3. No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600087"/>
                  </a:ext>
                </a:extLst>
              </a:tr>
              <a:tr h="449438">
                <a:tc>
                  <a:txBody>
                    <a:bodyPr/>
                    <a:lstStyle/>
                    <a:p>
                      <a:pPr marL="182880" lvl="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Prior to this surgery, did this patient have conditions that increased risk of urinary retention?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1. Yes 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130101"/>
                  </a:ext>
                </a:extLst>
              </a:tr>
              <a:tr h="492819">
                <a:tc>
                  <a:txBody>
                    <a:bodyPr/>
                    <a:lstStyle/>
                    <a:p>
                      <a:pPr marL="182880" lvl="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Was the patient noted to have been treated for a urinary tract infection in the week prior or week after retention criteria was met?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rtl="0" fontAlgn="t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1. Yes</a:t>
                      </a:r>
                    </a:p>
                  </a:txBody>
                  <a:tcPr marL="2025" marR="2025" marT="1350" marB="13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377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4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E083-8A70-4CBE-250F-811B949F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Mapping Reference – Trauma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A658F46-0C0C-6209-B776-F4E181DE52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773415"/>
              </p:ext>
            </p:extLst>
          </p:nvPr>
        </p:nvGraphicFramePr>
        <p:xfrm>
          <a:off x="925975" y="1825625"/>
          <a:ext cx="8903289" cy="4059830"/>
        </p:xfrm>
        <a:graphic>
          <a:graphicData uri="http://schemas.openxmlformats.org/drawingml/2006/table">
            <a:tbl>
              <a:tblPr/>
              <a:tblGrid>
                <a:gridCol w="4009529">
                  <a:extLst>
                    <a:ext uri="{9D8B030D-6E8A-4147-A177-3AD203B41FA5}">
                      <a16:colId xmlns:a16="http://schemas.microsoft.com/office/drawing/2014/main" val="3738119178"/>
                    </a:ext>
                  </a:extLst>
                </a:gridCol>
                <a:gridCol w="4893760">
                  <a:extLst>
                    <a:ext uri="{9D8B030D-6E8A-4147-A177-3AD203B41FA5}">
                      <a16:colId xmlns:a16="http://schemas.microsoft.com/office/drawing/2014/main" val="246266621"/>
                    </a:ext>
                  </a:extLst>
                </a:gridCol>
              </a:tblGrid>
              <a:tr h="1027423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Is there a diagnosis, clinician documentation, or ICD-10 diagnosis code of urinary catheter-related trauma in the medical record?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1. Yes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116509"/>
                  </a:ext>
                </a:extLst>
              </a:tr>
              <a:tr h="525334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Was Urology consulted for urinary catheter-related trauma?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1. Yes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39465"/>
                  </a:ext>
                </a:extLst>
              </a:tr>
              <a:tr h="408483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Assign Urinary Catheter-Related Trauma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1. Yes 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01546"/>
                  </a:ext>
                </a:extLst>
              </a:tr>
              <a:tr h="1194787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What was the timeframe of the first occurrence of urinary catheter-related injury?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1. Prior to OR in room time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2. During surgery (in room time to out of room time)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3. Out of OR day POD 0-7 (early complication)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4. POD 8-30 (late complication)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5. Unknown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40848"/>
                  </a:ext>
                </a:extLst>
              </a:tr>
              <a:tr h="860060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>
                          <a:effectLst/>
                          <a:latin typeface="Calibri" panose="020F0502020204030204" pitchFamily="34" charset="0"/>
                        </a:rPr>
                        <a:t>Does the patient have a preoperative diagnosis of a chronic urologic condition that increases the risk for trauma?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0. No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1. Yes</a:t>
                      </a:r>
                      <a:b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2. Unknown</a:t>
                      </a:r>
                    </a:p>
                  </a:txBody>
                  <a:tcPr marL="19130" marR="19130" marT="12753" marB="127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41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649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7084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5625"/>
            <a:ext cx="98376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For more general information about running and functionality of MSQC reports, see the “MSQC User Guide Data Entry and Reports” (pp. 18 – 31): in MSQC Workstation Resources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Source Data Export Video (2021). </a:t>
            </a:r>
            <a:r>
              <a:rPr lang="en-US" sz="2400" dirty="0">
                <a:hlinkClick r:id="rId2"/>
              </a:rPr>
              <a:t>https://vimeo.com/561479356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2023 MSQC Program Manual, p. 278 – Excel tutorial, Excel charts video </a:t>
            </a:r>
          </a:p>
        </p:txBody>
      </p:sp>
    </p:spTree>
    <p:extLst>
      <p:ext uri="{BB962C8B-B14F-4D97-AF65-F5344CB8AC3E}">
        <p14:creationId xmlns:p14="http://schemas.microsoft.com/office/powerpoint/2010/main" val="284565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41DB-B301-D64A-C409-3B0AD83DA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List to Source Data Export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C50A1-2D6E-8A6A-5E78-F6BECCA3D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" y="1914173"/>
            <a:ext cx="5257800" cy="16459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1. </a:t>
            </a:r>
            <a:r>
              <a:rPr lang="en-US" sz="2400" dirty="0">
                <a:solidFill>
                  <a:schemeClr val="accent5"/>
                </a:solidFill>
              </a:rPr>
              <a:t>In Case List, adjust the filters to  </a:t>
            </a:r>
          </a:p>
          <a:p>
            <a:pPr lvl="1"/>
            <a:r>
              <a:rPr lang="en-US" sz="2000" dirty="0"/>
              <a:t>Year: 2023</a:t>
            </a:r>
          </a:p>
          <a:p>
            <a:pPr lvl="1"/>
            <a:r>
              <a:rPr lang="en-US" sz="2000" dirty="0"/>
              <a:t>Case Status: Sampled</a:t>
            </a:r>
          </a:p>
          <a:p>
            <a:pPr lvl="1"/>
            <a:r>
              <a:rPr lang="en-US" sz="2000" dirty="0"/>
              <a:t>Complete Status: Yes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3BDF1D-8070-B077-FAF9-34C73428C00E}"/>
              </a:ext>
            </a:extLst>
          </p:cNvPr>
          <p:cNvSpPr txBox="1"/>
          <p:nvPr/>
        </p:nvSpPr>
        <p:spPr>
          <a:xfrm>
            <a:off x="66040" y="4852226"/>
            <a:ext cx="44556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2. </a:t>
            </a:r>
            <a:r>
              <a:rPr lang="en-US" sz="2400" dirty="0">
                <a:solidFill>
                  <a:schemeClr val="accent5"/>
                </a:solidFill>
              </a:rPr>
              <a:t>This will return a list of ALL cases from 2023, which are sampled and complete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4B505C-E72D-FF4D-5774-4B4BE4866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60" y="3560091"/>
            <a:ext cx="7802880" cy="779249"/>
          </a:xfrm>
          <a:prstGeom prst="rect">
            <a:avLst/>
          </a:prstGeom>
        </p:spPr>
      </p:pic>
      <p:pic>
        <p:nvPicPr>
          <p:cNvPr id="12" name="Content Placeholder 7">
            <a:extLst>
              <a:ext uri="{FF2B5EF4-FFF2-40B4-BE49-F238E27FC236}">
                <a16:creationId xmlns:a16="http://schemas.microsoft.com/office/drawing/2014/main" id="{EECC521A-C213-7A8E-2C00-687F7170AC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320" y="4148703"/>
            <a:ext cx="3500120" cy="2709297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5C24C3-E5BE-8A34-C411-D3C94F1AFA74}"/>
              </a:ext>
            </a:extLst>
          </p:cNvPr>
          <p:cNvSpPr txBox="1">
            <a:spLocks/>
          </p:cNvSpPr>
          <p:nvPr/>
        </p:nvSpPr>
        <p:spPr>
          <a:xfrm>
            <a:off x="8636501" y="3160117"/>
            <a:ext cx="3194819" cy="1179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3. </a:t>
            </a:r>
            <a:r>
              <a:rPr lang="en-US" sz="2400" dirty="0">
                <a:solidFill>
                  <a:schemeClr val="accent5"/>
                </a:solidFill>
              </a:rPr>
              <a:t>Now export the case data by clicking Source Data Export</a:t>
            </a:r>
          </a:p>
        </p:txBody>
      </p:sp>
    </p:spTree>
    <p:extLst>
      <p:ext uri="{BB962C8B-B14F-4D97-AF65-F5344CB8AC3E}">
        <p14:creationId xmlns:p14="http://schemas.microsoft.com/office/powerpoint/2010/main" val="321068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7999" y="241980"/>
            <a:ext cx="11432893" cy="1325563"/>
          </a:xfrm>
        </p:spPr>
        <p:txBody>
          <a:bodyPr/>
          <a:lstStyle/>
          <a:p>
            <a:r>
              <a:rPr lang="en-US" dirty="0"/>
              <a:t>Source Data Export selections 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8031123" y="2170363"/>
            <a:ext cx="2264737" cy="3352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8182607" y="5109164"/>
            <a:ext cx="3368397" cy="951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400" dirty="0"/>
              <a:t>5. </a:t>
            </a:r>
            <a:r>
              <a:rPr lang="en-US" sz="2400" dirty="0">
                <a:solidFill>
                  <a:schemeClr val="accent5"/>
                </a:solidFill>
              </a:rPr>
              <a:t>After all selections are made, click Export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501956" y="1168922"/>
            <a:ext cx="7426233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4. </a:t>
            </a:r>
            <a:r>
              <a:rPr lang="en-US" sz="2400" dirty="0">
                <a:solidFill>
                  <a:schemeClr val="accent5"/>
                </a:solidFill>
              </a:rPr>
              <a:t>Select variables of interest</a:t>
            </a:r>
          </a:p>
          <a:p>
            <a:endParaRPr lang="en-US" sz="1050" b="1" dirty="0"/>
          </a:p>
          <a:p>
            <a:r>
              <a:rPr lang="en-US" sz="2000" b="1" dirty="0"/>
              <a:t>MSQC recommends selecting the following variables for this export: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Demographics</a:t>
            </a:r>
          </a:p>
          <a:p>
            <a:pPr marL="742950" lvl="1" indent="-285750">
              <a:buSzPct val="75000"/>
              <a:buFont typeface="Courier New" panose="02070309020205020404" pitchFamily="49" charset="0"/>
              <a:buChar char="o"/>
            </a:pPr>
            <a:r>
              <a:rPr lang="en-US" sz="2000" dirty="0"/>
              <a:t>MRN, DOB, Sex at birth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Surgical Profile Tab</a:t>
            </a:r>
          </a:p>
          <a:p>
            <a:pPr marL="742950" lvl="1" indent="-285750">
              <a:buSzPct val="75000"/>
              <a:buFont typeface="Courier New" panose="02070309020205020404" pitchFamily="49" charset="0"/>
              <a:buChar char="o"/>
            </a:pPr>
            <a:r>
              <a:rPr lang="en-US" sz="2000" dirty="0"/>
              <a:t>Case Number</a:t>
            </a:r>
          </a:p>
          <a:p>
            <a:pPr marL="742950" lvl="1" indent="-285750">
              <a:buSzPct val="75000"/>
              <a:buFont typeface="Courier New" panose="02070309020205020404" pitchFamily="49" charset="0"/>
              <a:buChar char="o"/>
            </a:pPr>
            <a:r>
              <a:rPr lang="en-US" sz="2000" dirty="0"/>
              <a:t>Operation Date</a:t>
            </a:r>
          </a:p>
          <a:p>
            <a:pPr marL="742950" lvl="1" indent="-285750">
              <a:buSzPct val="75000"/>
              <a:buFont typeface="Courier New" panose="02070309020205020404" pitchFamily="49" charset="0"/>
              <a:buChar char="o"/>
            </a:pPr>
            <a:r>
              <a:rPr lang="en-US" sz="2000" dirty="0"/>
              <a:t>Hospital Discharge Date/Time</a:t>
            </a:r>
          </a:p>
          <a:p>
            <a:pPr marL="742950" lvl="1" indent="-285750">
              <a:buSzPct val="75000"/>
              <a:buFont typeface="Courier New" panose="02070309020205020404" pitchFamily="49" charset="0"/>
              <a:buChar char="o"/>
            </a:pPr>
            <a:r>
              <a:rPr lang="en-US" sz="2000" dirty="0"/>
              <a:t>Principal Operative Procedure (which is CPT code)</a:t>
            </a:r>
          </a:p>
          <a:p>
            <a:pPr marL="742950" lvl="1" indent="-285750">
              <a:buSzPct val="75000"/>
              <a:buFont typeface="Courier New" panose="02070309020205020404" pitchFamily="49" charset="0"/>
              <a:buChar char="o"/>
            </a:pPr>
            <a:r>
              <a:rPr lang="en-US" sz="2000" dirty="0"/>
              <a:t>Hospital Admission Date</a:t>
            </a:r>
          </a:p>
          <a:p>
            <a:pPr marL="742950" lvl="1" indent="-285750">
              <a:buSzPct val="75000"/>
              <a:buFont typeface="Courier New" panose="02070309020205020404" pitchFamily="49" charset="0"/>
              <a:buChar char="o"/>
            </a:pPr>
            <a:r>
              <a:rPr lang="en-US" sz="2000" dirty="0"/>
              <a:t>Attending Surgeon Name</a:t>
            </a:r>
          </a:p>
          <a:p>
            <a:pPr marL="742950" lvl="1" indent="-285750">
              <a:spcAft>
                <a:spcPts val="300"/>
              </a:spcAft>
              <a:buSzPct val="75000"/>
              <a:buFont typeface="Courier New" panose="02070309020205020404" pitchFamily="49" charset="0"/>
              <a:buChar char="o"/>
            </a:pPr>
            <a:r>
              <a:rPr lang="en-US" sz="2000" dirty="0"/>
              <a:t>Postop ICD-10 Code</a:t>
            </a:r>
          </a:p>
          <a:p>
            <a:pPr marL="342900" indent="-342900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Intraop Tab – Surgical Approach, 5 urinary catheter variables</a:t>
            </a:r>
          </a:p>
          <a:p>
            <a:pPr marL="342900" indent="-342900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Post Outcomes Tab – Postop Outcomes category, Timeframe of outcome, 4 Urinary Retention sub-variables</a:t>
            </a:r>
          </a:p>
          <a:p>
            <a:pPr marL="342900" indent="-342900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SUCCESS tab (all variables)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820AFD-AB24-C0C3-B8AF-810148498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6928" y="1818640"/>
            <a:ext cx="3963964" cy="293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7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dirty="0"/>
              <a:t>Excel File Download</a:t>
            </a:r>
          </a:p>
        </p:txBody>
      </p:sp>
      <p:sp>
        <p:nvSpPr>
          <p:cNvPr id="3" name="Rectangle 2"/>
          <p:cNvSpPr/>
          <p:nvPr/>
        </p:nvSpPr>
        <p:spPr>
          <a:xfrm>
            <a:off x="745341" y="1241683"/>
            <a:ext cx="987879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6. </a:t>
            </a:r>
            <a:r>
              <a:rPr lang="en-US" sz="2400" dirty="0">
                <a:solidFill>
                  <a:schemeClr val="accent5"/>
                </a:solidFill>
              </a:rPr>
              <a:t>An Excel (.</a:t>
            </a:r>
            <a:r>
              <a:rPr lang="en-US" sz="2400" dirty="0" err="1">
                <a:solidFill>
                  <a:schemeClr val="accent5"/>
                </a:solidFill>
              </a:rPr>
              <a:t>xls</a:t>
            </a:r>
            <a:r>
              <a:rPr lang="en-US" sz="2400" dirty="0">
                <a:solidFill>
                  <a:schemeClr val="accent5"/>
                </a:solidFill>
              </a:rPr>
              <a:t>) file will download, open the file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7. </a:t>
            </a:r>
            <a:r>
              <a:rPr lang="en-US" sz="2400" dirty="0">
                <a:solidFill>
                  <a:schemeClr val="accent5"/>
                </a:solidFill>
              </a:rPr>
              <a:t>The downloaded Excel spreadsheet will be a list of ALL sampled and complete 2023 cases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8. </a:t>
            </a:r>
            <a:r>
              <a:rPr lang="en-US" sz="2400" dirty="0">
                <a:solidFill>
                  <a:schemeClr val="accent5"/>
                </a:solidFill>
              </a:rPr>
              <a:t>Save the file as an Excel Workbook (.xlsx)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C8610C-C294-F4E7-EE0C-2B12055B1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140" y="3119120"/>
            <a:ext cx="10395660" cy="311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80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dirty="0"/>
              <a:t>Filter to SUCCESS Cases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92E324-2EE1-D5F9-D7D5-90254C7134C2}"/>
              </a:ext>
            </a:extLst>
          </p:cNvPr>
          <p:cNvSpPr txBox="1"/>
          <p:nvPr/>
        </p:nvSpPr>
        <p:spPr>
          <a:xfrm>
            <a:off x="443762" y="1700014"/>
            <a:ext cx="10061678" cy="4539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9. </a:t>
            </a:r>
            <a:r>
              <a:rPr lang="en-US" sz="2400" dirty="0">
                <a:solidFill>
                  <a:schemeClr val="accent5"/>
                </a:solidFill>
              </a:rPr>
              <a:t>Sort and filter to just the SUCCESS cases: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</a:pPr>
            <a:r>
              <a:rPr lang="en-US" sz="2400" dirty="0"/>
              <a:t>Select “Filter” from the Sort and Filer field in the home tab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</a:pPr>
            <a:r>
              <a:rPr lang="en-US" sz="2400" dirty="0"/>
              <a:t>Find the column that says “SUCCESS </a:t>
            </a:r>
            <a:r>
              <a:rPr lang="en-US" sz="2400" dirty="0" err="1"/>
              <a:t>Tab.Study</a:t>
            </a:r>
            <a:r>
              <a:rPr lang="en-US" sz="2400" dirty="0"/>
              <a:t> ID” and click the Filter drop-down button next to that column header name.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</a:pPr>
            <a:r>
              <a:rPr lang="en-US" sz="2400" dirty="0"/>
              <a:t>The rows with Case Numbers in this column are the SUCCESS cases, so in the pop-up Filter List with all the Case Numbers, deselect “(Blanks)” from the very bottom of the list. This will filter for only the SUCCESS cases.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</a:pPr>
            <a:r>
              <a:rPr lang="en-US" sz="2400" dirty="0"/>
              <a:t>Copy all of these cases to a new sheet in the document and rename the sheet “SUCCESS data” for example.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</a:pPr>
            <a:r>
              <a:rPr lang="en-US" sz="2400" dirty="0"/>
              <a:t>Select “Filter” again in the new Sheet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1D4D10C-842B-8D46-AAFD-D469FA845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1156" y="2086792"/>
            <a:ext cx="1307971" cy="102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66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37921-FF9D-85BE-522F-765147A10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5846E-C7B8-7EB4-3FE0-7C34652D5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949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10. </a:t>
            </a:r>
            <a:r>
              <a:rPr lang="en-US" sz="2000" dirty="0">
                <a:solidFill>
                  <a:schemeClr val="accent5"/>
                </a:solidFill>
              </a:rPr>
              <a:t>The data output in Excel Sheet will be very unorganized. Some data cleanup will help with data analysis.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000" dirty="0"/>
              <a:t>Using Cut and Insert Cut Cells editing options, arrange the columns - Demographics, then Surgical Profile then Intraop and Postop Outcomes Fields, then SUCCESS measures into a more logical order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000" dirty="0"/>
              <a:t>Some fields will have a 5 digit number instead of date (like epidural d/c date and catheter d/c date). Highlight the column and change these to Short Dates in Format Cells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000" dirty="0"/>
              <a:t>Some fields will have numbers instead of “Yes”, “No”, “&lt;300”, etc. These can be replaced with the actual wording -  see the references at the end of these slides for the key to convert these columns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000" dirty="0"/>
              <a:t>Add derived fields like Retention-Yes, Trauma-Yes, POD foley d/c (see next 3 pages)</a:t>
            </a:r>
          </a:p>
          <a:p>
            <a:pPr marL="914400" lvl="1" indent="-457200">
              <a:buFont typeface="+mj-lt"/>
              <a:buAutoNum type="alphaLcPeriod"/>
            </a:pPr>
            <a:endParaRPr lang="en-US" sz="1800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6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ED9F8-A205-87D3-F55F-B9DE3B66F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 the Data,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CD90D-D440-0571-064E-52D7FE644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8988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Add new POD foley d/c column</a:t>
            </a:r>
          </a:p>
          <a:p>
            <a:r>
              <a:rPr lang="en-US" sz="2400" dirty="0"/>
              <a:t>Intraop </a:t>
            </a:r>
            <a:r>
              <a:rPr lang="en-US" sz="2400" dirty="0" err="1"/>
              <a:t>Tab.Was</a:t>
            </a:r>
            <a:r>
              <a:rPr lang="en-US" sz="2400" dirty="0"/>
              <a:t> a new (not chronic) indwelling urinary catheter placed during the perioperative period?</a:t>
            </a:r>
          </a:p>
          <a:p>
            <a:pPr lvl="1"/>
            <a:r>
              <a:rPr lang="en-US" sz="1800" dirty="0"/>
              <a:t>Select 1 (=Yes, in OR) or 2 (=Yes, after OR). These are patients who had Foley</a:t>
            </a:r>
          </a:p>
          <a:p>
            <a:r>
              <a:rPr lang="en-US" sz="2400" dirty="0"/>
              <a:t>Enter the formula into the new field =[foley d/c date] – [op date]. </a:t>
            </a:r>
          </a:p>
          <a:p>
            <a:pPr lvl="1"/>
            <a:r>
              <a:rPr lang="en-US" sz="2000" i="1" dirty="0"/>
              <a:t>This will return what POD the Foley was d/</a:t>
            </a:r>
            <a:r>
              <a:rPr lang="en-US" sz="2000" i="1" dirty="0" err="1"/>
              <a:t>c’d</a:t>
            </a:r>
            <a:r>
              <a:rPr lang="en-US" sz="2000" i="1" dirty="0"/>
              <a:t> for patients who had a Foley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D80BFE-1A95-0A01-45EC-5674F41452A7}"/>
              </a:ext>
            </a:extLst>
          </p:cNvPr>
          <p:cNvSpPr txBox="1"/>
          <p:nvPr/>
        </p:nvSpPr>
        <p:spPr>
          <a:xfrm>
            <a:off x="7136780" y="4692357"/>
            <a:ext cx="43338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2"/>
                </a:solidFill>
              </a:rPr>
              <a:t>The data should be cleaned if necessary. The POD should never be &gt; 30 or less than 0.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2"/>
                </a:solidFill>
              </a:rPr>
              <a:t>Check that Foley D/C date was entered correctly (check definition)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28A6BB-853B-5B9C-0B0E-EA5D15502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293" y="986882"/>
            <a:ext cx="5496546" cy="352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4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12E0DE1-0D1F-1076-B44C-64AC5372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 the Data,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0A5A7-B304-D492-1A53-8B0AE4ED6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dirty="0">
                <a:solidFill>
                  <a:schemeClr val="accent5"/>
                </a:solidFill>
              </a:rPr>
              <a:t>Add new Case Category column</a:t>
            </a:r>
          </a:p>
          <a:p>
            <a:r>
              <a:rPr lang="en-US" sz="2900" dirty="0"/>
              <a:t>Using the Surgical Profile </a:t>
            </a:r>
            <a:r>
              <a:rPr lang="en-US" sz="2900" dirty="0" err="1"/>
              <a:t>Tab.Principal</a:t>
            </a:r>
            <a:r>
              <a:rPr lang="en-US" sz="2900" dirty="0"/>
              <a:t> Operative Procedure column, filter by each group of CPT code to create new procedure type categories such as the following</a:t>
            </a:r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600" dirty="0"/>
              <a:t>Lap Chole</a:t>
            </a:r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600" dirty="0"/>
              <a:t>Lap Appy</a:t>
            </a:r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600" dirty="0"/>
              <a:t>Open Appy</a:t>
            </a:r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600" dirty="0"/>
              <a:t>Lap Hernia</a:t>
            </a:r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600" dirty="0"/>
              <a:t>Open Hernia</a:t>
            </a:r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600" dirty="0"/>
              <a:t>Lap Bowel</a:t>
            </a:r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r>
              <a:rPr lang="en-US" sz="2600" dirty="0"/>
              <a:t>Open Bowel</a:t>
            </a:r>
          </a:p>
          <a:p>
            <a:pPr>
              <a:buSzPct val="100000"/>
            </a:pPr>
            <a:r>
              <a:rPr lang="en-US" sz="2900" dirty="0"/>
              <a:t>This will make it easier to analyze the metrics by procedure type</a:t>
            </a:r>
          </a:p>
          <a:p>
            <a:pPr lvl="1">
              <a:buSzPct val="75000"/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DBB4DD-F0D1-55D7-6855-870277A3D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952" y="2957116"/>
            <a:ext cx="1401368" cy="353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94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80519-151F-80CE-4A1F-877EB2544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Reports</a:t>
            </a:r>
          </a:p>
        </p:txBody>
      </p:sp>
      <p:pic>
        <p:nvPicPr>
          <p:cNvPr id="1027" name="Picture 2">
            <a:extLst>
              <a:ext uri="{FF2B5EF4-FFF2-40B4-BE49-F238E27FC236}">
                <a16:creationId xmlns:a16="http://schemas.microsoft.com/office/drawing/2014/main" id="{E4D1C7F0-C37E-2EF4-74B9-9233DB063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752" y="2317061"/>
            <a:ext cx="5376500" cy="22238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911D02-9D2C-6385-5206-1820599266F1}"/>
              </a:ext>
            </a:extLst>
          </p:cNvPr>
          <p:cNvSpPr txBox="1"/>
          <p:nvPr/>
        </p:nvSpPr>
        <p:spPr>
          <a:xfrm>
            <a:off x="680720" y="1690688"/>
            <a:ext cx="98247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Once the data is cleaned, reports can be created using Pivot Tables and Charts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A18877B8-E1A5-7B54-B1CF-A56B4C48D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1" y="3945492"/>
            <a:ext cx="6156960" cy="254738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917DE8-8AFE-1E6A-E138-0C767B5668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8365" y="2148816"/>
            <a:ext cx="3389670" cy="222523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368926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9221</TotalTime>
  <Words>1659</Words>
  <Application>Microsoft Office PowerPoint</Application>
  <PresentationFormat>Widescreen</PresentationFormat>
  <Paragraphs>129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docs-Calibri</vt:lpstr>
      <vt:lpstr>Trebuchet MS</vt:lpstr>
      <vt:lpstr>Wingdings</vt:lpstr>
      <vt:lpstr>Wingdings 3</vt:lpstr>
      <vt:lpstr>Facet</vt:lpstr>
      <vt:lpstr>SUCCESS –  Source Data Export </vt:lpstr>
      <vt:lpstr>Case List to Source Data Export</vt:lpstr>
      <vt:lpstr>Source Data Export selections </vt:lpstr>
      <vt:lpstr>Excel File Download</vt:lpstr>
      <vt:lpstr>Filter to SUCCESS Cases</vt:lpstr>
      <vt:lpstr>Clean the Data</vt:lpstr>
      <vt:lpstr>Clean the Data, cont.</vt:lpstr>
      <vt:lpstr>Clean the Data, cont.</vt:lpstr>
      <vt:lpstr>Creating Reports</vt:lpstr>
      <vt:lpstr>Data Mapping Reference – General Variables</vt:lpstr>
      <vt:lpstr>Data Mapping Reference –Indwelling Catheter Variables - Intraop tab </vt:lpstr>
      <vt:lpstr>Data Mapping Reference –Retention - Postop Tab</vt:lpstr>
      <vt:lpstr>Data Mapping Reference – Retention, SUCCESS Tab</vt:lpstr>
      <vt:lpstr>Data Mapping Reference – Trauma</vt:lpstr>
      <vt:lpstr>Resources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Colorectal Cancer Report &amp; Source Data Export</dc:title>
  <dc:creator>Rocker, Cheryl</dc:creator>
  <cp:lastModifiedBy>Rocker, Cheryl</cp:lastModifiedBy>
  <cp:revision>81</cp:revision>
  <dcterms:created xsi:type="dcterms:W3CDTF">2021-02-08T16:11:34Z</dcterms:created>
  <dcterms:modified xsi:type="dcterms:W3CDTF">2023-03-23T02:35:59Z</dcterms:modified>
</cp:coreProperties>
</file>