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93" r:id="rId2"/>
  </p:sldMasterIdLst>
  <p:notesMasterIdLst>
    <p:notesMasterId r:id="rId15"/>
  </p:notesMasterIdLst>
  <p:sldIdLst>
    <p:sldId id="256" r:id="rId3"/>
    <p:sldId id="265" r:id="rId4"/>
    <p:sldId id="278" r:id="rId5"/>
    <p:sldId id="270" r:id="rId6"/>
    <p:sldId id="272" r:id="rId7"/>
    <p:sldId id="271" r:id="rId8"/>
    <p:sldId id="273" r:id="rId9"/>
    <p:sldId id="260" r:id="rId10"/>
    <p:sldId id="261" r:id="rId11"/>
    <p:sldId id="262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0AF20-20D6-452B-9586-AC7FC3DE0142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B99B4-8044-47E6-A9F0-41B1A662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ABC4B-FDAC-478C-8BB2-5A1A44F4C7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40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ABC4B-FDAC-478C-8BB2-5A1A44F4C7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4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9"/>
          <p:cNvSpPr>
            <a:spLocks noGrp="1"/>
          </p:cNvSpPr>
          <p:nvPr>
            <p:ph type="title"/>
          </p:nvPr>
        </p:nvSpPr>
        <p:spPr>
          <a:xfrm>
            <a:off x="457200" y="382489"/>
            <a:ext cx="8229600" cy="461665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>
            <a:lvl1pPr algn="l">
              <a:defRPr lang="en-US" sz="2400" b="1" cap="all" spc="-50" baseline="0">
                <a:solidFill>
                  <a:srgbClr val="00B0F0"/>
                </a:solidFill>
                <a:effectLst/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</a:lstStyle>
          <a:p>
            <a:pPr marL="0" lvl="0" algn="l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990600"/>
            <a:ext cx="8229600" cy="4953000"/>
          </a:xfrm>
        </p:spPr>
        <p:txBody>
          <a:bodyPr>
            <a:normAutofit/>
          </a:bodyPr>
          <a:lstStyle>
            <a:lvl1pPr>
              <a:defRPr sz="2400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2400" kern="1200" spc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 sz="2400" kern="1200" spc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>
              <a:defRPr sz="1800" kern="1200" spc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 sz="1800" kern="1200" spc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000"/>
            <a:ext cx="9144000" cy="533400"/>
          </a:xfrm>
          <a:prstGeom prst="rect">
            <a:avLst/>
          </a:prstGeom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355" y="6451134"/>
            <a:ext cx="2322195" cy="390119"/>
          </a:xfrm>
          <a:prstGeom prst="rect">
            <a:avLst/>
          </a:prstGeom>
        </p:spPr>
        <p:txBody>
          <a:bodyPr/>
          <a:lstStyle>
            <a:lvl1pPr>
              <a:defRPr sz="1100" b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r"/>
            <a:fld id="{6E006931-CCEC-42A2-A07D-F2E897DA81FC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83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365125"/>
          </a:xfrm>
        </p:spPr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72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378"/>
            <a:ext cx="8229600" cy="676422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8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38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14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81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37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72"/>
            <a:ext cx="8229600" cy="686972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89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7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01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584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34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69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DD9FE4-43A7-444C-8472-94C6645D21EA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3FEC08-E48A-48AE-928E-8212A476015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4DD28-3D6B-4A4D-ADA3-9413E989D5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1BD70-74EA-4043-9C68-34B7788D78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97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sq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34000"/>
            <a:ext cx="8839200" cy="635478"/>
          </a:xfrm>
        </p:spPr>
        <p:txBody>
          <a:bodyPr/>
          <a:lstStyle/>
          <a:p>
            <a:pPr algn="ctr"/>
            <a:r>
              <a:rPr lang="en-US" dirty="0" smtClean="0"/>
              <a:t>Michigan Surgical Quality Collaborative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839200" cy="751362"/>
          </a:xfrm>
        </p:spPr>
        <p:txBody>
          <a:bodyPr/>
          <a:lstStyle/>
          <a:p>
            <a:pPr algn="ctr"/>
            <a:r>
              <a:rPr lang="en-US" dirty="0" smtClean="0"/>
              <a:t>Surgeon Specific Reports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657" y="1219199"/>
            <a:ext cx="5257800" cy="395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8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these reports should NOT be used for: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Punitive purposes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These reports must remain separate from any other hospital or employee record.</a:t>
            </a:r>
          </a:p>
          <a:p>
            <a:pPr lvl="1">
              <a:spcAft>
                <a:spcPts val="2400"/>
              </a:spcAft>
            </a:pPr>
            <a:r>
              <a:rPr lang="en-US" dirty="0" smtClean="0"/>
              <a:t>Only the individual surgeon will be able to access an identified view of his/her own reports.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Privilege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4" y="1516163"/>
            <a:ext cx="8503920" cy="4572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MSQC is a listed Patient Safety Organization (PSO), which provides federal protections to its data.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Under the Patient Safety and Quality Improvement Act (PSQIA), </a:t>
            </a:r>
            <a:r>
              <a:rPr lang="en-US" sz="2000" dirty="0"/>
              <a:t>Surgeon Specific Reports are </a:t>
            </a:r>
            <a:r>
              <a:rPr lang="en-US" sz="2000" dirty="0" smtClean="0"/>
              <a:t>considered </a:t>
            </a:r>
            <a:r>
              <a:rPr lang="en-US" sz="2000" dirty="0"/>
              <a:t>Patient Safety Work Product (PSWP</a:t>
            </a:r>
            <a:r>
              <a:rPr lang="en-US" sz="2000" dirty="0" smtClean="0"/>
              <a:t>). 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As PSWP, these reports are considered privileged and confidential and are not subject to legal discovery.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Reports will be accompanied with the following disclosure statement: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850" y="4637314"/>
            <a:ext cx="6858000" cy="131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2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access to your performance reports CONTACT: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MSQC Surgeon Specific Reporting Access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7571" y="4018855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MSQCCustomerSupport@med.umich.edu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MSQC?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/>
          </a:bodyPr>
          <a:lstStyle/>
          <a:p>
            <a:r>
              <a:rPr lang="en-US" dirty="0" smtClean="0"/>
              <a:t>An established Quality Improvement Initiative </a:t>
            </a:r>
          </a:p>
          <a:p>
            <a:pPr lvl="1"/>
            <a:r>
              <a:rPr lang="en-US" dirty="0" smtClean="0"/>
              <a:t>MSQC has been collecting and analyzing surgical data since 2005 for the purpose of improving patient care. </a:t>
            </a:r>
          </a:p>
          <a:p>
            <a:pPr lvl="0">
              <a:spcBef>
                <a:spcPts val="1200"/>
              </a:spcBef>
              <a:buClr>
                <a:srgbClr val="D16349"/>
              </a:buClr>
            </a:pPr>
            <a:r>
              <a:rPr lang="en-US" dirty="0">
                <a:solidFill>
                  <a:prstClr val="black"/>
                </a:solidFill>
              </a:rPr>
              <a:t>A high quality, clinically collected data registry </a:t>
            </a:r>
            <a:endParaRPr lang="en-US" sz="700" dirty="0"/>
          </a:p>
          <a:p>
            <a:pPr lvl="1"/>
            <a:r>
              <a:rPr lang="en-US" dirty="0" smtClean="0"/>
              <a:t>MSQC data is collected by a dedicated Registered Nurse employed at each hospital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All data abstraction nurses are required to pass yearly certification exams and Inter-Rater </a:t>
            </a:r>
            <a:r>
              <a:rPr lang="en-US" dirty="0"/>
              <a:t>Reliability </a:t>
            </a:r>
            <a:r>
              <a:rPr lang="en-US" dirty="0" smtClean="0"/>
              <a:t>Testing is performed by MSQC on the data collected. 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dirty="0"/>
              <a:t>2012 Results:  All hospitals demonstrated greater than 95% accuracy  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4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SQC73Hospitals_NonkeyedHorizontal_012216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0"/>
            <a:ext cx="7588468" cy="6095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" y="1107789"/>
            <a:ext cx="2096134" cy="52168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   Allegiance Health</a:t>
            </a:r>
          </a:p>
          <a:p>
            <a:r>
              <a:rPr lang="en-US" sz="900" dirty="0">
                <a:solidFill>
                  <a:prstClr val="black"/>
                </a:solidFill>
              </a:rPr>
              <a:t>2   Alpena Regional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3   Beaumont Hospital – Dearborn</a:t>
            </a:r>
          </a:p>
          <a:p>
            <a:r>
              <a:rPr lang="en-US" sz="900" dirty="0">
                <a:solidFill>
                  <a:prstClr val="black"/>
                </a:solidFill>
              </a:rPr>
              <a:t>4   Beaumont Hospital – Farmington Hills</a:t>
            </a:r>
          </a:p>
          <a:p>
            <a:r>
              <a:rPr lang="en-US" sz="900" dirty="0">
                <a:solidFill>
                  <a:prstClr val="black"/>
                </a:solidFill>
              </a:rPr>
              <a:t>5   Beaumont Hospital – Grosse Pointe</a:t>
            </a:r>
          </a:p>
          <a:p>
            <a:r>
              <a:rPr lang="en-US" sz="900" dirty="0">
                <a:solidFill>
                  <a:prstClr val="black"/>
                </a:solidFill>
              </a:rPr>
              <a:t>6   Beaumont Hospital – Royal Oak</a:t>
            </a:r>
          </a:p>
          <a:p>
            <a:r>
              <a:rPr lang="en-US" sz="900" dirty="0">
                <a:solidFill>
                  <a:prstClr val="black"/>
                </a:solidFill>
              </a:rPr>
              <a:t>7   Beaumont Hospital – Taylor</a:t>
            </a:r>
          </a:p>
          <a:p>
            <a:r>
              <a:rPr lang="en-US" sz="900" dirty="0">
                <a:solidFill>
                  <a:prstClr val="black"/>
                </a:solidFill>
              </a:rPr>
              <a:t>8   Beaumont Hospital – Trenton</a:t>
            </a:r>
          </a:p>
          <a:p>
            <a:r>
              <a:rPr lang="en-US" sz="900" dirty="0">
                <a:solidFill>
                  <a:prstClr val="black"/>
                </a:solidFill>
              </a:rPr>
              <a:t>9   Beaumont Hospital – Troy </a:t>
            </a:r>
          </a:p>
          <a:p>
            <a:r>
              <a:rPr lang="en-US" sz="900" dirty="0">
                <a:solidFill>
                  <a:prstClr val="black"/>
                </a:solidFill>
              </a:rPr>
              <a:t>10  Beaumont Hospital – Wayne</a:t>
            </a:r>
          </a:p>
          <a:p>
            <a:r>
              <a:rPr lang="en-US" sz="900" dirty="0">
                <a:solidFill>
                  <a:prstClr val="black"/>
                </a:solidFill>
              </a:rPr>
              <a:t>11  </a:t>
            </a:r>
            <a:r>
              <a:rPr lang="en-US" sz="900" dirty="0" err="1">
                <a:solidFill>
                  <a:prstClr val="black"/>
                </a:solidFill>
              </a:rPr>
              <a:t>Borgess</a:t>
            </a:r>
            <a:r>
              <a:rPr lang="en-US" sz="900" dirty="0">
                <a:solidFill>
                  <a:prstClr val="black"/>
                </a:solidFill>
              </a:rPr>
              <a:t>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12  Bronson Battle Creek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13  Bronson Methodist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14  Covenant HealthCare</a:t>
            </a:r>
          </a:p>
          <a:p>
            <a:r>
              <a:rPr lang="en-US" sz="900" dirty="0">
                <a:solidFill>
                  <a:prstClr val="black"/>
                </a:solidFill>
              </a:rPr>
              <a:t>15  </a:t>
            </a:r>
            <a:r>
              <a:rPr lang="en-US" sz="900" dirty="0" err="1">
                <a:solidFill>
                  <a:prstClr val="black"/>
                </a:solidFill>
              </a:rPr>
              <a:t>Crittenton</a:t>
            </a:r>
            <a:r>
              <a:rPr lang="en-US" sz="900" dirty="0">
                <a:solidFill>
                  <a:prstClr val="black"/>
                </a:solidFill>
              </a:rPr>
              <a:t> Hospital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16  Detroit Receiving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17  Dickinson County Healthcare System</a:t>
            </a:r>
          </a:p>
          <a:p>
            <a:r>
              <a:rPr lang="en-US" sz="900" dirty="0">
                <a:solidFill>
                  <a:prstClr val="black"/>
                </a:solidFill>
              </a:rPr>
              <a:t>18  Garden City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19  </a:t>
            </a:r>
            <a:r>
              <a:rPr lang="en-US" sz="900" dirty="0" err="1">
                <a:solidFill>
                  <a:prstClr val="black"/>
                </a:solidFill>
              </a:rPr>
              <a:t>Genesys</a:t>
            </a:r>
            <a:r>
              <a:rPr lang="en-US" sz="900" dirty="0">
                <a:solidFill>
                  <a:prstClr val="black"/>
                </a:solidFill>
              </a:rPr>
              <a:t> Regional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20  Harper University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21  Henry Ford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22  Henry Ford Macomb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23  Henry Ford West Bloomfield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24  Henry Ford Wyandotte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25  Hillsdale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26  Holland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27  Hurley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28  Huron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29  Huron Valley Sinai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30  Lake Huron Medical Center</a:t>
            </a:r>
          </a:p>
          <a:p>
            <a:r>
              <a:rPr lang="en-US" sz="900" dirty="0" smtClean="0">
                <a:solidFill>
                  <a:prstClr val="black"/>
                </a:solidFill>
              </a:rPr>
              <a:t>31  Lakeland HealthCare</a:t>
            </a:r>
          </a:p>
          <a:p>
            <a:r>
              <a:rPr lang="en-US" sz="900" dirty="0">
                <a:solidFill>
                  <a:prstClr val="black"/>
                </a:solidFill>
              </a:rPr>
              <a:t>32  McLaren – Bay Region</a:t>
            </a:r>
          </a:p>
          <a:p>
            <a:r>
              <a:rPr lang="en-US" sz="900" dirty="0">
                <a:solidFill>
                  <a:prstClr val="black"/>
                </a:solidFill>
              </a:rPr>
              <a:t>33  McLaren – Central Michigan</a:t>
            </a:r>
          </a:p>
          <a:p>
            <a:r>
              <a:rPr lang="en-US" sz="900" dirty="0">
                <a:solidFill>
                  <a:prstClr val="black"/>
                </a:solidFill>
              </a:rPr>
              <a:t>34  McLaren – Flint</a:t>
            </a:r>
          </a:p>
          <a:p>
            <a:r>
              <a:rPr lang="en-US" sz="900" dirty="0">
                <a:solidFill>
                  <a:prstClr val="black"/>
                </a:solidFill>
              </a:rPr>
              <a:t>35  McLaren – Greater Lansing</a:t>
            </a:r>
          </a:p>
          <a:p>
            <a:r>
              <a:rPr lang="en-US" sz="900" dirty="0">
                <a:solidFill>
                  <a:prstClr val="black"/>
                </a:solidFill>
              </a:rPr>
              <a:t>36  McLaren – Lapeer Region</a:t>
            </a:r>
          </a:p>
          <a:p>
            <a:pPr marL="228600" indent="-228600">
              <a:buFontTx/>
              <a:buAutoNum type="arabicPlain" startAt="31"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0" y="969289"/>
            <a:ext cx="2211438" cy="5355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37  </a:t>
            </a:r>
            <a:r>
              <a:rPr lang="en-US" sz="900" dirty="0">
                <a:solidFill>
                  <a:prstClr val="black"/>
                </a:solidFill>
              </a:rPr>
              <a:t>McLaren – Macomb</a:t>
            </a:r>
          </a:p>
          <a:p>
            <a:r>
              <a:rPr lang="en-US" sz="900" dirty="0">
                <a:solidFill>
                  <a:prstClr val="black"/>
                </a:solidFill>
              </a:rPr>
              <a:t>38  McLaren – Northern Michigan</a:t>
            </a:r>
          </a:p>
          <a:p>
            <a:r>
              <a:rPr lang="en-US" sz="900" dirty="0">
                <a:solidFill>
                  <a:prstClr val="black"/>
                </a:solidFill>
              </a:rPr>
              <a:t>39  McLaren – Oakland</a:t>
            </a:r>
          </a:p>
          <a:p>
            <a:r>
              <a:rPr lang="en-US" sz="900" dirty="0">
                <a:solidFill>
                  <a:prstClr val="black"/>
                </a:solidFill>
              </a:rPr>
              <a:t>40  McLaren – Port Huron</a:t>
            </a:r>
          </a:p>
          <a:p>
            <a:r>
              <a:rPr lang="en-US" sz="900" dirty="0">
                <a:solidFill>
                  <a:prstClr val="black"/>
                </a:solidFill>
              </a:rPr>
              <a:t>41  Memorial Healthcare – Owosso</a:t>
            </a:r>
          </a:p>
          <a:p>
            <a:r>
              <a:rPr lang="en-US" sz="900" dirty="0">
                <a:solidFill>
                  <a:prstClr val="black"/>
                </a:solidFill>
              </a:rPr>
              <a:t>42  Mercy Health </a:t>
            </a:r>
            <a:r>
              <a:rPr lang="en-US" sz="900" dirty="0" err="1">
                <a:solidFill>
                  <a:prstClr val="black"/>
                </a:solidFill>
              </a:rPr>
              <a:t>Hackley</a:t>
            </a:r>
            <a:endParaRPr lang="en-US" sz="900" dirty="0">
              <a:solidFill>
                <a:prstClr val="black"/>
              </a:solidFill>
            </a:endParaRPr>
          </a:p>
          <a:p>
            <a:r>
              <a:rPr lang="en-US" sz="900" dirty="0">
                <a:solidFill>
                  <a:prstClr val="black"/>
                </a:solidFill>
              </a:rPr>
              <a:t>43  Mercy Health Partners</a:t>
            </a:r>
          </a:p>
          <a:p>
            <a:r>
              <a:rPr lang="en-US" sz="900" dirty="0">
                <a:solidFill>
                  <a:prstClr val="black"/>
                </a:solidFill>
              </a:rPr>
              <a:t>44  Mercy Health Saint Mary's</a:t>
            </a:r>
          </a:p>
          <a:p>
            <a:r>
              <a:rPr lang="en-US" sz="900" dirty="0">
                <a:solidFill>
                  <a:prstClr val="black"/>
                </a:solidFill>
              </a:rPr>
              <a:t>45  Metro Health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46  </a:t>
            </a:r>
            <a:r>
              <a:rPr lang="en-US" sz="900" dirty="0" err="1">
                <a:solidFill>
                  <a:prstClr val="black"/>
                </a:solidFill>
              </a:rPr>
              <a:t>MidMichigan</a:t>
            </a:r>
            <a:r>
              <a:rPr lang="en-US" sz="900" dirty="0">
                <a:solidFill>
                  <a:prstClr val="black"/>
                </a:solidFill>
              </a:rPr>
              <a:t> Medical Center – Clare</a:t>
            </a:r>
          </a:p>
          <a:p>
            <a:r>
              <a:rPr lang="en-US" sz="900" dirty="0">
                <a:solidFill>
                  <a:prstClr val="black"/>
                </a:solidFill>
              </a:rPr>
              <a:t>47  </a:t>
            </a:r>
            <a:r>
              <a:rPr lang="en-US" sz="900" dirty="0" err="1">
                <a:solidFill>
                  <a:prstClr val="black"/>
                </a:solidFill>
              </a:rPr>
              <a:t>MidMichigan</a:t>
            </a:r>
            <a:r>
              <a:rPr lang="en-US" sz="900" dirty="0">
                <a:solidFill>
                  <a:prstClr val="black"/>
                </a:solidFill>
              </a:rPr>
              <a:t> Medical Center – Gratiot</a:t>
            </a:r>
          </a:p>
          <a:p>
            <a:r>
              <a:rPr lang="en-US" sz="900" dirty="0">
                <a:solidFill>
                  <a:prstClr val="black"/>
                </a:solidFill>
              </a:rPr>
              <a:t>48  </a:t>
            </a:r>
            <a:r>
              <a:rPr lang="en-US" sz="900" dirty="0" err="1">
                <a:solidFill>
                  <a:prstClr val="black"/>
                </a:solidFill>
              </a:rPr>
              <a:t>MidMichigan</a:t>
            </a:r>
            <a:r>
              <a:rPr lang="en-US" sz="900" dirty="0">
                <a:solidFill>
                  <a:prstClr val="black"/>
                </a:solidFill>
              </a:rPr>
              <a:t> Medical Center – Midland</a:t>
            </a:r>
          </a:p>
          <a:p>
            <a:r>
              <a:rPr lang="en-US" sz="900" dirty="0">
                <a:solidFill>
                  <a:prstClr val="black"/>
                </a:solidFill>
              </a:rPr>
              <a:t>49  Munson HealthCare Cadillac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50  Munson HealthCare Grayling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51  Munson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52  </a:t>
            </a:r>
            <a:r>
              <a:rPr lang="en-US" sz="900" dirty="0" err="1">
                <a:solidFill>
                  <a:prstClr val="black"/>
                </a:solidFill>
              </a:rPr>
              <a:t>Oaklawn</a:t>
            </a:r>
            <a:r>
              <a:rPr lang="en-US" sz="900" dirty="0">
                <a:solidFill>
                  <a:prstClr val="black"/>
                </a:solidFill>
              </a:rPr>
              <a:t>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53  ProMedica Bixby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54  ProMedica Monroe Regional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55  Providence Hospital – Southfield</a:t>
            </a:r>
          </a:p>
          <a:p>
            <a:r>
              <a:rPr lang="en-US" sz="900" dirty="0">
                <a:solidFill>
                  <a:prstClr val="black"/>
                </a:solidFill>
              </a:rPr>
              <a:t>56  Sinai-Grace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57  Sparrow Carson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58  Sparrow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59  Spectrum Health Big Rapids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60  Spectrum Health Butterworth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61  Spectrum Health United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62  St. John Hospital and Medical Center</a:t>
            </a:r>
          </a:p>
          <a:p>
            <a:r>
              <a:rPr lang="en-US" sz="900" dirty="0">
                <a:solidFill>
                  <a:prstClr val="black"/>
                </a:solidFill>
              </a:rPr>
              <a:t>63  St. John Macomb Oakland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64  St. John River District Hospital</a:t>
            </a:r>
          </a:p>
          <a:p>
            <a:r>
              <a:rPr lang="en-US" sz="900" dirty="0">
                <a:solidFill>
                  <a:prstClr val="black"/>
                </a:solidFill>
              </a:rPr>
              <a:t>65  St. Joseph Mercy Ann Arbor</a:t>
            </a:r>
          </a:p>
          <a:p>
            <a:r>
              <a:rPr lang="en-US" sz="900" dirty="0">
                <a:solidFill>
                  <a:prstClr val="black"/>
                </a:solidFill>
              </a:rPr>
              <a:t>66  St. Joseph Mercy Chelsea</a:t>
            </a:r>
          </a:p>
          <a:p>
            <a:r>
              <a:rPr lang="en-US" sz="900" dirty="0">
                <a:solidFill>
                  <a:prstClr val="black"/>
                </a:solidFill>
              </a:rPr>
              <a:t>67  St. Joseph Mercy Livingston</a:t>
            </a:r>
          </a:p>
          <a:p>
            <a:r>
              <a:rPr lang="en-US" sz="900" dirty="0">
                <a:solidFill>
                  <a:prstClr val="black"/>
                </a:solidFill>
              </a:rPr>
              <a:t>68  St. Joseph Mercy Oakland</a:t>
            </a:r>
          </a:p>
          <a:p>
            <a:r>
              <a:rPr lang="en-US" sz="900" dirty="0">
                <a:solidFill>
                  <a:prstClr val="black"/>
                </a:solidFill>
              </a:rPr>
              <a:t>69  St. Mary Mercy Hospital, Livonia</a:t>
            </a:r>
          </a:p>
          <a:p>
            <a:r>
              <a:rPr lang="en-US" sz="900" dirty="0">
                <a:solidFill>
                  <a:prstClr val="black"/>
                </a:solidFill>
              </a:rPr>
              <a:t>70  St. Mary’s of Michigan</a:t>
            </a:r>
          </a:p>
          <a:p>
            <a:r>
              <a:rPr lang="en-US" sz="900" dirty="0">
                <a:solidFill>
                  <a:prstClr val="black"/>
                </a:solidFill>
              </a:rPr>
              <a:t>71  University of Michigan Health System</a:t>
            </a:r>
          </a:p>
          <a:p>
            <a:r>
              <a:rPr lang="en-US" sz="900" dirty="0">
                <a:solidFill>
                  <a:prstClr val="black"/>
                </a:solidFill>
              </a:rPr>
              <a:t>72  UP Health System – Marquette</a:t>
            </a:r>
          </a:p>
          <a:p>
            <a:r>
              <a:rPr lang="en-US" sz="900" dirty="0">
                <a:solidFill>
                  <a:prstClr val="black"/>
                </a:solidFill>
              </a:rPr>
              <a:t>73  West Branch Regional Medical Center</a:t>
            </a:r>
          </a:p>
          <a:p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MSQC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hlinkClick r:id="rId2"/>
              </a:rPr>
              <a:t>http://www.msqc.org/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endParaRPr lang="en-US" sz="2000" dirty="0" smtClean="0"/>
          </a:p>
          <a:p>
            <a:r>
              <a:rPr lang="en-US" dirty="0" smtClean="0"/>
              <a:t>Secure Web-based login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Dashboard Reporting</a:t>
            </a:r>
          </a:p>
          <a:p>
            <a:pPr lvl="1"/>
            <a:r>
              <a:rPr lang="en-US" dirty="0" smtClean="0"/>
              <a:t>Real-time, risk adjusted benchmarking of provider performance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Hospital and Surgeon level reports</a:t>
            </a:r>
          </a:p>
          <a:p>
            <a:pPr lvl="1"/>
            <a:r>
              <a:rPr lang="en-US" dirty="0" smtClean="0"/>
              <a:t>In 2015, MSQC expanded reporting capabilities to include surgeon comparisons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8942" y="304800"/>
            <a:ext cx="8229600" cy="461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Surgeon Champion View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28600" y="838200"/>
            <a:ext cx="8820150" cy="561975"/>
          </a:xfrm>
        </p:spPr>
        <p:txBody>
          <a:bodyPr>
            <a:noAutofit/>
          </a:bodyPr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dirty="0"/>
              <a:t>De-identified </a:t>
            </a:r>
            <a:r>
              <a:rPr lang="en-US" sz="2200" dirty="0" smtClean="0"/>
              <a:t>surgeon view when no surgeons selected</a:t>
            </a:r>
            <a:endParaRPr lang="en-US" sz="2200" dirty="0"/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dirty="0" smtClean="0"/>
              <a:t>Compare all surgeons at a single site to other surgeons in the collaborative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0"/>
            <a:ext cx="7284179" cy="348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2509" y="228600"/>
            <a:ext cx="8229600" cy="46037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Surgeon level Reporting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04800" y="1300271"/>
            <a:ext cx="3630613" cy="4994275"/>
          </a:xfrm>
        </p:spPr>
        <p:txBody>
          <a:bodyPr>
            <a:normAutofit/>
          </a:bodyPr>
          <a:lstStyle/>
          <a:p>
            <a:pPr marL="342900" lvl="2" indent="-342900" fontAlgn="auto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dirty="0" smtClean="0"/>
              <a:t>For users with hospital and surgeon level reporting privileges</a:t>
            </a:r>
          </a:p>
          <a:p>
            <a:pPr marL="342900" lvl="2" indent="-342900" fontAlgn="auto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dirty="0" smtClean="0"/>
              <a:t>Surgeons </a:t>
            </a:r>
            <a:r>
              <a:rPr lang="en-US" sz="2200" dirty="0"/>
              <a:t>can view performance relative to both their hospital </a:t>
            </a:r>
            <a:r>
              <a:rPr lang="en-US" sz="2200" dirty="0" smtClean="0"/>
              <a:t>or </a:t>
            </a:r>
            <a:r>
              <a:rPr lang="en-US" sz="2200" dirty="0"/>
              <a:t>collaborative as a </a:t>
            </a:r>
            <a:r>
              <a:rPr lang="en-US" sz="2200" dirty="0" smtClean="0"/>
              <a:t>whole</a:t>
            </a:r>
            <a:endParaRPr lang="en-US" sz="2200" dirty="0"/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en-US" sz="2200" dirty="0" smtClean="0"/>
              <a:t>Available for surgeons with 30 or more total cases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413" y="814316"/>
            <a:ext cx="4865123" cy="25050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413" y="3444734"/>
            <a:ext cx="4891399" cy="250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89498" y="924897"/>
            <a:ext cx="7950200" cy="148431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Compare selected surgeon(s) to all other surgeons at a site, and to all other surgeons in the collaborative in rankings charts</a:t>
            </a:r>
            <a:endParaRPr lang="en-US" sz="2200" dirty="0"/>
          </a:p>
        </p:txBody>
      </p:sp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460375"/>
          </a:xfrm>
        </p:spPr>
        <p:txBody>
          <a:bodyPr>
            <a:noAutofit/>
          </a:bodyPr>
          <a:lstStyle/>
          <a:p>
            <a:r>
              <a:rPr lang="en-US" sz="3200" dirty="0" smtClean="0"/>
              <a:t>Surgeon level Reporting</a:t>
            </a:r>
            <a:endParaRPr lang="en-US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9" y="2133600"/>
            <a:ext cx="7937053" cy="354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View the Reports?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4165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All Surgeon Champions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Each surgeon champion will be able to view a de-identified comparison of surgeons at their institution vs. all other surgeons in the collaborative database.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Individual Surgeons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Surgeons with 30 cases or more existing in the database will be able to view their own results.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These are accessible ONLY to the surgeon identified in the reports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2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intended uses of these reports?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At the Hospital level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New way to assess hospital performance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dirty="0" smtClean="0"/>
              <a:t>At the Individual level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Self-policing and motivation for improvement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71" y="6019800"/>
            <a:ext cx="1828800" cy="655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19800"/>
            <a:ext cx="1441701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SQC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221</TotalTime>
  <Words>793</Words>
  <Application>Microsoft Office PowerPoint</Application>
  <PresentationFormat>On-screen Show (4:3)</PresentationFormat>
  <Paragraphs>128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Open Sans</vt:lpstr>
      <vt:lpstr>Wingdings</vt:lpstr>
      <vt:lpstr>Wingdings 2</vt:lpstr>
      <vt:lpstr>Civic</vt:lpstr>
      <vt:lpstr>1_MSQC Template</vt:lpstr>
      <vt:lpstr>Surgeon Specific Reports</vt:lpstr>
      <vt:lpstr>What is MSQC?</vt:lpstr>
      <vt:lpstr> </vt:lpstr>
      <vt:lpstr>The MSQC Database</vt:lpstr>
      <vt:lpstr>Surgeon Champion View</vt:lpstr>
      <vt:lpstr>Surgeon level Reporting</vt:lpstr>
      <vt:lpstr>Surgeon level Reporting</vt:lpstr>
      <vt:lpstr>Who Can View the Reports?</vt:lpstr>
      <vt:lpstr>What are the intended uses of these reports?</vt:lpstr>
      <vt:lpstr>What these reports should NOT be used for:</vt:lpstr>
      <vt:lpstr>Confidentiality and Privilege </vt:lpstr>
      <vt:lpstr>MSQC Surgeon Specific Reporting Access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Surgeon Specific Reports</dc:title>
  <dc:creator>Fegan, Kelsey</dc:creator>
  <cp:lastModifiedBy>Fasbinder, Laurie</cp:lastModifiedBy>
  <cp:revision>29</cp:revision>
  <dcterms:created xsi:type="dcterms:W3CDTF">2014-11-19T19:20:59Z</dcterms:created>
  <dcterms:modified xsi:type="dcterms:W3CDTF">2018-10-24T17:06:14Z</dcterms:modified>
</cp:coreProperties>
</file>