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67" r:id="rId2"/>
    <p:sldId id="278" r:id="rId3"/>
    <p:sldId id="280" r:id="rId4"/>
    <p:sldId id="307" r:id="rId5"/>
    <p:sldId id="281" r:id="rId6"/>
    <p:sldId id="308" r:id="rId7"/>
    <p:sldId id="279" r:id="rId8"/>
    <p:sldId id="282" r:id="rId9"/>
    <p:sldId id="283" r:id="rId10"/>
    <p:sldId id="284" r:id="rId11"/>
    <p:sldId id="285" r:id="rId12"/>
    <p:sldId id="290" r:id="rId13"/>
    <p:sldId id="291" r:id="rId14"/>
    <p:sldId id="288" r:id="rId15"/>
    <p:sldId id="289" r:id="rId16"/>
    <p:sldId id="293" r:id="rId17"/>
    <p:sldId id="294" r:id="rId18"/>
    <p:sldId id="295" r:id="rId19"/>
    <p:sldId id="296" r:id="rId20"/>
    <p:sldId id="297" r:id="rId21"/>
    <p:sldId id="298" r:id="rId22"/>
    <p:sldId id="302" r:id="rId23"/>
    <p:sldId id="303" r:id="rId24"/>
    <p:sldId id="304" r:id="rId25"/>
    <p:sldId id="30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75B2F6-22D6-4B29-ABA0-F267CBEE8208}">
          <p14:sldIdLst>
            <p14:sldId id="267"/>
          </p14:sldIdLst>
        </p14:section>
        <p14:section name="Untitled Section" id="{F90EFDEB-CD95-472F-88B7-24DCABB483AE}">
          <p14:sldIdLst>
            <p14:sldId id="278"/>
            <p14:sldId id="280"/>
            <p14:sldId id="307"/>
            <p14:sldId id="281"/>
            <p14:sldId id="308"/>
            <p14:sldId id="279"/>
            <p14:sldId id="282"/>
            <p14:sldId id="283"/>
            <p14:sldId id="284"/>
            <p14:sldId id="285"/>
            <p14:sldId id="290"/>
            <p14:sldId id="291"/>
            <p14:sldId id="288"/>
            <p14:sldId id="289"/>
            <p14:sldId id="293"/>
            <p14:sldId id="294"/>
            <p14:sldId id="295"/>
            <p14:sldId id="296"/>
            <p14:sldId id="297"/>
            <p14:sldId id="298"/>
            <p14:sldId id="302"/>
            <p14:sldId id="303"/>
            <p14:sldId id="304"/>
            <p14:sldId id="30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C53F"/>
    <a:srgbClr val="162F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75676" autoAdjust="0"/>
  </p:normalViewPr>
  <p:slideViewPr>
    <p:cSldViewPr snapToGrid="0">
      <p:cViewPr varScale="1">
        <p:scale>
          <a:sx n="84" d="100"/>
          <a:sy n="84" d="100"/>
        </p:scale>
        <p:origin x="16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1F843-8E8B-4CD7-8C93-BF74FC49CFA6}" type="doc">
      <dgm:prSet loTypeId="urn:microsoft.com/office/officeart/2005/8/layout/venn1" loCatId="relationship" qsTypeId="urn:microsoft.com/office/officeart/2005/8/quickstyle/simple1" qsCatId="simple" csTypeId="urn:microsoft.com/office/officeart/2005/8/colors/accent1_2" csCatId="accent1" phldr="1"/>
      <dgm:spPr/>
    </dgm:pt>
    <dgm:pt modelId="{ACDF9433-870F-4453-BAFF-AAE0088B870A}">
      <dgm:prSet phldrT="[Text]"/>
      <dgm:spPr/>
      <dgm:t>
        <a:bodyPr/>
        <a:lstStyle/>
        <a:p>
          <a:r>
            <a:rPr lang="en-US" dirty="0"/>
            <a:t>Member Hospitals</a:t>
          </a:r>
        </a:p>
      </dgm:t>
    </dgm:pt>
    <dgm:pt modelId="{22E1CE2B-057E-45B8-AF56-326949A55D33}" type="parTrans" cxnId="{47A8FB6E-CD9A-468A-BE80-7BE2938B04A9}">
      <dgm:prSet/>
      <dgm:spPr/>
      <dgm:t>
        <a:bodyPr/>
        <a:lstStyle/>
        <a:p>
          <a:endParaRPr lang="en-US"/>
        </a:p>
      </dgm:t>
    </dgm:pt>
    <dgm:pt modelId="{28F95781-94A0-4BE7-B723-2981489B39B4}" type="sibTrans" cxnId="{47A8FB6E-CD9A-468A-BE80-7BE2938B04A9}">
      <dgm:prSet/>
      <dgm:spPr/>
      <dgm:t>
        <a:bodyPr/>
        <a:lstStyle/>
        <a:p>
          <a:endParaRPr lang="en-US"/>
        </a:p>
      </dgm:t>
    </dgm:pt>
    <dgm:pt modelId="{A11004C7-09CE-444D-982B-C51DFF1685F4}">
      <dgm:prSet phldrT="[Text]"/>
      <dgm:spPr/>
      <dgm:t>
        <a:bodyPr/>
        <a:lstStyle/>
        <a:p>
          <a:r>
            <a:rPr lang="en-US" dirty="0"/>
            <a:t>Coordinating Centers</a:t>
          </a:r>
        </a:p>
      </dgm:t>
    </dgm:pt>
    <dgm:pt modelId="{7EE25CE2-2EEA-49EB-A884-38C8E92422A8}" type="parTrans" cxnId="{77E3063B-5683-4EAB-9411-5D318BE21B58}">
      <dgm:prSet/>
      <dgm:spPr/>
      <dgm:t>
        <a:bodyPr/>
        <a:lstStyle/>
        <a:p>
          <a:endParaRPr lang="en-US"/>
        </a:p>
      </dgm:t>
    </dgm:pt>
    <dgm:pt modelId="{DBC28B33-532A-4CCD-A38B-E70B96286434}" type="sibTrans" cxnId="{77E3063B-5683-4EAB-9411-5D318BE21B58}">
      <dgm:prSet/>
      <dgm:spPr/>
      <dgm:t>
        <a:bodyPr/>
        <a:lstStyle/>
        <a:p>
          <a:endParaRPr lang="en-US"/>
        </a:p>
      </dgm:t>
    </dgm:pt>
    <dgm:pt modelId="{E172A77B-F73B-4F51-86C8-8A6F21FC3480}">
      <dgm:prSet phldrT="[Text]"/>
      <dgm:spPr/>
      <dgm:t>
        <a:bodyPr/>
        <a:lstStyle/>
        <a:p>
          <a:r>
            <a:rPr lang="en-US" dirty="0"/>
            <a:t>BCBSM/BCN</a:t>
          </a:r>
        </a:p>
      </dgm:t>
    </dgm:pt>
    <dgm:pt modelId="{5E7F954D-65D6-4B38-8F2C-6A2C1AACFBF5}" type="parTrans" cxnId="{416CF23E-0AC8-4382-BB0C-3A5683ED65D8}">
      <dgm:prSet/>
      <dgm:spPr/>
      <dgm:t>
        <a:bodyPr/>
        <a:lstStyle/>
        <a:p>
          <a:endParaRPr lang="en-US"/>
        </a:p>
      </dgm:t>
    </dgm:pt>
    <dgm:pt modelId="{E56CAA9C-64B5-46F7-ACD0-895B7435CDF6}" type="sibTrans" cxnId="{416CF23E-0AC8-4382-BB0C-3A5683ED65D8}">
      <dgm:prSet/>
      <dgm:spPr/>
      <dgm:t>
        <a:bodyPr/>
        <a:lstStyle/>
        <a:p>
          <a:endParaRPr lang="en-US"/>
        </a:p>
      </dgm:t>
    </dgm:pt>
    <dgm:pt modelId="{83B38B83-55DF-4D3A-98D7-6AEB4207C874}" type="pres">
      <dgm:prSet presAssocID="{2C71F843-8E8B-4CD7-8C93-BF74FC49CFA6}" presName="compositeShape" presStyleCnt="0">
        <dgm:presLayoutVars>
          <dgm:chMax val="7"/>
          <dgm:dir/>
          <dgm:resizeHandles val="exact"/>
        </dgm:presLayoutVars>
      </dgm:prSet>
      <dgm:spPr/>
    </dgm:pt>
    <dgm:pt modelId="{9C1E209E-9513-40C6-A1AD-8A06A096F2BF}" type="pres">
      <dgm:prSet presAssocID="{ACDF9433-870F-4453-BAFF-AAE0088B870A}" presName="circ1" presStyleLbl="vennNode1" presStyleIdx="0" presStyleCnt="3" custLinFactNeighborY="-2393"/>
      <dgm:spPr/>
    </dgm:pt>
    <dgm:pt modelId="{86540E33-CC09-4915-9743-0B2190AE8E10}" type="pres">
      <dgm:prSet presAssocID="{ACDF9433-870F-4453-BAFF-AAE0088B870A}" presName="circ1Tx" presStyleLbl="revTx" presStyleIdx="0" presStyleCnt="0">
        <dgm:presLayoutVars>
          <dgm:chMax val="0"/>
          <dgm:chPref val="0"/>
          <dgm:bulletEnabled val="1"/>
        </dgm:presLayoutVars>
      </dgm:prSet>
      <dgm:spPr/>
    </dgm:pt>
    <dgm:pt modelId="{130855C9-BB26-4D35-B4F0-36CCBD392227}" type="pres">
      <dgm:prSet presAssocID="{A11004C7-09CE-444D-982B-C51DFF1685F4}" presName="circ2" presStyleLbl="vennNode1" presStyleIdx="1" presStyleCnt="3"/>
      <dgm:spPr/>
    </dgm:pt>
    <dgm:pt modelId="{C48744C4-E8D3-44F6-A832-98B3923A1CF3}" type="pres">
      <dgm:prSet presAssocID="{A11004C7-09CE-444D-982B-C51DFF1685F4}" presName="circ2Tx" presStyleLbl="revTx" presStyleIdx="0" presStyleCnt="0">
        <dgm:presLayoutVars>
          <dgm:chMax val="0"/>
          <dgm:chPref val="0"/>
          <dgm:bulletEnabled val="1"/>
        </dgm:presLayoutVars>
      </dgm:prSet>
      <dgm:spPr/>
    </dgm:pt>
    <dgm:pt modelId="{0B36525F-924A-4343-B6A9-89A4413581BC}" type="pres">
      <dgm:prSet presAssocID="{E172A77B-F73B-4F51-86C8-8A6F21FC3480}" presName="circ3" presStyleLbl="vennNode1" presStyleIdx="2" presStyleCnt="3"/>
      <dgm:spPr/>
    </dgm:pt>
    <dgm:pt modelId="{D77F8173-96F8-4FF7-AD13-93E33A9BF1E8}" type="pres">
      <dgm:prSet presAssocID="{E172A77B-F73B-4F51-86C8-8A6F21FC3480}" presName="circ3Tx" presStyleLbl="revTx" presStyleIdx="0" presStyleCnt="0">
        <dgm:presLayoutVars>
          <dgm:chMax val="0"/>
          <dgm:chPref val="0"/>
          <dgm:bulletEnabled val="1"/>
        </dgm:presLayoutVars>
      </dgm:prSet>
      <dgm:spPr/>
    </dgm:pt>
  </dgm:ptLst>
  <dgm:cxnLst>
    <dgm:cxn modelId="{A7DF9B27-F391-48C6-A27A-0F5AD57F3A8C}" type="presOf" srcId="{2C71F843-8E8B-4CD7-8C93-BF74FC49CFA6}" destId="{83B38B83-55DF-4D3A-98D7-6AEB4207C874}" srcOrd="0" destOrd="0" presId="urn:microsoft.com/office/officeart/2005/8/layout/venn1"/>
    <dgm:cxn modelId="{0C96E237-C9C2-46EA-A154-28C4D1FA7521}" type="presOf" srcId="{A11004C7-09CE-444D-982B-C51DFF1685F4}" destId="{130855C9-BB26-4D35-B4F0-36CCBD392227}" srcOrd="0" destOrd="0" presId="urn:microsoft.com/office/officeart/2005/8/layout/venn1"/>
    <dgm:cxn modelId="{77E3063B-5683-4EAB-9411-5D318BE21B58}" srcId="{2C71F843-8E8B-4CD7-8C93-BF74FC49CFA6}" destId="{A11004C7-09CE-444D-982B-C51DFF1685F4}" srcOrd="1" destOrd="0" parTransId="{7EE25CE2-2EEA-49EB-A884-38C8E92422A8}" sibTransId="{DBC28B33-532A-4CCD-A38B-E70B96286434}"/>
    <dgm:cxn modelId="{416CF23E-0AC8-4382-BB0C-3A5683ED65D8}" srcId="{2C71F843-8E8B-4CD7-8C93-BF74FC49CFA6}" destId="{E172A77B-F73B-4F51-86C8-8A6F21FC3480}" srcOrd="2" destOrd="0" parTransId="{5E7F954D-65D6-4B38-8F2C-6A2C1AACFBF5}" sibTransId="{E56CAA9C-64B5-46F7-ACD0-895B7435CDF6}"/>
    <dgm:cxn modelId="{47A8FB6E-CD9A-468A-BE80-7BE2938B04A9}" srcId="{2C71F843-8E8B-4CD7-8C93-BF74FC49CFA6}" destId="{ACDF9433-870F-4453-BAFF-AAE0088B870A}" srcOrd="0" destOrd="0" parTransId="{22E1CE2B-057E-45B8-AF56-326949A55D33}" sibTransId="{28F95781-94A0-4BE7-B723-2981489B39B4}"/>
    <dgm:cxn modelId="{C6A93159-A0E0-4DE5-9AA1-53AB22FE7EEC}" type="presOf" srcId="{ACDF9433-870F-4453-BAFF-AAE0088B870A}" destId="{9C1E209E-9513-40C6-A1AD-8A06A096F2BF}" srcOrd="0" destOrd="0" presId="urn:microsoft.com/office/officeart/2005/8/layout/venn1"/>
    <dgm:cxn modelId="{0E76B9B4-0574-41B3-933F-C2ADC7A6EE3C}" type="presOf" srcId="{A11004C7-09CE-444D-982B-C51DFF1685F4}" destId="{C48744C4-E8D3-44F6-A832-98B3923A1CF3}" srcOrd="1" destOrd="0" presId="urn:microsoft.com/office/officeart/2005/8/layout/venn1"/>
    <dgm:cxn modelId="{7B6744C3-0DD7-4CEC-B662-11BF27D3D3F4}" type="presOf" srcId="{ACDF9433-870F-4453-BAFF-AAE0088B870A}" destId="{86540E33-CC09-4915-9743-0B2190AE8E10}" srcOrd="1" destOrd="0" presId="urn:microsoft.com/office/officeart/2005/8/layout/venn1"/>
    <dgm:cxn modelId="{A15379CD-50E0-4C43-A3F9-8BC79624D85E}" type="presOf" srcId="{E172A77B-F73B-4F51-86C8-8A6F21FC3480}" destId="{0B36525F-924A-4343-B6A9-89A4413581BC}" srcOrd="0" destOrd="0" presId="urn:microsoft.com/office/officeart/2005/8/layout/venn1"/>
    <dgm:cxn modelId="{0A92CFE1-965B-45BD-83F2-BD5240AA875F}" type="presOf" srcId="{E172A77B-F73B-4F51-86C8-8A6F21FC3480}" destId="{D77F8173-96F8-4FF7-AD13-93E33A9BF1E8}" srcOrd="1" destOrd="0" presId="urn:microsoft.com/office/officeart/2005/8/layout/venn1"/>
    <dgm:cxn modelId="{9A2104F7-235A-4E54-B4BB-290121A63D21}" type="presParOf" srcId="{83B38B83-55DF-4D3A-98D7-6AEB4207C874}" destId="{9C1E209E-9513-40C6-A1AD-8A06A096F2BF}" srcOrd="0" destOrd="0" presId="urn:microsoft.com/office/officeart/2005/8/layout/venn1"/>
    <dgm:cxn modelId="{3FC006E5-D4B6-4D31-8837-EE0C75FF1AFF}" type="presParOf" srcId="{83B38B83-55DF-4D3A-98D7-6AEB4207C874}" destId="{86540E33-CC09-4915-9743-0B2190AE8E10}" srcOrd="1" destOrd="0" presId="urn:microsoft.com/office/officeart/2005/8/layout/venn1"/>
    <dgm:cxn modelId="{E899193D-1AAD-4C80-A910-EA4A07401B16}" type="presParOf" srcId="{83B38B83-55DF-4D3A-98D7-6AEB4207C874}" destId="{130855C9-BB26-4D35-B4F0-36CCBD392227}" srcOrd="2" destOrd="0" presId="urn:microsoft.com/office/officeart/2005/8/layout/venn1"/>
    <dgm:cxn modelId="{07D0BADF-0D64-4EA3-B4A8-94C8B298B70C}" type="presParOf" srcId="{83B38B83-55DF-4D3A-98D7-6AEB4207C874}" destId="{C48744C4-E8D3-44F6-A832-98B3923A1CF3}" srcOrd="3" destOrd="0" presId="urn:microsoft.com/office/officeart/2005/8/layout/venn1"/>
    <dgm:cxn modelId="{D028E45B-5D2B-43B5-BC6C-72E148E903B5}" type="presParOf" srcId="{83B38B83-55DF-4D3A-98D7-6AEB4207C874}" destId="{0B36525F-924A-4343-B6A9-89A4413581BC}" srcOrd="4" destOrd="0" presId="urn:microsoft.com/office/officeart/2005/8/layout/venn1"/>
    <dgm:cxn modelId="{57984E95-F20D-4770-987A-DA640E94EF0E}" type="presParOf" srcId="{83B38B83-55DF-4D3A-98D7-6AEB4207C874}" destId="{D77F8173-96F8-4FF7-AD13-93E33A9BF1E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0216CD-29A8-4E10-B510-A6837AFE801A}" type="doc">
      <dgm:prSet loTypeId="urn:microsoft.com/office/officeart/2005/8/layout/radial6" loCatId="cycle" qsTypeId="urn:microsoft.com/office/officeart/2005/8/quickstyle/3d3" qsCatId="3D" csTypeId="urn:microsoft.com/office/officeart/2005/8/colors/colorful4" csCatId="colorful" phldr="1"/>
      <dgm:spPr/>
      <dgm:t>
        <a:bodyPr/>
        <a:lstStyle/>
        <a:p>
          <a:endParaRPr lang="en-US"/>
        </a:p>
      </dgm:t>
    </dgm:pt>
    <dgm:pt modelId="{C89393FB-8F18-4BF7-B106-929BF76DC686}">
      <dgm:prSet phldrT="[Text]"/>
      <dgm:spPr/>
      <dgm:t>
        <a:bodyPr/>
        <a:lstStyle/>
        <a:p>
          <a:r>
            <a:rPr lang="en-US" dirty="0"/>
            <a:t>Continuous Quality Improvement</a:t>
          </a:r>
        </a:p>
      </dgm:t>
    </dgm:pt>
    <dgm:pt modelId="{32E8FA53-635A-45F8-9B63-3058E7171BF5}" type="parTrans" cxnId="{6F397E54-3BBD-4E12-BE32-E2DA37A8E604}">
      <dgm:prSet/>
      <dgm:spPr/>
      <dgm:t>
        <a:bodyPr/>
        <a:lstStyle/>
        <a:p>
          <a:endParaRPr lang="en-US"/>
        </a:p>
      </dgm:t>
    </dgm:pt>
    <dgm:pt modelId="{6DE54E6C-B4AA-4FA6-96D5-050C24FF7012}" type="sibTrans" cxnId="{6F397E54-3BBD-4E12-BE32-E2DA37A8E604}">
      <dgm:prSet/>
      <dgm:spPr/>
      <dgm:t>
        <a:bodyPr/>
        <a:lstStyle/>
        <a:p>
          <a:endParaRPr lang="en-US"/>
        </a:p>
      </dgm:t>
    </dgm:pt>
    <dgm:pt modelId="{A1A7624A-08A1-4A61-B46B-79B4D7706748}">
      <dgm:prSet phldrT="[Text]"/>
      <dgm:spPr/>
      <dgm:t>
        <a:bodyPr/>
        <a:lstStyle/>
        <a:p>
          <a:r>
            <a:rPr lang="en-US" dirty="0"/>
            <a:t>Data Collection</a:t>
          </a:r>
        </a:p>
      </dgm:t>
    </dgm:pt>
    <dgm:pt modelId="{6500EA75-D782-4FA5-ACB7-090BE557EB67}" type="parTrans" cxnId="{DCD922FA-0D6B-42EB-9907-2AEBB9467DFE}">
      <dgm:prSet/>
      <dgm:spPr/>
      <dgm:t>
        <a:bodyPr/>
        <a:lstStyle/>
        <a:p>
          <a:endParaRPr lang="en-US"/>
        </a:p>
      </dgm:t>
    </dgm:pt>
    <dgm:pt modelId="{B1BA281D-43F1-4A15-82FA-C55DC5DE1121}" type="sibTrans" cxnId="{DCD922FA-0D6B-42EB-9907-2AEBB9467DFE}">
      <dgm:prSet/>
      <dgm:spPr/>
      <dgm:t>
        <a:bodyPr/>
        <a:lstStyle/>
        <a:p>
          <a:endParaRPr lang="en-US"/>
        </a:p>
      </dgm:t>
    </dgm:pt>
    <dgm:pt modelId="{676B9680-1C99-49B7-8D58-100A960CC65A}">
      <dgm:prSet phldrT="[Text]"/>
      <dgm:spPr/>
      <dgm:t>
        <a:bodyPr/>
        <a:lstStyle/>
        <a:p>
          <a:r>
            <a:rPr lang="en-US" dirty="0"/>
            <a:t>Data Analysis</a:t>
          </a:r>
        </a:p>
      </dgm:t>
    </dgm:pt>
    <dgm:pt modelId="{28F67674-5736-4D25-9AE0-874D96C08237}" type="parTrans" cxnId="{943766C1-0797-4C50-B85E-1FB84E9F7819}">
      <dgm:prSet/>
      <dgm:spPr/>
      <dgm:t>
        <a:bodyPr/>
        <a:lstStyle/>
        <a:p>
          <a:endParaRPr lang="en-US"/>
        </a:p>
      </dgm:t>
    </dgm:pt>
    <dgm:pt modelId="{09060D75-0EA4-447F-A0C7-B98547FB4034}" type="sibTrans" cxnId="{943766C1-0797-4C50-B85E-1FB84E9F7819}">
      <dgm:prSet/>
      <dgm:spPr/>
      <dgm:t>
        <a:bodyPr/>
        <a:lstStyle/>
        <a:p>
          <a:endParaRPr lang="en-US"/>
        </a:p>
      </dgm:t>
    </dgm:pt>
    <dgm:pt modelId="{C44330CF-9FC1-4C9B-ACA2-5409D1FBB518}">
      <dgm:prSet phldrT="[Text]"/>
      <dgm:spPr/>
      <dgm:t>
        <a:bodyPr/>
        <a:lstStyle/>
        <a:p>
          <a:r>
            <a:rPr lang="en-US" dirty="0"/>
            <a:t>Data Reporting</a:t>
          </a:r>
        </a:p>
      </dgm:t>
    </dgm:pt>
    <dgm:pt modelId="{AD766CFC-47EB-4904-B479-412058A63BAD}" type="parTrans" cxnId="{AE336013-8A24-4D4E-8742-EDDFD5429825}">
      <dgm:prSet/>
      <dgm:spPr/>
      <dgm:t>
        <a:bodyPr/>
        <a:lstStyle/>
        <a:p>
          <a:endParaRPr lang="en-US"/>
        </a:p>
      </dgm:t>
    </dgm:pt>
    <dgm:pt modelId="{B2F991C6-78B7-4A0B-9AC1-701A8B1379E9}" type="sibTrans" cxnId="{AE336013-8A24-4D4E-8742-EDDFD5429825}">
      <dgm:prSet/>
      <dgm:spPr/>
      <dgm:t>
        <a:bodyPr/>
        <a:lstStyle/>
        <a:p>
          <a:endParaRPr lang="en-US"/>
        </a:p>
      </dgm:t>
    </dgm:pt>
    <dgm:pt modelId="{3D7C061B-0864-450C-87D3-A3D1D91367E2}">
      <dgm:prSet phldrT="[Text]"/>
      <dgm:spPr/>
      <dgm:t>
        <a:bodyPr/>
        <a:lstStyle/>
        <a:p>
          <a:r>
            <a:rPr lang="en-US" dirty="0"/>
            <a:t>Develop Best Practices</a:t>
          </a:r>
        </a:p>
      </dgm:t>
    </dgm:pt>
    <dgm:pt modelId="{6B3EF918-5764-4705-AC4C-68D2B4398F15}" type="parTrans" cxnId="{31B406B4-AF10-4C63-AE43-A0EB2ABC114C}">
      <dgm:prSet/>
      <dgm:spPr/>
      <dgm:t>
        <a:bodyPr/>
        <a:lstStyle/>
        <a:p>
          <a:endParaRPr lang="en-US"/>
        </a:p>
      </dgm:t>
    </dgm:pt>
    <dgm:pt modelId="{F71AF873-9F62-44FE-A684-4043086A6D75}" type="sibTrans" cxnId="{31B406B4-AF10-4C63-AE43-A0EB2ABC114C}">
      <dgm:prSet/>
      <dgm:spPr/>
      <dgm:t>
        <a:bodyPr/>
        <a:lstStyle/>
        <a:p>
          <a:endParaRPr lang="en-US"/>
        </a:p>
      </dgm:t>
    </dgm:pt>
    <dgm:pt modelId="{0AC04CD7-2EC1-4EE4-85FF-E31817CB2C14}" type="pres">
      <dgm:prSet presAssocID="{0B0216CD-29A8-4E10-B510-A6837AFE801A}" presName="Name0" presStyleCnt="0">
        <dgm:presLayoutVars>
          <dgm:chMax val="1"/>
          <dgm:dir/>
          <dgm:animLvl val="ctr"/>
          <dgm:resizeHandles val="exact"/>
        </dgm:presLayoutVars>
      </dgm:prSet>
      <dgm:spPr/>
    </dgm:pt>
    <dgm:pt modelId="{F9D6569E-AB55-4EEB-9DC5-3F584F34EABB}" type="pres">
      <dgm:prSet presAssocID="{C89393FB-8F18-4BF7-B106-929BF76DC686}" presName="centerShape" presStyleLbl="node0" presStyleIdx="0" presStyleCnt="1"/>
      <dgm:spPr/>
    </dgm:pt>
    <dgm:pt modelId="{A3DB4E66-2B39-45B0-8760-55DB518B7755}" type="pres">
      <dgm:prSet presAssocID="{A1A7624A-08A1-4A61-B46B-79B4D7706748}" presName="node" presStyleLbl="node1" presStyleIdx="0" presStyleCnt="4" custScaleX="119022" custScaleY="85192">
        <dgm:presLayoutVars>
          <dgm:bulletEnabled val="1"/>
        </dgm:presLayoutVars>
      </dgm:prSet>
      <dgm:spPr/>
    </dgm:pt>
    <dgm:pt modelId="{DC71FC7C-D027-4853-8AC4-BE0E1FC45F78}" type="pres">
      <dgm:prSet presAssocID="{A1A7624A-08A1-4A61-B46B-79B4D7706748}" presName="dummy" presStyleCnt="0"/>
      <dgm:spPr/>
    </dgm:pt>
    <dgm:pt modelId="{F8EED0D4-BE78-44AA-97DB-8E26977D8E2A}" type="pres">
      <dgm:prSet presAssocID="{B1BA281D-43F1-4A15-82FA-C55DC5DE1121}" presName="sibTrans" presStyleLbl="sibTrans2D1" presStyleIdx="0" presStyleCnt="4"/>
      <dgm:spPr/>
    </dgm:pt>
    <dgm:pt modelId="{BA42F27B-9BDD-41A3-B7F1-70667C32204C}" type="pres">
      <dgm:prSet presAssocID="{676B9680-1C99-49B7-8D58-100A960CC65A}" presName="node" presStyleLbl="node1" presStyleIdx="1" presStyleCnt="4">
        <dgm:presLayoutVars>
          <dgm:bulletEnabled val="1"/>
        </dgm:presLayoutVars>
      </dgm:prSet>
      <dgm:spPr/>
    </dgm:pt>
    <dgm:pt modelId="{396A9991-BAFC-403D-859E-37910C2B7955}" type="pres">
      <dgm:prSet presAssocID="{676B9680-1C99-49B7-8D58-100A960CC65A}" presName="dummy" presStyleCnt="0"/>
      <dgm:spPr/>
    </dgm:pt>
    <dgm:pt modelId="{50D66952-8EED-42E2-B6EA-5D99880FF974}" type="pres">
      <dgm:prSet presAssocID="{09060D75-0EA4-447F-A0C7-B98547FB4034}" presName="sibTrans" presStyleLbl="sibTrans2D1" presStyleIdx="1" presStyleCnt="4"/>
      <dgm:spPr/>
    </dgm:pt>
    <dgm:pt modelId="{C5E29AFA-3413-4F67-8DF4-EA93F7C9FBBF}" type="pres">
      <dgm:prSet presAssocID="{C44330CF-9FC1-4C9B-ACA2-5409D1FBB518}" presName="node" presStyleLbl="node1" presStyleIdx="2" presStyleCnt="4">
        <dgm:presLayoutVars>
          <dgm:bulletEnabled val="1"/>
        </dgm:presLayoutVars>
      </dgm:prSet>
      <dgm:spPr/>
    </dgm:pt>
    <dgm:pt modelId="{7ADAAD19-ADF3-40DA-8FDE-467B75EB056F}" type="pres">
      <dgm:prSet presAssocID="{C44330CF-9FC1-4C9B-ACA2-5409D1FBB518}" presName="dummy" presStyleCnt="0"/>
      <dgm:spPr/>
    </dgm:pt>
    <dgm:pt modelId="{9AB1A1AE-BEB1-482E-A014-72F15B5D9CC7}" type="pres">
      <dgm:prSet presAssocID="{B2F991C6-78B7-4A0B-9AC1-701A8B1379E9}" presName="sibTrans" presStyleLbl="sibTrans2D1" presStyleIdx="2" presStyleCnt="4"/>
      <dgm:spPr/>
    </dgm:pt>
    <dgm:pt modelId="{D2C80F21-B69B-4CFE-AF8B-A115B2910009}" type="pres">
      <dgm:prSet presAssocID="{3D7C061B-0864-450C-87D3-A3D1D91367E2}" presName="node" presStyleLbl="node1" presStyleIdx="3" presStyleCnt="4">
        <dgm:presLayoutVars>
          <dgm:bulletEnabled val="1"/>
        </dgm:presLayoutVars>
      </dgm:prSet>
      <dgm:spPr/>
    </dgm:pt>
    <dgm:pt modelId="{F34A9F01-522F-4574-A617-86AB0B90F51D}" type="pres">
      <dgm:prSet presAssocID="{3D7C061B-0864-450C-87D3-A3D1D91367E2}" presName="dummy" presStyleCnt="0"/>
      <dgm:spPr/>
    </dgm:pt>
    <dgm:pt modelId="{E17ED5C9-8289-4DF3-AFA7-95603EE5FCC0}" type="pres">
      <dgm:prSet presAssocID="{F71AF873-9F62-44FE-A684-4043086A6D75}" presName="sibTrans" presStyleLbl="sibTrans2D1" presStyleIdx="3" presStyleCnt="4"/>
      <dgm:spPr/>
    </dgm:pt>
  </dgm:ptLst>
  <dgm:cxnLst>
    <dgm:cxn modelId="{AE336013-8A24-4D4E-8742-EDDFD5429825}" srcId="{C89393FB-8F18-4BF7-B106-929BF76DC686}" destId="{C44330CF-9FC1-4C9B-ACA2-5409D1FBB518}" srcOrd="2" destOrd="0" parTransId="{AD766CFC-47EB-4904-B479-412058A63BAD}" sibTransId="{B2F991C6-78B7-4A0B-9AC1-701A8B1379E9}"/>
    <dgm:cxn modelId="{E4F04413-5C18-4705-8C44-105DD7EEA251}" type="presOf" srcId="{F71AF873-9F62-44FE-A684-4043086A6D75}" destId="{E17ED5C9-8289-4DF3-AFA7-95603EE5FCC0}" srcOrd="0" destOrd="0" presId="urn:microsoft.com/office/officeart/2005/8/layout/radial6"/>
    <dgm:cxn modelId="{D73F5114-1A39-42EA-BEE9-DBA97C65BBB5}" type="presOf" srcId="{C44330CF-9FC1-4C9B-ACA2-5409D1FBB518}" destId="{C5E29AFA-3413-4F67-8DF4-EA93F7C9FBBF}" srcOrd="0" destOrd="0" presId="urn:microsoft.com/office/officeart/2005/8/layout/radial6"/>
    <dgm:cxn modelId="{883A9618-CC7F-442D-85D7-C8D362A1A653}" type="presOf" srcId="{3D7C061B-0864-450C-87D3-A3D1D91367E2}" destId="{D2C80F21-B69B-4CFE-AF8B-A115B2910009}" srcOrd="0" destOrd="0" presId="urn:microsoft.com/office/officeart/2005/8/layout/radial6"/>
    <dgm:cxn modelId="{B8741932-9FD9-425F-819E-AA70DB25C728}" type="presOf" srcId="{0B0216CD-29A8-4E10-B510-A6837AFE801A}" destId="{0AC04CD7-2EC1-4EE4-85FF-E31817CB2C14}" srcOrd="0" destOrd="0" presId="urn:microsoft.com/office/officeart/2005/8/layout/radial6"/>
    <dgm:cxn modelId="{50C7E43D-11EC-41DE-B75D-221D72367CF0}" type="presOf" srcId="{B1BA281D-43F1-4A15-82FA-C55DC5DE1121}" destId="{F8EED0D4-BE78-44AA-97DB-8E26977D8E2A}" srcOrd="0" destOrd="0" presId="urn:microsoft.com/office/officeart/2005/8/layout/radial6"/>
    <dgm:cxn modelId="{078FB25C-89B7-45AA-8A6D-FB2A9CBCCDCB}" type="presOf" srcId="{09060D75-0EA4-447F-A0C7-B98547FB4034}" destId="{50D66952-8EED-42E2-B6EA-5D99880FF974}" srcOrd="0" destOrd="0" presId="urn:microsoft.com/office/officeart/2005/8/layout/radial6"/>
    <dgm:cxn modelId="{EE83F543-86BC-4461-9931-6B8FC2FAC05C}" type="presOf" srcId="{B2F991C6-78B7-4A0B-9AC1-701A8B1379E9}" destId="{9AB1A1AE-BEB1-482E-A014-72F15B5D9CC7}" srcOrd="0" destOrd="0" presId="urn:microsoft.com/office/officeart/2005/8/layout/radial6"/>
    <dgm:cxn modelId="{6F397E54-3BBD-4E12-BE32-E2DA37A8E604}" srcId="{0B0216CD-29A8-4E10-B510-A6837AFE801A}" destId="{C89393FB-8F18-4BF7-B106-929BF76DC686}" srcOrd="0" destOrd="0" parTransId="{32E8FA53-635A-45F8-9B63-3058E7171BF5}" sibTransId="{6DE54E6C-B4AA-4FA6-96D5-050C24FF7012}"/>
    <dgm:cxn modelId="{96C76357-8977-4183-A6AA-F91F27E502EC}" type="presOf" srcId="{A1A7624A-08A1-4A61-B46B-79B4D7706748}" destId="{A3DB4E66-2B39-45B0-8760-55DB518B7755}" srcOrd="0" destOrd="0" presId="urn:microsoft.com/office/officeart/2005/8/layout/radial6"/>
    <dgm:cxn modelId="{4C99B88D-7D97-4CE1-817A-48AF8C147F62}" type="presOf" srcId="{676B9680-1C99-49B7-8D58-100A960CC65A}" destId="{BA42F27B-9BDD-41A3-B7F1-70667C32204C}" srcOrd="0" destOrd="0" presId="urn:microsoft.com/office/officeart/2005/8/layout/radial6"/>
    <dgm:cxn modelId="{7B97F390-2E67-41A2-8B41-9F0C49223D20}" type="presOf" srcId="{C89393FB-8F18-4BF7-B106-929BF76DC686}" destId="{F9D6569E-AB55-4EEB-9DC5-3F584F34EABB}" srcOrd="0" destOrd="0" presId="urn:microsoft.com/office/officeart/2005/8/layout/radial6"/>
    <dgm:cxn modelId="{31B406B4-AF10-4C63-AE43-A0EB2ABC114C}" srcId="{C89393FB-8F18-4BF7-B106-929BF76DC686}" destId="{3D7C061B-0864-450C-87D3-A3D1D91367E2}" srcOrd="3" destOrd="0" parTransId="{6B3EF918-5764-4705-AC4C-68D2B4398F15}" sibTransId="{F71AF873-9F62-44FE-A684-4043086A6D75}"/>
    <dgm:cxn modelId="{943766C1-0797-4C50-B85E-1FB84E9F7819}" srcId="{C89393FB-8F18-4BF7-B106-929BF76DC686}" destId="{676B9680-1C99-49B7-8D58-100A960CC65A}" srcOrd="1" destOrd="0" parTransId="{28F67674-5736-4D25-9AE0-874D96C08237}" sibTransId="{09060D75-0EA4-447F-A0C7-B98547FB4034}"/>
    <dgm:cxn modelId="{DCD922FA-0D6B-42EB-9907-2AEBB9467DFE}" srcId="{C89393FB-8F18-4BF7-B106-929BF76DC686}" destId="{A1A7624A-08A1-4A61-B46B-79B4D7706748}" srcOrd="0" destOrd="0" parTransId="{6500EA75-D782-4FA5-ACB7-090BE557EB67}" sibTransId="{B1BA281D-43F1-4A15-82FA-C55DC5DE1121}"/>
    <dgm:cxn modelId="{C84BE511-7595-4DCC-AC38-5813ED51D7A8}" type="presParOf" srcId="{0AC04CD7-2EC1-4EE4-85FF-E31817CB2C14}" destId="{F9D6569E-AB55-4EEB-9DC5-3F584F34EABB}" srcOrd="0" destOrd="0" presId="urn:microsoft.com/office/officeart/2005/8/layout/radial6"/>
    <dgm:cxn modelId="{6F91287C-564A-4C0D-A53D-C27421F52172}" type="presParOf" srcId="{0AC04CD7-2EC1-4EE4-85FF-E31817CB2C14}" destId="{A3DB4E66-2B39-45B0-8760-55DB518B7755}" srcOrd="1" destOrd="0" presId="urn:microsoft.com/office/officeart/2005/8/layout/radial6"/>
    <dgm:cxn modelId="{C7DF9A40-EF36-433C-9076-9F07C9D760CE}" type="presParOf" srcId="{0AC04CD7-2EC1-4EE4-85FF-E31817CB2C14}" destId="{DC71FC7C-D027-4853-8AC4-BE0E1FC45F78}" srcOrd="2" destOrd="0" presId="urn:microsoft.com/office/officeart/2005/8/layout/radial6"/>
    <dgm:cxn modelId="{6DE6A523-6DD1-4CBA-8E0E-F2754C505C53}" type="presParOf" srcId="{0AC04CD7-2EC1-4EE4-85FF-E31817CB2C14}" destId="{F8EED0D4-BE78-44AA-97DB-8E26977D8E2A}" srcOrd="3" destOrd="0" presId="urn:microsoft.com/office/officeart/2005/8/layout/radial6"/>
    <dgm:cxn modelId="{42280F57-2B00-42AE-AB6C-F7C73E5BA1EB}" type="presParOf" srcId="{0AC04CD7-2EC1-4EE4-85FF-E31817CB2C14}" destId="{BA42F27B-9BDD-41A3-B7F1-70667C32204C}" srcOrd="4" destOrd="0" presId="urn:microsoft.com/office/officeart/2005/8/layout/radial6"/>
    <dgm:cxn modelId="{F9A2202A-0926-4D24-831B-27F7A907F1C7}" type="presParOf" srcId="{0AC04CD7-2EC1-4EE4-85FF-E31817CB2C14}" destId="{396A9991-BAFC-403D-859E-37910C2B7955}" srcOrd="5" destOrd="0" presId="urn:microsoft.com/office/officeart/2005/8/layout/radial6"/>
    <dgm:cxn modelId="{7BAAB153-C1E4-46CB-87EB-701C5B210E5E}" type="presParOf" srcId="{0AC04CD7-2EC1-4EE4-85FF-E31817CB2C14}" destId="{50D66952-8EED-42E2-B6EA-5D99880FF974}" srcOrd="6" destOrd="0" presId="urn:microsoft.com/office/officeart/2005/8/layout/radial6"/>
    <dgm:cxn modelId="{9B53B0B2-C29B-4559-87E0-5796BC2042D7}" type="presParOf" srcId="{0AC04CD7-2EC1-4EE4-85FF-E31817CB2C14}" destId="{C5E29AFA-3413-4F67-8DF4-EA93F7C9FBBF}" srcOrd="7" destOrd="0" presId="urn:microsoft.com/office/officeart/2005/8/layout/radial6"/>
    <dgm:cxn modelId="{FA0CF2F6-A6AE-4768-BF62-70AB4008300F}" type="presParOf" srcId="{0AC04CD7-2EC1-4EE4-85FF-E31817CB2C14}" destId="{7ADAAD19-ADF3-40DA-8FDE-467B75EB056F}" srcOrd="8" destOrd="0" presId="urn:microsoft.com/office/officeart/2005/8/layout/radial6"/>
    <dgm:cxn modelId="{9A8507E6-E005-4572-80BF-80938684D750}" type="presParOf" srcId="{0AC04CD7-2EC1-4EE4-85FF-E31817CB2C14}" destId="{9AB1A1AE-BEB1-482E-A014-72F15B5D9CC7}" srcOrd="9" destOrd="0" presId="urn:microsoft.com/office/officeart/2005/8/layout/radial6"/>
    <dgm:cxn modelId="{F6C4BF94-ADFD-4211-B972-602C85E24769}" type="presParOf" srcId="{0AC04CD7-2EC1-4EE4-85FF-E31817CB2C14}" destId="{D2C80F21-B69B-4CFE-AF8B-A115B2910009}" srcOrd="10" destOrd="0" presId="urn:microsoft.com/office/officeart/2005/8/layout/radial6"/>
    <dgm:cxn modelId="{EA3D5CA2-BCE3-4252-8059-10726E1E2F83}" type="presParOf" srcId="{0AC04CD7-2EC1-4EE4-85FF-E31817CB2C14}" destId="{F34A9F01-522F-4574-A617-86AB0B90F51D}" srcOrd="11" destOrd="0" presId="urn:microsoft.com/office/officeart/2005/8/layout/radial6"/>
    <dgm:cxn modelId="{F98FD594-8685-4FB3-88D6-6792D39A3AF6}" type="presParOf" srcId="{0AC04CD7-2EC1-4EE4-85FF-E31817CB2C14}" destId="{E17ED5C9-8289-4DF3-AFA7-95603EE5FCC0}"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1E209E-9513-40C6-A1AD-8A06A096F2BF}">
      <dsp:nvSpPr>
        <dsp:cNvPr id="0" name=""/>
        <dsp:cNvSpPr/>
      </dsp:nvSpPr>
      <dsp:spPr>
        <a:xfrm>
          <a:off x="1281966" y="0"/>
          <a:ext cx="2319184" cy="23191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Member Hospitals</a:t>
          </a:r>
        </a:p>
      </dsp:txBody>
      <dsp:txXfrm>
        <a:off x="1591191" y="405857"/>
        <a:ext cx="1700735" cy="1043632"/>
      </dsp:txXfrm>
    </dsp:sp>
    <dsp:sp modelId="{130855C9-BB26-4D35-B4F0-36CCBD392227}">
      <dsp:nvSpPr>
        <dsp:cNvPr id="0" name=""/>
        <dsp:cNvSpPr/>
      </dsp:nvSpPr>
      <dsp:spPr>
        <a:xfrm>
          <a:off x="2118805" y="1497806"/>
          <a:ext cx="2319184" cy="23191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Coordinating Centers</a:t>
          </a:r>
        </a:p>
      </dsp:txBody>
      <dsp:txXfrm>
        <a:off x="2828089" y="2096929"/>
        <a:ext cx="1391510" cy="1275551"/>
      </dsp:txXfrm>
    </dsp:sp>
    <dsp:sp modelId="{0B36525F-924A-4343-B6A9-89A4413581BC}">
      <dsp:nvSpPr>
        <dsp:cNvPr id="0" name=""/>
        <dsp:cNvSpPr/>
      </dsp:nvSpPr>
      <dsp:spPr>
        <a:xfrm>
          <a:off x="445127" y="1497806"/>
          <a:ext cx="2319184" cy="231918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kern="1200" dirty="0"/>
            <a:t>BCBSM/BCN</a:t>
          </a:r>
        </a:p>
      </dsp:txBody>
      <dsp:txXfrm>
        <a:off x="663517" y="2096929"/>
        <a:ext cx="1391510" cy="12755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ED5C9-8289-4DF3-AFA7-95603EE5FCC0}">
      <dsp:nvSpPr>
        <dsp:cNvPr id="0" name=""/>
        <dsp:cNvSpPr/>
      </dsp:nvSpPr>
      <dsp:spPr>
        <a:xfrm>
          <a:off x="3824670" y="510404"/>
          <a:ext cx="3704459" cy="3704459"/>
        </a:xfrm>
        <a:prstGeom prst="blockArc">
          <a:avLst>
            <a:gd name="adj1" fmla="val 10800000"/>
            <a:gd name="adj2" fmla="val 16200000"/>
            <a:gd name="adj3" fmla="val 4639"/>
          </a:avLst>
        </a:prstGeom>
        <a:solidFill>
          <a:schemeClr val="accent4">
            <a:hueOff val="15803694"/>
            <a:satOff val="-25242"/>
            <a:lumOff val="9608"/>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AB1A1AE-BEB1-482E-A014-72F15B5D9CC7}">
      <dsp:nvSpPr>
        <dsp:cNvPr id="0" name=""/>
        <dsp:cNvSpPr/>
      </dsp:nvSpPr>
      <dsp:spPr>
        <a:xfrm>
          <a:off x="3824670" y="510404"/>
          <a:ext cx="3704459" cy="3704459"/>
        </a:xfrm>
        <a:prstGeom prst="blockArc">
          <a:avLst>
            <a:gd name="adj1" fmla="val 5400000"/>
            <a:gd name="adj2" fmla="val 10800000"/>
            <a:gd name="adj3" fmla="val 4639"/>
          </a:avLst>
        </a:prstGeom>
        <a:solidFill>
          <a:schemeClr val="accent4">
            <a:hueOff val="10535796"/>
            <a:satOff val="-16828"/>
            <a:lumOff val="640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0D66952-8EED-42E2-B6EA-5D99880FF974}">
      <dsp:nvSpPr>
        <dsp:cNvPr id="0" name=""/>
        <dsp:cNvSpPr/>
      </dsp:nvSpPr>
      <dsp:spPr>
        <a:xfrm>
          <a:off x="3824670" y="510404"/>
          <a:ext cx="3704459" cy="3704459"/>
        </a:xfrm>
        <a:prstGeom prst="blockArc">
          <a:avLst>
            <a:gd name="adj1" fmla="val 0"/>
            <a:gd name="adj2" fmla="val 5400000"/>
            <a:gd name="adj3" fmla="val 4639"/>
          </a:avLst>
        </a:prstGeom>
        <a:solidFill>
          <a:schemeClr val="accent4">
            <a:hueOff val="5267898"/>
            <a:satOff val="-8414"/>
            <a:lumOff val="320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8EED0D4-BE78-44AA-97DB-8E26977D8E2A}">
      <dsp:nvSpPr>
        <dsp:cNvPr id="0" name=""/>
        <dsp:cNvSpPr/>
      </dsp:nvSpPr>
      <dsp:spPr>
        <a:xfrm>
          <a:off x="3824670" y="510404"/>
          <a:ext cx="3704459" cy="3704459"/>
        </a:xfrm>
        <a:prstGeom prst="blockArc">
          <a:avLst>
            <a:gd name="adj1" fmla="val 16200000"/>
            <a:gd name="adj2" fmla="val 0"/>
            <a:gd name="adj3" fmla="val 4639"/>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F9D6569E-AB55-4EEB-9DC5-3F584F34EABB}">
      <dsp:nvSpPr>
        <dsp:cNvPr id="0" name=""/>
        <dsp:cNvSpPr/>
      </dsp:nvSpPr>
      <dsp:spPr>
        <a:xfrm>
          <a:off x="4824533" y="1510267"/>
          <a:ext cx="1704733" cy="1704733"/>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Continuous Quality Improvement</a:t>
          </a:r>
        </a:p>
      </dsp:txBody>
      <dsp:txXfrm>
        <a:off x="5074185" y="1759919"/>
        <a:ext cx="1205429" cy="1205429"/>
      </dsp:txXfrm>
    </dsp:sp>
    <dsp:sp modelId="{A3DB4E66-2B39-45B0-8760-55DB518B7755}">
      <dsp:nvSpPr>
        <dsp:cNvPr id="0" name=""/>
        <dsp:cNvSpPr/>
      </dsp:nvSpPr>
      <dsp:spPr>
        <a:xfrm>
          <a:off x="4966747" y="45059"/>
          <a:ext cx="1420305" cy="1016607"/>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Data Collection</a:t>
          </a:r>
        </a:p>
      </dsp:txBody>
      <dsp:txXfrm>
        <a:off x="5174746" y="193938"/>
        <a:ext cx="1004307" cy="718849"/>
      </dsp:txXfrm>
    </dsp:sp>
    <dsp:sp modelId="{BA42F27B-9BDD-41A3-B7F1-70667C32204C}">
      <dsp:nvSpPr>
        <dsp:cNvPr id="0" name=""/>
        <dsp:cNvSpPr/>
      </dsp:nvSpPr>
      <dsp:spPr>
        <a:xfrm>
          <a:off x="6889513" y="1765977"/>
          <a:ext cx="1193313" cy="1193313"/>
        </a:xfrm>
        <a:prstGeom prst="ellipse">
          <a:avLst/>
        </a:prstGeom>
        <a:solidFill>
          <a:schemeClr val="accent4">
            <a:hueOff val="5267898"/>
            <a:satOff val="-8414"/>
            <a:lumOff val="32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Data Analysis</a:t>
          </a:r>
        </a:p>
      </dsp:txBody>
      <dsp:txXfrm>
        <a:off x="7064270" y="1940734"/>
        <a:ext cx="843799" cy="843799"/>
      </dsp:txXfrm>
    </dsp:sp>
    <dsp:sp modelId="{C5E29AFA-3413-4F67-8DF4-EA93F7C9FBBF}">
      <dsp:nvSpPr>
        <dsp:cNvPr id="0" name=""/>
        <dsp:cNvSpPr/>
      </dsp:nvSpPr>
      <dsp:spPr>
        <a:xfrm>
          <a:off x="5080243" y="3575247"/>
          <a:ext cx="1193313" cy="1193313"/>
        </a:xfrm>
        <a:prstGeom prst="ellipse">
          <a:avLst/>
        </a:prstGeom>
        <a:solidFill>
          <a:schemeClr val="accent4">
            <a:hueOff val="10535796"/>
            <a:satOff val="-16828"/>
            <a:lumOff val="640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Data Reporting</a:t>
          </a:r>
        </a:p>
      </dsp:txBody>
      <dsp:txXfrm>
        <a:off x="5255000" y="3750004"/>
        <a:ext cx="843799" cy="843799"/>
      </dsp:txXfrm>
    </dsp:sp>
    <dsp:sp modelId="{D2C80F21-B69B-4CFE-AF8B-A115B2910009}">
      <dsp:nvSpPr>
        <dsp:cNvPr id="0" name=""/>
        <dsp:cNvSpPr/>
      </dsp:nvSpPr>
      <dsp:spPr>
        <a:xfrm>
          <a:off x="3270973" y="1765977"/>
          <a:ext cx="1193313" cy="1193313"/>
        </a:xfrm>
        <a:prstGeom prst="ellipse">
          <a:avLst/>
        </a:prstGeom>
        <a:solidFill>
          <a:schemeClr val="accent4">
            <a:hueOff val="15803694"/>
            <a:satOff val="-25242"/>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Develop Best Practices</a:t>
          </a:r>
        </a:p>
      </dsp:txBody>
      <dsp:txXfrm>
        <a:off x="3445730" y="1940734"/>
        <a:ext cx="843799" cy="84379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BC5CF-6544-4D6C-86C5-CD1BFFF39B8E}"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693083-E7E1-4F24-ACC0-4418977B0BE8}" type="slidenum">
              <a:rPr lang="en-US" smtClean="0"/>
              <a:t>‹#›</a:t>
            </a:fld>
            <a:endParaRPr lang="en-US"/>
          </a:p>
        </p:txBody>
      </p:sp>
    </p:spTree>
    <p:extLst>
      <p:ext uri="{BB962C8B-B14F-4D97-AF65-F5344CB8AC3E}">
        <p14:creationId xmlns:p14="http://schemas.microsoft.com/office/powerpoint/2010/main" val="271601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30 day patient follow up rate obtained by SCQRs using patient reported outcomes letter, email survey or phone call to patient</a:t>
            </a:r>
          </a:p>
          <a:p>
            <a:r>
              <a:rPr lang="en-US" dirty="0"/>
              <a:t>Sampled and incomplete rate includes cases entered into database and sampled, but not abstracted and/or completed</a:t>
            </a:r>
          </a:p>
        </p:txBody>
      </p:sp>
      <p:sp>
        <p:nvSpPr>
          <p:cNvPr id="4" name="Slide Number Placeholder 3"/>
          <p:cNvSpPr>
            <a:spLocks noGrp="1"/>
          </p:cNvSpPr>
          <p:nvPr>
            <p:ph type="sldNum" sz="quarter" idx="5"/>
          </p:nvPr>
        </p:nvSpPr>
        <p:spPr/>
        <p:txBody>
          <a:bodyPr/>
          <a:lstStyle/>
          <a:p>
            <a:fld id="{06693083-E7E1-4F24-ACC0-4418977B0BE8}" type="slidenum">
              <a:rPr lang="en-US" smtClean="0"/>
              <a:t>15</a:t>
            </a:fld>
            <a:endParaRPr lang="en-US"/>
          </a:p>
        </p:txBody>
      </p:sp>
    </p:spTree>
    <p:extLst>
      <p:ext uri="{BB962C8B-B14F-4D97-AF65-F5344CB8AC3E}">
        <p14:creationId xmlns:p14="http://schemas.microsoft.com/office/powerpoint/2010/main" val="2155634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D5E9-8388-43BB-B61E-278DFA45D1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AA93A0-D722-4946-A712-28C2F809F0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DC4D5C-D131-44B4-8B14-91D0C68EC09B}"/>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5" name="Footer Placeholder 4">
            <a:extLst>
              <a:ext uri="{FF2B5EF4-FFF2-40B4-BE49-F238E27FC236}">
                <a16:creationId xmlns:a16="http://schemas.microsoft.com/office/drawing/2014/main" id="{7CC8299D-BD67-4F1A-9387-8E8583C2A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C202E9-555A-4AAE-9A15-0155C1AA603A}"/>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64772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B87E4-B2A3-42A5-B206-CCBEE25744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9EBA92-D614-4D59-97AC-A194D1AC9A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48BF5-98F3-4EF3-8807-2960275878FF}"/>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5" name="Footer Placeholder 4">
            <a:extLst>
              <a:ext uri="{FF2B5EF4-FFF2-40B4-BE49-F238E27FC236}">
                <a16:creationId xmlns:a16="http://schemas.microsoft.com/office/drawing/2014/main" id="{632FD6A6-3D09-4F77-BE76-9ED0C7C62A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01BFF-39A7-4F80-8B16-CECD8FF0ADFF}"/>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1811972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02B129-640B-4BAA-90EF-EB149D20926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8C85DA-50F7-4086-BC0E-3E090A231D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D535E-35D5-4756-B408-57396CC8CA2F}"/>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5" name="Footer Placeholder 4">
            <a:extLst>
              <a:ext uri="{FF2B5EF4-FFF2-40B4-BE49-F238E27FC236}">
                <a16:creationId xmlns:a16="http://schemas.microsoft.com/office/drawing/2014/main" id="{E023D18B-3066-4070-AD6C-4342BC1A49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263C6E-C672-4845-AD7F-051F7648748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99268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21F49-8C2B-4521-9720-87B24215D4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77C69E-56F1-4902-BD45-410AA53196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D8CFFE-60BC-4462-A54D-64A44EEFD31E}"/>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5" name="Footer Placeholder 4">
            <a:extLst>
              <a:ext uri="{FF2B5EF4-FFF2-40B4-BE49-F238E27FC236}">
                <a16:creationId xmlns:a16="http://schemas.microsoft.com/office/drawing/2014/main" id="{41DAF103-4AD7-4440-8AFC-56F4550444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6CDCB-BF58-41D1-BE7F-DC6A6D53D7C3}"/>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820018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0EEA-57A8-4225-9CB3-7F1C6BFE9D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875383-C024-4A64-8515-086F1599D3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34547-C839-4007-A37A-FBAA06080CD7}"/>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5" name="Footer Placeholder 4">
            <a:extLst>
              <a:ext uri="{FF2B5EF4-FFF2-40B4-BE49-F238E27FC236}">
                <a16:creationId xmlns:a16="http://schemas.microsoft.com/office/drawing/2014/main" id="{DDDF21DD-C188-4B06-B443-08C4004063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5D952D-1EA6-4697-826C-4B5611EC66C8}"/>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61703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30A1-E053-4886-873B-96AD5F28D2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A88333-8970-4DCD-B90E-3841F4D4AC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27C0C9-EA29-48EE-9CAE-AE6AE1A113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D3F93B-E9E9-4575-867E-FE9BD97652A0}"/>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6" name="Footer Placeholder 5">
            <a:extLst>
              <a:ext uri="{FF2B5EF4-FFF2-40B4-BE49-F238E27FC236}">
                <a16:creationId xmlns:a16="http://schemas.microsoft.com/office/drawing/2014/main" id="{87434492-DEDD-41C9-A7F8-E9621FFB7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D30CB-FAD9-4E14-B0B8-DA56396AEA6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70456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3AF05-C35B-4E57-B30A-FCA22624E8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054F8-5F7C-44F4-B6E2-B22B7751B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650DAB-C21A-4716-A7E5-B32DBA011F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22246D-14D2-476B-A46C-6D58DC80CF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31691-D373-4A36-8A8A-0A7FA982B6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5B7058-268D-46D6-B12A-0A0556A9E410}"/>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8" name="Footer Placeholder 7">
            <a:extLst>
              <a:ext uri="{FF2B5EF4-FFF2-40B4-BE49-F238E27FC236}">
                <a16:creationId xmlns:a16="http://schemas.microsoft.com/office/drawing/2014/main" id="{6AD2D8F4-89C2-4551-B4F1-E48A011092A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FF6277-44D8-4E20-A997-D5378E4C46C9}"/>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1488670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6664-44A1-4212-8D0E-652A62F7CC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93C899-5D58-4C42-AFE1-C45301A87B3B}"/>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4" name="Footer Placeholder 3">
            <a:extLst>
              <a:ext uri="{FF2B5EF4-FFF2-40B4-BE49-F238E27FC236}">
                <a16:creationId xmlns:a16="http://schemas.microsoft.com/office/drawing/2014/main" id="{5500AB02-AC44-4CD1-BAA8-29DC30C6F56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D6F1346-CA69-466E-904D-42D74875AC02}"/>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10208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40148-7E17-4093-B32D-23AA137F85D2}"/>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3" name="Footer Placeholder 2">
            <a:extLst>
              <a:ext uri="{FF2B5EF4-FFF2-40B4-BE49-F238E27FC236}">
                <a16:creationId xmlns:a16="http://schemas.microsoft.com/office/drawing/2014/main" id="{FF84A055-17E5-4B92-83B2-938A19EC2E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44E33E-5C69-419A-8E03-782EC2B53A4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243946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D93C-1FB4-43AE-9B63-93F32F78F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DE45715-2DDD-457F-AADC-88E47C1A1A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2C33C5-B203-4CFD-B63A-53BFC1BBD2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52E798-A0A9-4092-8BA9-F895476D19B9}"/>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6" name="Footer Placeholder 5">
            <a:extLst>
              <a:ext uri="{FF2B5EF4-FFF2-40B4-BE49-F238E27FC236}">
                <a16:creationId xmlns:a16="http://schemas.microsoft.com/office/drawing/2014/main" id="{379E1F04-42F1-4E80-A6C5-692BF72150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D4B8C0-B454-4769-B1F6-6C91BDA9D3F9}"/>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62632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1510-D840-4905-BC54-DE878A64E96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239AA9-D4A4-43D7-961F-93FCF68514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5A9EE2-6D0D-4125-853B-ADF1ECDAB1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A549C-098A-485C-AD0D-14A37A13030F}"/>
              </a:ext>
            </a:extLst>
          </p:cNvPr>
          <p:cNvSpPr>
            <a:spLocks noGrp="1"/>
          </p:cNvSpPr>
          <p:nvPr>
            <p:ph type="dt" sz="half" idx="10"/>
          </p:nvPr>
        </p:nvSpPr>
        <p:spPr/>
        <p:txBody>
          <a:bodyPr/>
          <a:lstStyle/>
          <a:p>
            <a:fld id="{762E6B1D-E837-4D42-8ED8-DC8AA5B2A716}" type="datetimeFigureOut">
              <a:rPr lang="en-US" smtClean="0"/>
              <a:t>9/3/2024</a:t>
            </a:fld>
            <a:endParaRPr lang="en-US"/>
          </a:p>
        </p:txBody>
      </p:sp>
      <p:sp>
        <p:nvSpPr>
          <p:cNvPr id="6" name="Footer Placeholder 5">
            <a:extLst>
              <a:ext uri="{FF2B5EF4-FFF2-40B4-BE49-F238E27FC236}">
                <a16:creationId xmlns:a16="http://schemas.microsoft.com/office/drawing/2014/main" id="{1F87240E-9542-4B64-9428-B5B936D3F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F5C2B-32A6-4093-A7C6-12D799907850}"/>
              </a:ext>
            </a:extLst>
          </p:cNvPr>
          <p:cNvSpPr>
            <a:spLocks noGrp="1"/>
          </p:cNvSpPr>
          <p:nvPr>
            <p:ph type="sldNum" sz="quarter" idx="12"/>
          </p:nvPr>
        </p:nvSpPr>
        <p:spPr/>
        <p:txBody>
          <a:bodyPr/>
          <a:lstStyle/>
          <a:p>
            <a:fld id="{5C40F1D8-05A1-498D-B4A0-457415A4A1B6}" type="slidenum">
              <a:rPr lang="en-US" smtClean="0"/>
              <a:t>‹#›</a:t>
            </a:fld>
            <a:endParaRPr lang="en-US"/>
          </a:p>
        </p:txBody>
      </p:sp>
    </p:spTree>
    <p:extLst>
      <p:ext uri="{BB962C8B-B14F-4D97-AF65-F5344CB8AC3E}">
        <p14:creationId xmlns:p14="http://schemas.microsoft.com/office/powerpoint/2010/main" val="327304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55A155-6B95-46B0-8870-B1C08CA6E5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8B0922-5497-40D4-BAF3-1300C3A95B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6E3925-F92B-49FC-A1D4-FE1FEC4A4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E6B1D-E837-4D42-8ED8-DC8AA5B2A716}" type="datetimeFigureOut">
              <a:rPr lang="en-US" smtClean="0"/>
              <a:t>9/3/2024</a:t>
            </a:fld>
            <a:endParaRPr lang="en-US"/>
          </a:p>
        </p:txBody>
      </p:sp>
      <p:sp>
        <p:nvSpPr>
          <p:cNvPr id="5" name="Footer Placeholder 4">
            <a:extLst>
              <a:ext uri="{FF2B5EF4-FFF2-40B4-BE49-F238E27FC236}">
                <a16:creationId xmlns:a16="http://schemas.microsoft.com/office/drawing/2014/main" id="{3368EB60-627C-4BFF-BC26-E40FA2D84F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66E7C8A-DC6A-44AC-8F7C-C7A991870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0F1D8-05A1-498D-B4A0-457415A4A1B6}" type="slidenum">
              <a:rPr lang="en-US" smtClean="0"/>
              <a:t>‹#›</a:t>
            </a:fld>
            <a:endParaRPr lang="en-US"/>
          </a:p>
        </p:txBody>
      </p:sp>
    </p:spTree>
    <p:extLst>
      <p:ext uri="{BB962C8B-B14F-4D97-AF65-F5344CB8AC3E}">
        <p14:creationId xmlns:p14="http://schemas.microsoft.com/office/powerpoint/2010/main" val="370317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s://msqc.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hyperlink" Target="https://msqc.org/about/member-hospitals/"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oom with medical equipment&#10;&#10;Description automatically generated with medium confidence">
            <a:extLst>
              <a:ext uri="{FF2B5EF4-FFF2-40B4-BE49-F238E27FC236}">
                <a16:creationId xmlns:a16="http://schemas.microsoft.com/office/drawing/2014/main" id="{977447B6-AC94-496D-887E-1842930089B2}"/>
              </a:ext>
            </a:extLst>
          </p:cNvPr>
          <p:cNvPicPr>
            <a:picLocks noChangeAspect="1"/>
          </p:cNvPicPr>
          <p:nvPr/>
        </p:nvPicPr>
        <p:blipFill rotWithShape="1">
          <a:blip r:embed="rId2">
            <a:extLst>
              <a:ext uri="{28A0092B-C50C-407E-A947-70E740481C1C}">
                <a14:useLocalDpi xmlns:a14="http://schemas.microsoft.com/office/drawing/2010/main" val="0"/>
              </a:ext>
            </a:extLst>
          </a:blip>
          <a:srcRect l="-50"/>
          <a:stretch/>
        </p:blipFill>
        <p:spPr>
          <a:xfrm>
            <a:off x="0" y="0"/>
            <a:ext cx="12192000" cy="6843882"/>
          </a:xfrm>
          <a:prstGeom prst="rect">
            <a:avLst/>
          </a:prstGeom>
        </p:spPr>
      </p:pic>
      <p:sp>
        <p:nvSpPr>
          <p:cNvPr id="5" name="Rectangle 4">
            <a:extLst>
              <a:ext uri="{FF2B5EF4-FFF2-40B4-BE49-F238E27FC236}">
                <a16:creationId xmlns:a16="http://schemas.microsoft.com/office/drawing/2014/main" id="{2917DCBE-C756-4429-92D0-B1E0F341AAA9}"/>
              </a:ext>
            </a:extLst>
          </p:cNvPr>
          <p:cNvSpPr/>
          <p:nvPr/>
        </p:nvSpPr>
        <p:spPr>
          <a:xfrm>
            <a:off x="0" y="19685"/>
            <a:ext cx="12192000" cy="6869430"/>
          </a:xfrm>
          <a:prstGeom prst="rect">
            <a:avLst/>
          </a:prstGeom>
          <a:solidFill>
            <a:srgbClr val="162F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Logo&#10;&#10;Description automatically generated">
            <a:extLst>
              <a:ext uri="{FF2B5EF4-FFF2-40B4-BE49-F238E27FC236}">
                <a16:creationId xmlns:a16="http://schemas.microsoft.com/office/drawing/2014/main" id="{CD933765-CAF7-4269-B852-C9E1760DA7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987" y="3704260"/>
            <a:ext cx="3933844" cy="1511705"/>
          </a:xfrm>
          <a:prstGeom prst="rect">
            <a:avLst/>
          </a:prstGeom>
        </p:spPr>
      </p:pic>
      <p:sp>
        <p:nvSpPr>
          <p:cNvPr id="2" name="Title 1">
            <a:extLst>
              <a:ext uri="{FF2B5EF4-FFF2-40B4-BE49-F238E27FC236}">
                <a16:creationId xmlns:a16="http://schemas.microsoft.com/office/drawing/2014/main" id="{43FEE04A-FC49-4174-AC9E-B0376BAD379B}"/>
              </a:ext>
            </a:extLst>
          </p:cNvPr>
          <p:cNvSpPr>
            <a:spLocks noGrp="1"/>
          </p:cNvSpPr>
          <p:nvPr>
            <p:ph type="ctrTitle"/>
          </p:nvPr>
        </p:nvSpPr>
        <p:spPr>
          <a:xfrm>
            <a:off x="1175084" y="382823"/>
            <a:ext cx="9144000" cy="2387600"/>
          </a:xfrm>
        </p:spPr>
        <p:txBody>
          <a:bodyPr>
            <a:normAutofit/>
          </a:bodyPr>
          <a:lstStyle/>
          <a:p>
            <a:r>
              <a:rPr lang="en-US" sz="11500" b="0" i="0" dirty="0">
                <a:solidFill>
                  <a:srgbClr val="92D050"/>
                </a:solidFill>
                <a:effectLst/>
                <a:latin typeface="Roboto Condensed" panose="020B0604020202020204" pitchFamily="2" charset="0"/>
              </a:rPr>
              <a:t>About MSQC</a:t>
            </a:r>
            <a:endParaRPr lang="en-US" sz="11500" dirty="0">
              <a:solidFill>
                <a:srgbClr val="92D050"/>
              </a:solidFill>
            </a:endParaRPr>
          </a:p>
        </p:txBody>
      </p:sp>
      <p:sp>
        <p:nvSpPr>
          <p:cNvPr id="3" name="Subtitle 2">
            <a:extLst>
              <a:ext uri="{FF2B5EF4-FFF2-40B4-BE49-F238E27FC236}">
                <a16:creationId xmlns:a16="http://schemas.microsoft.com/office/drawing/2014/main" id="{0FAB1C9B-1D39-4160-A2B9-A6E1033AFA80}"/>
              </a:ext>
            </a:extLst>
          </p:cNvPr>
          <p:cNvSpPr>
            <a:spLocks noGrp="1"/>
          </p:cNvSpPr>
          <p:nvPr>
            <p:ph type="subTitle" idx="1"/>
          </p:nvPr>
        </p:nvSpPr>
        <p:spPr>
          <a:xfrm>
            <a:off x="8563117" y="5457273"/>
            <a:ext cx="2518611" cy="747865"/>
          </a:xfrm>
        </p:spPr>
        <p:txBody>
          <a:bodyPr>
            <a:normAutofit/>
          </a:bodyPr>
          <a:lstStyle/>
          <a:p>
            <a:pPr algn="l"/>
            <a:r>
              <a:rPr lang="en-US" sz="2800" dirty="0">
                <a:solidFill>
                  <a:srgbClr val="8BC53F"/>
                </a:solidFill>
                <a:hlinkClick r:id="rId4">
                  <a:extLst>
                    <a:ext uri="{A12FA001-AC4F-418D-AE19-62706E023703}">
                      <ahyp:hlinkClr xmlns:ahyp="http://schemas.microsoft.com/office/drawing/2018/hyperlinkcolor" val="tx"/>
                    </a:ext>
                  </a:extLst>
                </a:hlinkClick>
              </a:rPr>
              <a:t>www.msqc.org</a:t>
            </a:r>
            <a:endParaRPr lang="en-US" sz="2800" dirty="0">
              <a:solidFill>
                <a:srgbClr val="8BC53F"/>
              </a:solidFill>
            </a:endParaRPr>
          </a:p>
        </p:txBody>
      </p:sp>
      <p:pic>
        <p:nvPicPr>
          <p:cNvPr id="9" name="Picture 8">
            <a:extLst>
              <a:ext uri="{FF2B5EF4-FFF2-40B4-BE49-F238E27FC236}">
                <a16:creationId xmlns:a16="http://schemas.microsoft.com/office/drawing/2014/main" id="{FD94FC5E-8DD8-4A53-A51A-092D9D34A9C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93664" y="6040986"/>
            <a:ext cx="1828800" cy="655320"/>
          </a:xfrm>
          <a:prstGeom prst="rect">
            <a:avLst/>
          </a:prstGeom>
        </p:spPr>
      </p:pic>
    </p:spTree>
    <p:extLst>
      <p:ext uri="{BB962C8B-B14F-4D97-AF65-F5344CB8AC3E}">
        <p14:creationId xmlns:p14="http://schemas.microsoft.com/office/powerpoint/2010/main" val="1819202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8E9CC5-F3E5-4C6B-B43E-CE56578FCCC2}"/>
              </a:ext>
            </a:extLst>
          </p:cNvPr>
          <p:cNvSpPr>
            <a:spLocks noGrp="1"/>
          </p:cNvSpPr>
          <p:nvPr>
            <p:ph type="title"/>
          </p:nvPr>
        </p:nvSpPr>
        <p:spPr>
          <a:xfrm>
            <a:off x="838200" y="365126"/>
            <a:ext cx="10515600" cy="943924"/>
          </a:xfrm>
        </p:spPr>
        <p:txBody>
          <a:bodyPr/>
          <a:lstStyle/>
          <a:p>
            <a:r>
              <a:rPr lang="en-US" dirty="0"/>
              <a:t>Coordinating Center QI Framework</a:t>
            </a:r>
          </a:p>
        </p:txBody>
      </p:sp>
      <p:graphicFrame>
        <p:nvGraphicFramePr>
          <p:cNvPr id="5" name="Content Placeholder 4">
            <a:extLst>
              <a:ext uri="{FF2B5EF4-FFF2-40B4-BE49-F238E27FC236}">
                <a16:creationId xmlns:a16="http://schemas.microsoft.com/office/drawing/2014/main" id="{FC1340F4-BCAD-4BB5-908C-FD64CEE88407}"/>
              </a:ext>
            </a:extLst>
          </p:cNvPr>
          <p:cNvGraphicFramePr>
            <a:graphicFrameLocks noGrp="1"/>
          </p:cNvGraphicFramePr>
          <p:nvPr>
            <p:ph idx="1"/>
            <p:extLst>
              <p:ext uri="{D42A27DB-BD31-4B8C-83A1-F6EECF244321}">
                <p14:modId xmlns:p14="http://schemas.microsoft.com/office/powerpoint/2010/main" val="4252920346"/>
              </p:ext>
            </p:extLst>
          </p:nvPr>
        </p:nvGraphicFramePr>
        <p:xfrm>
          <a:off x="76666" y="1396679"/>
          <a:ext cx="11353800" cy="4813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09DAFCCB-76DF-4E37-B755-1C68D750BD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90990" y="320040"/>
            <a:ext cx="1828800" cy="655320"/>
          </a:xfrm>
          <a:prstGeom prst="rect">
            <a:avLst/>
          </a:prstGeom>
        </p:spPr>
      </p:pic>
    </p:spTree>
    <p:extLst>
      <p:ext uri="{BB962C8B-B14F-4D97-AF65-F5344CB8AC3E}">
        <p14:creationId xmlns:p14="http://schemas.microsoft.com/office/powerpoint/2010/main" val="11150261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B7978-F2A3-4441-8471-5AF44EE5E7FA}"/>
              </a:ext>
            </a:extLst>
          </p:cNvPr>
          <p:cNvSpPr>
            <a:spLocks noGrp="1"/>
          </p:cNvSpPr>
          <p:nvPr>
            <p:ph type="title"/>
          </p:nvPr>
        </p:nvSpPr>
        <p:spPr>
          <a:xfrm>
            <a:off x="838200" y="365126"/>
            <a:ext cx="10515600" cy="1032956"/>
          </a:xfrm>
        </p:spPr>
        <p:txBody>
          <a:bodyPr/>
          <a:lstStyle/>
          <a:p>
            <a:r>
              <a:rPr lang="en-US" dirty="0"/>
              <a:t>Why is the CQI model successful?</a:t>
            </a:r>
          </a:p>
        </p:txBody>
      </p:sp>
      <p:sp>
        <p:nvSpPr>
          <p:cNvPr id="3" name="Content Placeholder 2">
            <a:extLst>
              <a:ext uri="{FF2B5EF4-FFF2-40B4-BE49-F238E27FC236}">
                <a16:creationId xmlns:a16="http://schemas.microsoft.com/office/drawing/2014/main" id="{88C4495A-C000-4913-A00E-DB42B40E4EA6}"/>
              </a:ext>
            </a:extLst>
          </p:cNvPr>
          <p:cNvSpPr>
            <a:spLocks noGrp="1"/>
          </p:cNvSpPr>
          <p:nvPr>
            <p:ph idx="1"/>
          </p:nvPr>
        </p:nvSpPr>
        <p:spPr>
          <a:xfrm>
            <a:off x="604284" y="1417002"/>
            <a:ext cx="10515600" cy="4351338"/>
          </a:xfrm>
        </p:spPr>
        <p:txBody>
          <a:bodyPr/>
          <a:lstStyle/>
          <a:p>
            <a:r>
              <a:rPr lang="en-US" dirty="0"/>
              <a:t>Each collaborative maintains their own data registry</a:t>
            </a:r>
          </a:p>
          <a:p>
            <a:pPr marL="0" indent="0">
              <a:buNone/>
            </a:pPr>
            <a:endParaRPr lang="en-US" dirty="0"/>
          </a:p>
          <a:p>
            <a:r>
              <a:rPr lang="en-US" dirty="0"/>
              <a:t>A foundation in confidentiality and a culture of trust</a:t>
            </a:r>
          </a:p>
          <a:p>
            <a:endParaRPr lang="en-US" dirty="0"/>
          </a:p>
          <a:p>
            <a:r>
              <a:rPr lang="en-US" dirty="0"/>
              <a:t>It harnesses the power of continuous quality improvement</a:t>
            </a:r>
          </a:p>
          <a:p>
            <a:endParaRPr lang="en-US" dirty="0"/>
          </a:p>
          <a:p>
            <a:r>
              <a:rPr lang="en-US" dirty="0"/>
              <a:t>Rapid change grounded in evidence-based medicine</a:t>
            </a:r>
          </a:p>
        </p:txBody>
      </p:sp>
      <p:pic>
        <p:nvPicPr>
          <p:cNvPr id="8" name="Picture 7">
            <a:extLst>
              <a:ext uri="{FF2B5EF4-FFF2-40B4-BE49-F238E27FC236}">
                <a16:creationId xmlns:a16="http://schemas.microsoft.com/office/drawing/2014/main" id="{DE89AD97-0066-45C0-B11F-87B2413D16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05484" y="226284"/>
            <a:ext cx="1828800" cy="655320"/>
          </a:xfrm>
          <a:prstGeom prst="rect">
            <a:avLst/>
          </a:prstGeom>
        </p:spPr>
      </p:pic>
    </p:spTree>
    <p:extLst>
      <p:ext uri="{BB962C8B-B14F-4D97-AF65-F5344CB8AC3E}">
        <p14:creationId xmlns:p14="http://schemas.microsoft.com/office/powerpoint/2010/main" val="301606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DC3BB8-334E-4C7E-BE47-0027052C680D}"/>
              </a:ext>
            </a:extLst>
          </p:cNvPr>
          <p:cNvSpPr>
            <a:spLocks noGrp="1"/>
          </p:cNvSpPr>
          <p:nvPr>
            <p:ph type="title"/>
          </p:nvPr>
        </p:nvSpPr>
        <p:spPr>
          <a:xfrm>
            <a:off x="838200" y="365126"/>
            <a:ext cx="10515600" cy="996862"/>
          </a:xfrm>
        </p:spPr>
        <p:txBody>
          <a:bodyPr/>
          <a:lstStyle/>
          <a:p>
            <a:r>
              <a:rPr lang="en-US" dirty="0"/>
              <a:t>MSQC Procedures</a:t>
            </a:r>
          </a:p>
        </p:txBody>
      </p:sp>
      <p:sp>
        <p:nvSpPr>
          <p:cNvPr id="3" name="Content Placeholder 2">
            <a:extLst>
              <a:ext uri="{FF2B5EF4-FFF2-40B4-BE49-F238E27FC236}">
                <a16:creationId xmlns:a16="http://schemas.microsoft.com/office/drawing/2014/main" id="{46332647-339A-4708-BC39-33F1CB1ECDB1}"/>
              </a:ext>
            </a:extLst>
          </p:cNvPr>
          <p:cNvSpPr>
            <a:spLocks noGrp="1"/>
          </p:cNvSpPr>
          <p:nvPr>
            <p:ph idx="1"/>
          </p:nvPr>
        </p:nvSpPr>
        <p:spPr>
          <a:xfrm>
            <a:off x="732974" y="1403898"/>
            <a:ext cx="10515600" cy="4351338"/>
          </a:xfrm>
        </p:spPr>
        <p:txBody>
          <a:bodyPr>
            <a:normAutofit/>
          </a:bodyPr>
          <a:lstStyle/>
          <a:p>
            <a:pPr lvl="1"/>
            <a:r>
              <a:rPr lang="en-US" dirty="0"/>
              <a:t>Appendectomy</a:t>
            </a:r>
          </a:p>
          <a:p>
            <a:pPr lvl="1"/>
            <a:r>
              <a:rPr lang="en-US" dirty="0"/>
              <a:t>Cholecystectomy</a:t>
            </a:r>
          </a:p>
          <a:p>
            <a:pPr lvl="1"/>
            <a:r>
              <a:rPr lang="en-US" dirty="0"/>
              <a:t>Hernia – abdominal and groin</a:t>
            </a:r>
          </a:p>
          <a:p>
            <a:pPr lvl="1"/>
            <a:r>
              <a:rPr lang="en-US" dirty="0"/>
              <a:t>Bowel/Rectal Procedures</a:t>
            </a:r>
          </a:p>
          <a:p>
            <a:pPr lvl="1"/>
            <a:r>
              <a:rPr lang="en-US" dirty="0"/>
              <a:t>Gastrectomy</a:t>
            </a:r>
          </a:p>
          <a:p>
            <a:pPr lvl="1"/>
            <a:r>
              <a:rPr lang="en-US" dirty="0"/>
              <a:t>Whipple</a:t>
            </a:r>
          </a:p>
          <a:p>
            <a:pPr lvl="1"/>
            <a:r>
              <a:rPr lang="en-US" dirty="0"/>
              <a:t>Thyroidectomy</a:t>
            </a:r>
          </a:p>
          <a:p>
            <a:pPr lvl="1"/>
            <a:r>
              <a:rPr lang="en-US" dirty="0"/>
              <a:t>Mastectomy/Axillary Lymph node Dissection</a:t>
            </a:r>
          </a:p>
        </p:txBody>
      </p:sp>
      <p:pic>
        <p:nvPicPr>
          <p:cNvPr id="8" name="Picture 7">
            <a:extLst>
              <a:ext uri="{FF2B5EF4-FFF2-40B4-BE49-F238E27FC236}">
                <a16:creationId xmlns:a16="http://schemas.microsoft.com/office/drawing/2014/main" id="{A2A9EEE1-5DD5-4AD6-8CC8-135C61033D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40066" y="217170"/>
            <a:ext cx="1828800" cy="655320"/>
          </a:xfrm>
          <a:prstGeom prst="rect">
            <a:avLst/>
          </a:prstGeom>
        </p:spPr>
      </p:pic>
    </p:spTree>
    <p:extLst>
      <p:ext uri="{BB962C8B-B14F-4D97-AF65-F5344CB8AC3E}">
        <p14:creationId xmlns:p14="http://schemas.microsoft.com/office/powerpoint/2010/main" val="238926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A98DA8-5E6A-4F7D-A5E2-EC20021F1D92}"/>
              </a:ext>
            </a:extLst>
          </p:cNvPr>
          <p:cNvSpPr>
            <a:spLocks noGrp="1"/>
          </p:cNvSpPr>
          <p:nvPr>
            <p:ph type="title"/>
          </p:nvPr>
        </p:nvSpPr>
        <p:spPr>
          <a:xfrm>
            <a:off x="838200" y="365126"/>
            <a:ext cx="10515600" cy="869952"/>
          </a:xfrm>
        </p:spPr>
        <p:txBody>
          <a:bodyPr/>
          <a:lstStyle/>
          <a:p>
            <a:r>
              <a:rPr lang="en-US" dirty="0"/>
              <a:t>MSQC On-Demand Reports</a:t>
            </a:r>
          </a:p>
        </p:txBody>
      </p:sp>
      <p:sp>
        <p:nvSpPr>
          <p:cNvPr id="3" name="Content Placeholder 2">
            <a:extLst>
              <a:ext uri="{FF2B5EF4-FFF2-40B4-BE49-F238E27FC236}">
                <a16:creationId xmlns:a16="http://schemas.microsoft.com/office/drawing/2014/main" id="{DA100CC5-8579-490E-BF32-11E8016B1795}"/>
              </a:ext>
            </a:extLst>
          </p:cNvPr>
          <p:cNvSpPr>
            <a:spLocks noGrp="1"/>
          </p:cNvSpPr>
          <p:nvPr>
            <p:ph idx="1"/>
          </p:nvPr>
        </p:nvSpPr>
        <p:spPr>
          <a:xfrm>
            <a:off x="732974" y="1443306"/>
            <a:ext cx="10515600" cy="4351338"/>
          </a:xfrm>
        </p:spPr>
        <p:txBody>
          <a:bodyPr>
            <a:normAutofit fontScale="85000" lnSpcReduction="20000"/>
          </a:bodyPr>
          <a:lstStyle/>
          <a:p>
            <a:r>
              <a:rPr lang="en-US" dirty="0"/>
              <a:t>Total morbidity and mortality up to 30 days post-op</a:t>
            </a:r>
          </a:p>
          <a:p>
            <a:r>
              <a:rPr lang="en-US" dirty="0"/>
              <a:t>Surgical site infection data</a:t>
            </a:r>
          </a:p>
          <a:p>
            <a:r>
              <a:rPr lang="en-US" dirty="0"/>
              <a:t>Sepsis data</a:t>
            </a:r>
          </a:p>
          <a:p>
            <a:r>
              <a:rPr lang="en-US" dirty="0"/>
              <a:t>Hospital and ER utilization and operative length of stay</a:t>
            </a:r>
          </a:p>
          <a:p>
            <a:r>
              <a:rPr lang="en-US" dirty="0"/>
              <a:t>Postoperative complications:</a:t>
            </a:r>
          </a:p>
          <a:p>
            <a:pPr lvl="1"/>
            <a:r>
              <a:rPr lang="en-US" dirty="0"/>
              <a:t>UTI</a:t>
            </a:r>
          </a:p>
          <a:p>
            <a:pPr lvl="1"/>
            <a:r>
              <a:rPr lang="en-US" dirty="0"/>
              <a:t>Pneumonia</a:t>
            </a:r>
          </a:p>
          <a:p>
            <a:pPr lvl="1"/>
            <a:r>
              <a:rPr lang="en-US" dirty="0"/>
              <a:t>VTE</a:t>
            </a:r>
          </a:p>
          <a:p>
            <a:pPr lvl="1"/>
            <a:r>
              <a:rPr lang="en-US" dirty="0"/>
              <a:t>Anastomotic leak</a:t>
            </a:r>
          </a:p>
          <a:p>
            <a:r>
              <a:rPr lang="en-US" dirty="0"/>
              <a:t>Opioid prescribing data including OME excess</a:t>
            </a:r>
          </a:p>
          <a:p>
            <a:r>
              <a:rPr lang="en-US" dirty="0"/>
              <a:t>30-day patient follow up rate</a:t>
            </a:r>
          </a:p>
          <a:p>
            <a:r>
              <a:rPr lang="en-US" dirty="0"/>
              <a:t>QI project specific data</a:t>
            </a:r>
          </a:p>
          <a:p>
            <a:endParaRPr lang="en-US" dirty="0"/>
          </a:p>
        </p:txBody>
      </p:sp>
      <p:pic>
        <p:nvPicPr>
          <p:cNvPr id="8" name="Picture 7">
            <a:extLst>
              <a:ext uri="{FF2B5EF4-FFF2-40B4-BE49-F238E27FC236}">
                <a16:creationId xmlns:a16="http://schemas.microsoft.com/office/drawing/2014/main" id="{D117245E-5EB4-4805-9B3C-4B2976704E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6367" y="319406"/>
            <a:ext cx="1828800" cy="655320"/>
          </a:xfrm>
          <a:prstGeom prst="rect">
            <a:avLst/>
          </a:prstGeom>
        </p:spPr>
      </p:pic>
    </p:spTree>
    <p:extLst>
      <p:ext uri="{BB962C8B-B14F-4D97-AF65-F5344CB8AC3E}">
        <p14:creationId xmlns:p14="http://schemas.microsoft.com/office/powerpoint/2010/main" val="19758194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69BD6B-715A-4BDA-8610-D00534847C53}"/>
              </a:ext>
            </a:extLst>
          </p:cNvPr>
          <p:cNvSpPr>
            <a:spLocks noGrp="1"/>
          </p:cNvSpPr>
          <p:nvPr>
            <p:ph type="title"/>
          </p:nvPr>
        </p:nvSpPr>
        <p:spPr>
          <a:xfrm>
            <a:off x="838200" y="365126"/>
            <a:ext cx="10515600" cy="1020913"/>
          </a:xfrm>
        </p:spPr>
        <p:txBody>
          <a:bodyPr/>
          <a:lstStyle/>
          <a:p>
            <a:r>
              <a:rPr lang="en-US" dirty="0"/>
              <a:t>Quality Improvement</a:t>
            </a:r>
          </a:p>
        </p:txBody>
      </p:sp>
      <p:sp>
        <p:nvSpPr>
          <p:cNvPr id="3" name="Content Placeholder 2">
            <a:extLst>
              <a:ext uri="{FF2B5EF4-FFF2-40B4-BE49-F238E27FC236}">
                <a16:creationId xmlns:a16="http://schemas.microsoft.com/office/drawing/2014/main" id="{0DDDA2C5-C8A1-4379-8741-E1E9B4431640}"/>
              </a:ext>
            </a:extLst>
          </p:cNvPr>
          <p:cNvSpPr>
            <a:spLocks noGrp="1"/>
          </p:cNvSpPr>
          <p:nvPr>
            <p:ph idx="1"/>
          </p:nvPr>
        </p:nvSpPr>
        <p:spPr>
          <a:xfrm>
            <a:off x="732974" y="1611312"/>
            <a:ext cx="10515600" cy="4351338"/>
          </a:xfrm>
        </p:spPr>
        <p:txBody>
          <a:bodyPr/>
          <a:lstStyle/>
          <a:p>
            <a:r>
              <a:rPr lang="en-US" dirty="0"/>
              <a:t>Each hospital selects their QI project for the year from offered options</a:t>
            </a:r>
          </a:p>
          <a:p>
            <a:r>
              <a:rPr lang="en-US" dirty="0"/>
              <a:t>Care pathways are provided by MSQC to guide best practice implementation</a:t>
            </a:r>
          </a:p>
          <a:p>
            <a:r>
              <a:rPr lang="en-US" dirty="0"/>
              <a:t>The QI projects options for the year are found here:</a:t>
            </a:r>
          </a:p>
          <a:p>
            <a:endParaRPr lang="en-US" dirty="0"/>
          </a:p>
        </p:txBody>
      </p:sp>
      <p:pic>
        <p:nvPicPr>
          <p:cNvPr id="8" name="Picture 7">
            <a:extLst>
              <a:ext uri="{FF2B5EF4-FFF2-40B4-BE49-F238E27FC236}">
                <a16:creationId xmlns:a16="http://schemas.microsoft.com/office/drawing/2014/main" id="{F6F3C1F9-2B74-4B28-ACFE-41BF5623A9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78959" y="365126"/>
            <a:ext cx="1828800" cy="655320"/>
          </a:xfrm>
          <a:prstGeom prst="rect">
            <a:avLst/>
          </a:prstGeom>
        </p:spPr>
      </p:pic>
    </p:spTree>
    <p:extLst>
      <p:ext uri="{BB962C8B-B14F-4D97-AF65-F5344CB8AC3E}">
        <p14:creationId xmlns:p14="http://schemas.microsoft.com/office/powerpoint/2010/main" val="135340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3">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F1D1CB-0A4F-44E5-80D6-D7ED11361886}"/>
              </a:ext>
            </a:extLst>
          </p:cNvPr>
          <p:cNvSpPr>
            <a:spLocks noGrp="1"/>
          </p:cNvSpPr>
          <p:nvPr>
            <p:ph type="title"/>
          </p:nvPr>
        </p:nvSpPr>
        <p:spPr>
          <a:xfrm>
            <a:off x="838200" y="365126"/>
            <a:ext cx="10515600" cy="957594"/>
          </a:xfrm>
        </p:spPr>
        <p:txBody>
          <a:bodyPr/>
          <a:lstStyle/>
          <a:p>
            <a:r>
              <a:rPr lang="en-US" dirty="0"/>
              <a:t>MSQC Performance Measures (P4P)</a:t>
            </a:r>
          </a:p>
        </p:txBody>
      </p:sp>
      <p:sp>
        <p:nvSpPr>
          <p:cNvPr id="3" name="Content Placeholder 2">
            <a:extLst>
              <a:ext uri="{FF2B5EF4-FFF2-40B4-BE49-F238E27FC236}">
                <a16:creationId xmlns:a16="http://schemas.microsoft.com/office/drawing/2014/main" id="{38828E39-CE5E-45F3-B98C-B6ED5FD90A38}"/>
              </a:ext>
            </a:extLst>
          </p:cNvPr>
          <p:cNvSpPr>
            <a:spLocks noGrp="1"/>
          </p:cNvSpPr>
          <p:nvPr>
            <p:ph idx="1"/>
          </p:nvPr>
        </p:nvSpPr>
        <p:spPr>
          <a:xfrm>
            <a:off x="604283" y="1443306"/>
            <a:ext cx="10515600" cy="4351338"/>
          </a:xfrm>
        </p:spPr>
        <p:txBody>
          <a:bodyPr/>
          <a:lstStyle/>
          <a:p>
            <a:r>
              <a:rPr lang="en-US" dirty="0"/>
              <a:t>SCQR and SC attendance at triannual collaborative wide meetings</a:t>
            </a:r>
          </a:p>
          <a:p>
            <a:r>
              <a:rPr lang="en-US" dirty="0"/>
              <a:t>SCQR at triannual conference calls</a:t>
            </a:r>
          </a:p>
          <a:p>
            <a:r>
              <a:rPr lang="en-US" dirty="0"/>
              <a:t>Maintain 30-day patient follow up rate of </a:t>
            </a:r>
            <a:r>
              <a:rPr lang="en-US" u="sng" dirty="0"/>
              <a:t>&gt;</a:t>
            </a:r>
            <a:r>
              <a:rPr lang="en-US" dirty="0"/>
              <a:t> 80% per quarter</a:t>
            </a:r>
          </a:p>
          <a:p>
            <a:r>
              <a:rPr lang="en-US" dirty="0"/>
              <a:t>Maintain sampled and incomplete case volume </a:t>
            </a:r>
            <a:r>
              <a:rPr lang="en-US" u="sng" dirty="0"/>
              <a:t>&lt;</a:t>
            </a:r>
            <a:r>
              <a:rPr lang="en-US" dirty="0"/>
              <a:t> 0.5% of total volume</a:t>
            </a:r>
          </a:p>
          <a:p>
            <a:r>
              <a:rPr lang="en-US" dirty="0"/>
              <a:t>QI project implementation</a:t>
            </a:r>
          </a:p>
          <a:p>
            <a:r>
              <a:rPr lang="en-US" dirty="0"/>
              <a:t>Collaborative wide measure</a:t>
            </a:r>
          </a:p>
        </p:txBody>
      </p:sp>
      <p:pic>
        <p:nvPicPr>
          <p:cNvPr id="8" name="Picture 7">
            <a:extLst>
              <a:ext uri="{FF2B5EF4-FFF2-40B4-BE49-F238E27FC236}">
                <a16:creationId xmlns:a16="http://schemas.microsoft.com/office/drawing/2014/main" id="{9D41E512-5DC5-4697-BCB1-1CAC564729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56404" y="319406"/>
            <a:ext cx="1828800" cy="655320"/>
          </a:xfrm>
          <a:prstGeom prst="rect">
            <a:avLst/>
          </a:prstGeom>
        </p:spPr>
      </p:pic>
    </p:spTree>
    <p:extLst>
      <p:ext uri="{BB962C8B-B14F-4D97-AF65-F5344CB8AC3E}">
        <p14:creationId xmlns:p14="http://schemas.microsoft.com/office/powerpoint/2010/main" val="223116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D520DB-C68C-46A8-9A5C-2B901D7811AC}"/>
              </a:ext>
            </a:extLst>
          </p:cNvPr>
          <p:cNvSpPr>
            <a:spLocks noGrp="1"/>
          </p:cNvSpPr>
          <p:nvPr>
            <p:ph type="title"/>
          </p:nvPr>
        </p:nvSpPr>
        <p:spPr>
          <a:xfrm>
            <a:off x="838200" y="304968"/>
            <a:ext cx="10515600" cy="975828"/>
          </a:xfrm>
        </p:spPr>
        <p:txBody>
          <a:bodyPr/>
          <a:lstStyle/>
          <a:p>
            <a:r>
              <a:rPr lang="en-US" dirty="0"/>
              <a:t>Providing Value to Member Hospitals</a:t>
            </a:r>
          </a:p>
        </p:txBody>
      </p:sp>
      <p:sp>
        <p:nvSpPr>
          <p:cNvPr id="3" name="Content Placeholder 2">
            <a:extLst>
              <a:ext uri="{FF2B5EF4-FFF2-40B4-BE49-F238E27FC236}">
                <a16:creationId xmlns:a16="http://schemas.microsoft.com/office/drawing/2014/main" id="{8C76D3F7-0FF9-40A5-8F3C-F29AA61211E6}"/>
              </a:ext>
            </a:extLst>
          </p:cNvPr>
          <p:cNvSpPr>
            <a:spLocks noGrp="1"/>
          </p:cNvSpPr>
          <p:nvPr>
            <p:ph idx="1"/>
          </p:nvPr>
        </p:nvSpPr>
        <p:spPr>
          <a:xfrm>
            <a:off x="838200" y="1322706"/>
            <a:ext cx="10515600" cy="4854257"/>
          </a:xfrm>
        </p:spPr>
        <p:txBody>
          <a:bodyPr>
            <a:normAutofit fontScale="92500" lnSpcReduction="20000"/>
          </a:bodyPr>
          <a:lstStyle/>
          <a:p>
            <a:r>
              <a:rPr lang="en-US" dirty="0"/>
              <a:t>Valid data monitoring</a:t>
            </a:r>
          </a:p>
          <a:p>
            <a:pPr lvl="1"/>
            <a:r>
              <a:rPr lang="en-US" dirty="0"/>
              <a:t>Our Clinical Site Coordinator Nurses (CSCs) provide initial and ongoing SCQR training and certification process, definition/variable support to ensure their consistent application and perform inter-rater reliability review of collected data</a:t>
            </a:r>
          </a:p>
          <a:p>
            <a:pPr lvl="1"/>
            <a:r>
              <a:rPr lang="en-US" dirty="0"/>
              <a:t>The CSCs perform data quality checks on hospital collected data, ensuring the data collected is useful and reliable for our member hospitals</a:t>
            </a:r>
          </a:p>
          <a:p>
            <a:pPr lvl="1"/>
            <a:r>
              <a:rPr lang="en-US" dirty="0"/>
              <a:t>Data analysts provide support for retrieving and analyzing data </a:t>
            </a:r>
          </a:p>
          <a:p>
            <a:r>
              <a:rPr lang="en-US" dirty="0"/>
              <a:t>Site-specific quality improvement initiatives</a:t>
            </a:r>
          </a:p>
          <a:p>
            <a:pPr lvl="1"/>
            <a:r>
              <a:rPr lang="en-US" dirty="0"/>
              <a:t>Our CSCs work directly with each hospital to identify opportunities for improvement and provide resources to assist with implementation</a:t>
            </a:r>
          </a:p>
          <a:p>
            <a:r>
              <a:rPr lang="en-US" dirty="0"/>
              <a:t>Mentorship opportunities</a:t>
            </a:r>
          </a:p>
          <a:p>
            <a:pPr lvl="1"/>
            <a:r>
              <a:rPr lang="en-US" dirty="0"/>
              <a:t>MSQC facilitates learning by matching high performing institutions with those looking to make similar improvements at their institution</a:t>
            </a:r>
          </a:p>
          <a:p>
            <a:pPr lvl="1"/>
            <a:r>
              <a:rPr lang="en-US" dirty="0"/>
              <a:t>Site visits with participating hospitals to identify and trouble shoot challenges to implementation</a:t>
            </a:r>
          </a:p>
        </p:txBody>
      </p:sp>
      <p:pic>
        <p:nvPicPr>
          <p:cNvPr id="8" name="Picture 7">
            <a:extLst>
              <a:ext uri="{FF2B5EF4-FFF2-40B4-BE49-F238E27FC236}">
                <a16:creationId xmlns:a16="http://schemas.microsoft.com/office/drawing/2014/main" id="{76185D8C-88DD-41A2-9286-D691AE5C7F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226" y="323058"/>
            <a:ext cx="1828800" cy="655320"/>
          </a:xfrm>
          <a:prstGeom prst="rect">
            <a:avLst/>
          </a:prstGeom>
        </p:spPr>
      </p:pic>
    </p:spTree>
    <p:extLst>
      <p:ext uri="{BB962C8B-B14F-4D97-AF65-F5344CB8AC3E}">
        <p14:creationId xmlns:p14="http://schemas.microsoft.com/office/powerpoint/2010/main" val="893887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2FAE5-1F26-4137-BC99-D908ED45F638}"/>
              </a:ext>
            </a:extLst>
          </p:cNvPr>
          <p:cNvSpPr>
            <a:spLocks noGrp="1"/>
          </p:cNvSpPr>
          <p:nvPr>
            <p:ph type="ctrTitle"/>
          </p:nvPr>
        </p:nvSpPr>
        <p:spPr/>
        <p:txBody>
          <a:bodyPr/>
          <a:lstStyle/>
          <a:p>
            <a:r>
              <a:rPr lang="en-US" dirty="0"/>
              <a:t>MSQC PSO</a:t>
            </a:r>
          </a:p>
        </p:txBody>
      </p:sp>
      <p:sp>
        <p:nvSpPr>
          <p:cNvPr id="3" name="Subtitle 2">
            <a:extLst>
              <a:ext uri="{FF2B5EF4-FFF2-40B4-BE49-F238E27FC236}">
                <a16:creationId xmlns:a16="http://schemas.microsoft.com/office/drawing/2014/main" id="{C927106B-EA2C-4009-813B-4DE77734E1BF}"/>
              </a:ext>
            </a:extLst>
          </p:cNvPr>
          <p:cNvSpPr>
            <a:spLocks noGrp="1"/>
          </p:cNvSpPr>
          <p:nvPr>
            <p:ph type="subTitle" idx="1"/>
          </p:nvPr>
        </p:nvSpPr>
        <p:spPr/>
        <p:txBody>
          <a:bodyPr/>
          <a:lstStyle/>
          <a:p>
            <a:r>
              <a:rPr lang="en-US" dirty="0"/>
              <a:t>MSQC IS RECOGNIZED AS A PATIENT SAFETY ORGANIZATION</a:t>
            </a:r>
          </a:p>
        </p:txBody>
      </p:sp>
      <p:pic>
        <p:nvPicPr>
          <p:cNvPr id="8" name="Picture 7">
            <a:extLst>
              <a:ext uri="{FF2B5EF4-FFF2-40B4-BE49-F238E27FC236}">
                <a16:creationId xmlns:a16="http://schemas.microsoft.com/office/drawing/2014/main" id="{CF2D6353-E593-4964-BE63-45D4E0124E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1780" y="318453"/>
            <a:ext cx="1828800" cy="655320"/>
          </a:xfrm>
          <a:prstGeom prst="rect">
            <a:avLst/>
          </a:prstGeom>
        </p:spPr>
      </p:pic>
    </p:spTree>
    <p:extLst>
      <p:ext uri="{BB962C8B-B14F-4D97-AF65-F5344CB8AC3E}">
        <p14:creationId xmlns:p14="http://schemas.microsoft.com/office/powerpoint/2010/main" val="474425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8E401A-8395-41D9-A372-804C0660E6B4}"/>
              </a:ext>
            </a:extLst>
          </p:cNvPr>
          <p:cNvSpPr>
            <a:spLocks noGrp="1"/>
          </p:cNvSpPr>
          <p:nvPr>
            <p:ph type="title"/>
          </p:nvPr>
        </p:nvSpPr>
        <p:spPr>
          <a:xfrm>
            <a:off x="838200" y="365126"/>
            <a:ext cx="10515600" cy="911880"/>
          </a:xfrm>
        </p:spPr>
        <p:txBody>
          <a:bodyPr/>
          <a:lstStyle/>
          <a:p>
            <a:r>
              <a:rPr lang="en-US" dirty="0"/>
              <a:t>What is a Patient Safety Organization?</a:t>
            </a:r>
          </a:p>
        </p:txBody>
      </p:sp>
      <p:sp>
        <p:nvSpPr>
          <p:cNvPr id="3" name="Content Placeholder 2">
            <a:extLst>
              <a:ext uri="{FF2B5EF4-FFF2-40B4-BE49-F238E27FC236}">
                <a16:creationId xmlns:a16="http://schemas.microsoft.com/office/drawing/2014/main" id="{2C934412-2F04-4790-847D-AAB7F3D66183}"/>
              </a:ext>
            </a:extLst>
          </p:cNvPr>
          <p:cNvSpPr>
            <a:spLocks noGrp="1"/>
          </p:cNvSpPr>
          <p:nvPr>
            <p:ph idx="1"/>
          </p:nvPr>
        </p:nvSpPr>
        <p:spPr/>
        <p:txBody>
          <a:bodyPr/>
          <a:lstStyle/>
          <a:p>
            <a:r>
              <a:rPr lang="en-US" dirty="0"/>
              <a:t>A legal structure in which healthcare providers can voluntarily disclose information, learn from mistakes and avoid them in the future</a:t>
            </a:r>
          </a:p>
          <a:p>
            <a:pPr marL="0" indent="0">
              <a:buNone/>
            </a:pPr>
            <a:endParaRPr lang="en-US" dirty="0"/>
          </a:p>
          <a:p>
            <a:r>
              <a:rPr lang="en-US" dirty="0"/>
              <a:t>PSOs are intended to incentivize providers to more openly share patient safety events using a common platform for relevant comparison and ultimately improvements in safety and quality of care</a:t>
            </a:r>
          </a:p>
        </p:txBody>
      </p:sp>
      <p:pic>
        <p:nvPicPr>
          <p:cNvPr id="8" name="Picture 7">
            <a:extLst>
              <a:ext uri="{FF2B5EF4-FFF2-40B4-BE49-F238E27FC236}">
                <a16:creationId xmlns:a16="http://schemas.microsoft.com/office/drawing/2014/main" id="{1499650A-929D-4B37-9D33-0084752A12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84555" y="310695"/>
            <a:ext cx="1828800" cy="655320"/>
          </a:xfrm>
          <a:prstGeom prst="rect">
            <a:avLst/>
          </a:prstGeom>
        </p:spPr>
      </p:pic>
    </p:spTree>
    <p:extLst>
      <p:ext uri="{BB962C8B-B14F-4D97-AF65-F5344CB8AC3E}">
        <p14:creationId xmlns:p14="http://schemas.microsoft.com/office/powerpoint/2010/main" val="2000240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65772-7823-4203-B0EF-7C59DEB31490}"/>
              </a:ext>
            </a:extLst>
          </p:cNvPr>
          <p:cNvSpPr>
            <a:spLocks noGrp="1"/>
          </p:cNvSpPr>
          <p:nvPr>
            <p:ph type="title"/>
          </p:nvPr>
        </p:nvSpPr>
        <p:spPr>
          <a:xfrm>
            <a:off x="838200" y="365126"/>
            <a:ext cx="10515600" cy="915670"/>
          </a:xfrm>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FB210939-34FB-4C4A-9F3C-A6288DA08692}"/>
              </a:ext>
            </a:extLst>
          </p:cNvPr>
          <p:cNvSpPr>
            <a:spLocks noGrp="1"/>
          </p:cNvSpPr>
          <p:nvPr>
            <p:ph idx="1"/>
          </p:nvPr>
        </p:nvSpPr>
        <p:spPr/>
        <p:txBody>
          <a:bodyPr/>
          <a:lstStyle/>
          <a:p>
            <a:pPr>
              <a:lnSpc>
                <a:spcPct val="150000"/>
              </a:lnSpc>
            </a:pPr>
            <a:r>
              <a:rPr lang="en-US" dirty="0">
                <a:solidFill>
                  <a:srgbClr val="8BC53F"/>
                </a:solidFill>
              </a:rPr>
              <a:t>MSQC QI Projects</a:t>
            </a:r>
          </a:p>
          <a:p>
            <a:pPr>
              <a:lnSpc>
                <a:spcPct val="150000"/>
              </a:lnSpc>
            </a:pPr>
            <a:r>
              <a:rPr lang="en-US" dirty="0">
                <a:solidFill>
                  <a:srgbClr val="8BC53F"/>
                </a:solidFill>
              </a:rPr>
              <a:t>Calls and Meetings Calendar</a:t>
            </a:r>
          </a:p>
          <a:p>
            <a:pPr>
              <a:lnSpc>
                <a:spcPct val="150000"/>
              </a:lnSpc>
            </a:pPr>
            <a:r>
              <a:rPr lang="en-US" dirty="0">
                <a:solidFill>
                  <a:srgbClr val="8BC53F"/>
                </a:solidFill>
              </a:rPr>
              <a:t>MSQC Care Pathways</a:t>
            </a:r>
          </a:p>
          <a:p>
            <a:pPr>
              <a:lnSpc>
                <a:spcPct val="150000"/>
              </a:lnSpc>
            </a:pPr>
            <a:r>
              <a:rPr lang="en-US" dirty="0">
                <a:solidFill>
                  <a:srgbClr val="8BC53F"/>
                </a:solidFill>
              </a:rPr>
              <a:t>MSQC QI Toolkits</a:t>
            </a:r>
          </a:p>
          <a:p>
            <a:pPr>
              <a:lnSpc>
                <a:spcPct val="150000"/>
              </a:lnSpc>
            </a:pPr>
            <a:r>
              <a:rPr lang="en-US" dirty="0">
                <a:solidFill>
                  <a:srgbClr val="8BC53F"/>
                </a:solidFill>
              </a:rPr>
              <a:t>Surgeon Resources</a:t>
            </a:r>
          </a:p>
        </p:txBody>
      </p:sp>
      <p:pic>
        <p:nvPicPr>
          <p:cNvPr id="8" name="Picture 7">
            <a:extLst>
              <a:ext uri="{FF2B5EF4-FFF2-40B4-BE49-F238E27FC236}">
                <a16:creationId xmlns:a16="http://schemas.microsoft.com/office/drawing/2014/main" id="{09412CD8-2583-4A42-9861-535BBEEF81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4172" y="291784"/>
            <a:ext cx="1828800" cy="655320"/>
          </a:xfrm>
          <a:prstGeom prst="rect">
            <a:avLst/>
          </a:prstGeom>
        </p:spPr>
      </p:pic>
    </p:spTree>
    <p:extLst>
      <p:ext uri="{BB962C8B-B14F-4D97-AF65-F5344CB8AC3E}">
        <p14:creationId xmlns:p14="http://schemas.microsoft.com/office/powerpoint/2010/main" val="2484284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2F0CBCA-AB0D-41C9-A63C-9979982B1FC4}"/>
              </a:ext>
            </a:extLst>
          </p:cNvPr>
          <p:cNvSpPr>
            <a:spLocks noGrp="1"/>
          </p:cNvSpPr>
          <p:nvPr>
            <p:ph type="title"/>
          </p:nvPr>
        </p:nvSpPr>
        <p:spPr>
          <a:xfrm>
            <a:off x="838200" y="365125"/>
            <a:ext cx="10266947" cy="1031147"/>
          </a:xfrm>
        </p:spPr>
        <p:txBody>
          <a:bodyPr/>
          <a:lstStyle/>
          <a:p>
            <a:r>
              <a:rPr lang="en-US" dirty="0"/>
              <a:t>Overview of MSQC</a:t>
            </a:r>
          </a:p>
        </p:txBody>
      </p:sp>
      <p:pic>
        <p:nvPicPr>
          <p:cNvPr id="13" name="Picture 12">
            <a:extLst>
              <a:ext uri="{FF2B5EF4-FFF2-40B4-BE49-F238E27FC236}">
                <a16:creationId xmlns:a16="http://schemas.microsoft.com/office/drawing/2014/main" id="{D0B9CFAB-D813-47D9-94EB-63BCA376DD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3156" y="365125"/>
            <a:ext cx="1828800" cy="655320"/>
          </a:xfrm>
          <a:prstGeom prst="rect">
            <a:avLst/>
          </a:prstGeom>
        </p:spPr>
      </p:pic>
      <p:grpSp>
        <p:nvGrpSpPr>
          <p:cNvPr id="5" name="Group 4">
            <a:extLst>
              <a:ext uri="{FF2B5EF4-FFF2-40B4-BE49-F238E27FC236}">
                <a16:creationId xmlns:a16="http://schemas.microsoft.com/office/drawing/2014/main" id="{7F2076B3-2A60-06AC-6ED4-895D0C32110F}"/>
              </a:ext>
            </a:extLst>
          </p:cNvPr>
          <p:cNvGrpSpPr/>
          <p:nvPr/>
        </p:nvGrpSpPr>
        <p:grpSpPr>
          <a:xfrm>
            <a:off x="838200" y="1571589"/>
            <a:ext cx="2318784" cy="2043784"/>
            <a:chOff x="1288472" y="1524000"/>
            <a:chExt cx="2318784" cy="2043784"/>
          </a:xfrm>
        </p:grpSpPr>
        <p:pic>
          <p:nvPicPr>
            <p:cNvPr id="8" name="Picture 10" descr="Hospital buildings - Free medical icons">
              <a:extLst>
                <a:ext uri="{FF2B5EF4-FFF2-40B4-BE49-F238E27FC236}">
                  <a16:creationId xmlns:a16="http://schemas.microsoft.com/office/drawing/2014/main" id="{80321902-A134-F58F-7BBE-C8FBEB0F4ABE}"/>
                </a:ext>
              </a:extLst>
            </p:cNvPr>
            <p:cNvPicPr>
              <a:picLocks noChangeAspect="1" noChangeArrowheads="1"/>
            </p:cNvPicPr>
            <p:nvPr/>
          </p:nvPicPr>
          <p:blipFill rotWithShape="1">
            <a:blip r:embed="rId4">
              <a:duotone>
                <a:schemeClr val="bg2">
                  <a:shade val="45000"/>
                  <a:satMod val="135000"/>
                </a:schemeClr>
                <a:prstClr val="white"/>
              </a:duotone>
              <a:extLst>
                <a:ext uri="{28A0092B-C50C-407E-A947-70E740481C1C}">
                  <a14:useLocalDpi xmlns:a14="http://schemas.microsoft.com/office/drawing/2010/main" val="0"/>
                </a:ext>
              </a:extLst>
            </a:blip>
            <a:srcRect t="11039" b="16115"/>
            <a:stretch/>
          </p:blipFill>
          <p:spPr bwMode="auto">
            <a:xfrm>
              <a:off x="1580517" y="1524000"/>
              <a:ext cx="1734694" cy="126366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096FC2F-4808-D367-4BA3-69D23D8C3813}"/>
                </a:ext>
              </a:extLst>
            </p:cNvPr>
            <p:cNvSpPr txBox="1"/>
            <p:nvPr/>
          </p:nvSpPr>
          <p:spPr>
            <a:xfrm>
              <a:off x="1288472" y="2829120"/>
              <a:ext cx="2318784" cy="738664"/>
            </a:xfrm>
            <a:prstGeom prst="rect">
              <a:avLst/>
            </a:prstGeom>
            <a:noFill/>
          </p:spPr>
          <p:txBody>
            <a:bodyPr wrap="square" rtlCol="0">
              <a:spAutoFit/>
            </a:bodyPr>
            <a:lstStyle/>
            <a:p>
              <a:pPr algn="ctr"/>
              <a:r>
                <a:rPr lang="en-US" sz="2400" b="1" dirty="0">
                  <a:solidFill>
                    <a:srgbClr val="92D050"/>
                  </a:solidFill>
                </a:rPr>
                <a:t>69</a:t>
              </a:r>
            </a:p>
            <a:p>
              <a:pPr algn="ctr"/>
              <a:r>
                <a:rPr lang="en-US" dirty="0">
                  <a:solidFill>
                    <a:srgbClr val="75666B"/>
                  </a:solidFill>
                </a:rPr>
                <a:t>Participating Hospitals</a:t>
              </a:r>
            </a:p>
          </p:txBody>
        </p:sp>
        <p:pic>
          <p:nvPicPr>
            <p:cNvPr id="10" name="Picture 10" descr="Hospital buildings - Free medical icons">
              <a:extLst>
                <a:ext uri="{FF2B5EF4-FFF2-40B4-BE49-F238E27FC236}">
                  <a16:creationId xmlns:a16="http://schemas.microsoft.com/office/drawing/2014/main" id="{863B66BC-CFEC-8AB2-5EBE-66506A359C67}"/>
                </a:ext>
              </a:extLst>
            </p:cNvPr>
            <p:cNvPicPr>
              <a:picLocks noChangeAspect="1" noChangeArrowheads="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41767" t="21472" r="41211" b="61964"/>
            <a:stretch/>
          </p:blipFill>
          <p:spPr bwMode="auto">
            <a:xfrm>
              <a:off x="2303463" y="1703388"/>
              <a:ext cx="295275" cy="2873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C26F946A-B02A-7728-3729-BED1E8B1B4E5}"/>
              </a:ext>
            </a:extLst>
          </p:cNvPr>
          <p:cNvGrpSpPr/>
          <p:nvPr/>
        </p:nvGrpSpPr>
        <p:grpSpPr>
          <a:xfrm>
            <a:off x="7085833" y="3732111"/>
            <a:ext cx="2360573" cy="2240553"/>
            <a:chOff x="7851924" y="4106990"/>
            <a:chExt cx="2360573" cy="2240553"/>
          </a:xfrm>
        </p:grpSpPr>
        <p:pic>
          <p:nvPicPr>
            <p:cNvPr id="16" name="Picture 6" descr="Documents - Free business icons">
              <a:extLst>
                <a:ext uri="{FF2B5EF4-FFF2-40B4-BE49-F238E27FC236}">
                  <a16:creationId xmlns:a16="http://schemas.microsoft.com/office/drawing/2014/main" id="{FD0B9B10-C1C2-0B22-B2F9-51ED67FB8062}"/>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05798" y="4106990"/>
              <a:ext cx="1452826" cy="145282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3ADFEC9D-EA5F-1A14-10E1-2C6434548454}"/>
                </a:ext>
              </a:extLst>
            </p:cNvPr>
            <p:cNvSpPr txBox="1"/>
            <p:nvPr/>
          </p:nvSpPr>
          <p:spPr>
            <a:xfrm>
              <a:off x="7851924" y="5608879"/>
              <a:ext cx="2360573" cy="738664"/>
            </a:xfrm>
            <a:prstGeom prst="rect">
              <a:avLst/>
            </a:prstGeom>
            <a:noFill/>
          </p:spPr>
          <p:txBody>
            <a:bodyPr wrap="square" rtlCol="0">
              <a:spAutoFit/>
            </a:bodyPr>
            <a:lstStyle/>
            <a:p>
              <a:pPr algn="ctr"/>
              <a:r>
                <a:rPr lang="en-US" sz="2400" b="1" dirty="0">
                  <a:solidFill>
                    <a:srgbClr val="92D050"/>
                  </a:solidFill>
                </a:rPr>
                <a:t>800,000+</a:t>
              </a:r>
              <a:r>
                <a:rPr lang="en-US" sz="2400" b="1" dirty="0">
                  <a:solidFill>
                    <a:srgbClr val="7A0002"/>
                  </a:solidFill>
                </a:rPr>
                <a:t> </a:t>
              </a:r>
            </a:p>
            <a:p>
              <a:pPr algn="ctr"/>
              <a:r>
                <a:rPr lang="en-US" dirty="0">
                  <a:solidFill>
                    <a:srgbClr val="75666B"/>
                  </a:solidFill>
                </a:rPr>
                <a:t>surgical cases recorded</a:t>
              </a:r>
            </a:p>
          </p:txBody>
        </p:sp>
      </p:grpSp>
      <p:grpSp>
        <p:nvGrpSpPr>
          <p:cNvPr id="19" name="Group 18">
            <a:extLst>
              <a:ext uri="{FF2B5EF4-FFF2-40B4-BE49-F238E27FC236}">
                <a16:creationId xmlns:a16="http://schemas.microsoft.com/office/drawing/2014/main" id="{3A7C7774-3019-58BC-08B6-DEFF16AFCDCD}"/>
              </a:ext>
            </a:extLst>
          </p:cNvPr>
          <p:cNvGrpSpPr/>
          <p:nvPr/>
        </p:nvGrpSpPr>
        <p:grpSpPr>
          <a:xfrm>
            <a:off x="5301425" y="1226363"/>
            <a:ext cx="2166384" cy="2390089"/>
            <a:chOff x="4988852" y="345317"/>
            <a:chExt cx="2166384" cy="2390089"/>
          </a:xfrm>
        </p:grpSpPr>
        <p:sp>
          <p:nvSpPr>
            <p:cNvPr id="20" name="TextBox 19">
              <a:extLst>
                <a:ext uri="{FF2B5EF4-FFF2-40B4-BE49-F238E27FC236}">
                  <a16:creationId xmlns:a16="http://schemas.microsoft.com/office/drawing/2014/main" id="{91201A05-1A81-6852-017A-04E377DEFC2A}"/>
                </a:ext>
              </a:extLst>
            </p:cNvPr>
            <p:cNvSpPr txBox="1"/>
            <p:nvPr/>
          </p:nvSpPr>
          <p:spPr>
            <a:xfrm>
              <a:off x="4988852" y="1996742"/>
              <a:ext cx="2166384" cy="738664"/>
            </a:xfrm>
            <a:prstGeom prst="rect">
              <a:avLst/>
            </a:prstGeom>
            <a:noFill/>
          </p:spPr>
          <p:txBody>
            <a:bodyPr wrap="square" rtlCol="0">
              <a:spAutoFit/>
            </a:bodyPr>
            <a:lstStyle/>
            <a:p>
              <a:pPr algn="ctr"/>
              <a:r>
                <a:rPr lang="en-US" sz="2400" b="1" dirty="0">
                  <a:solidFill>
                    <a:srgbClr val="92D050"/>
                  </a:solidFill>
                </a:rPr>
                <a:t>120</a:t>
              </a:r>
            </a:p>
            <a:p>
              <a:pPr algn="ctr"/>
              <a:r>
                <a:rPr lang="en-US" dirty="0">
                  <a:solidFill>
                    <a:srgbClr val="75666B"/>
                  </a:solidFill>
                </a:rPr>
                <a:t>Nurse Abstractors</a:t>
              </a:r>
            </a:p>
          </p:txBody>
        </p:sp>
        <p:grpSp>
          <p:nvGrpSpPr>
            <p:cNvPr id="21" name="Group 20">
              <a:extLst>
                <a:ext uri="{FF2B5EF4-FFF2-40B4-BE49-F238E27FC236}">
                  <a16:creationId xmlns:a16="http://schemas.microsoft.com/office/drawing/2014/main" id="{C9429145-63A9-3CA9-003E-63938635DABD}"/>
                </a:ext>
              </a:extLst>
            </p:cNvPr>
            <p:cNvGrpSpPr/>
            <p:nvPr/>
          </p:nvGrpSpPr>
          <p:grpSpPr>
            <a:xfrm>
              <a:off x="5190980" y="345317"/>
              <a:ext cx="1762127" cy="1702069"/>
              <a:chOff x="7268880" y="244082"/>
              <a:chExt cx="1762127" cy="1702069"/>
            </a:xfrm>
          </p:grpSpPr>
          <p:pic>
            <p:nvPicPr>
              <p:cNvPr id="22" name="Picture 4" descr="nurse Icon - Free Icons">
                <a:extLst>
                  <a:ext uri="{FF2B5EF4-FFF2-40B4-BE49-F238E27FC236}">
                    <a16:creationId xmlns:a16="http://schemas.microsoft.com/office/drawing/2014/main" id="{EC86738A-0F1A-9D1C-B801-225974F3C13E}"/>
                  </a:ext>
                </a:extLst>
              </p:cNvPr>
              <p:cNvPicPr>
                <a:picLocks noChangeAspect="1" noChangeArrowheads="1"/>
              </p:cNvPicPr>
              <p:nvPr/>
            </p:nvPicPr>
            <p:blipFill rotWithShape="1">
              <a:blip r:embed="rId6">
                <a:duotone>
                  <a:schemeClr val="accent4">
                    <a:shade val="45000"/>
                    <a:satMod val="135000"/>
                  </a:schemeClr>
                  <a:prstClr val="white"/>
                </a:duotone>
                <a:extLst>
                  <a:ext uri="{28A0092B-C50C-407E-A947-70E740481C1C}">
                    <a14:useLocalDpi xmlns:a14="http://schemas.microsoft.com/office/drawing/2010/main" val="0"/>
                  </a:ext>
                </a:extLst>
              </a:blip>
              <a:srcRect t="22722" b="50071"/>
              <a:stretch/>
            </p:blipFill>
            <p:spPr bwMode="auto">
              <a:xfrm>
                <a:off x="7268882" y="635000"/>
                <a:ext cx="1762125" cy="47942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nurse Icon - Free Icons">
                <a:extLst>
                  <a:ext uri="{FF2B5EF4-FFF2-40B4-BE49-F238E27FC236}">
                    <a16:creationId xmlns:a16="http://schemas.microsoft.com/office/drawing/2014/main" id="{5A7BB907-0990-1FF8-DD8C-2182F6CA66DB}"/>
                  </a:ext>
                </a:extLst>
              </p:cNvPr>
              <p:cNvPicPr>
                <a:picLocks noChangeAspect="1" noChangeArrowheads="1"/>
              </p:cNvPicPr>
              <p:nvPr/>
            </p:nvPicPr>
            <p:blipFill rotWithShape="1">
              <a:blip r:embed="rId6">
                <a:duotone>
                  <a:schemeClr val="accent5">
                    <a:shade val="45000"/>
                    <a:satMod val="135000"/>
                  </a:schemeClr>
                  <a:prstClr val="white"/>
                </a:duotone>
                <a:extLst>
                  <a:ext uri="{28A0092B-C50C-407E-A947-70E740481C1C}">
                    <a14:useLocalDpi xmlns:a14="http://schemas.microsoft.com/office/drawing/2010/main" val="0"/>
                  </a:ext>
                </a:extLst>
              </a:blip>
              <a:srcRect t="49442" b="2092"/>
              <a:stretch/>
            </p:blipFill>
            <p:spPr bwMode="auto">
              <a:xfrm>
                <a:off x="7268881" y="1092077"/>
                <a:ext cx="1762125" cy="85407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nurse Icon - Free Icons">
                <a:extLst>
                  <a:ext uri="{FF2B5EF4-FFF2-40B4-BE49-F238E27FC236}">
                    <a16:creationId xmlns:a16="http://schemas.microsoft.com/office/drawing/2014/main" id="{F1C4D28B-14CB-5FE8-5211-B34F76A0D907}"/>
                  </a:ext>
                </a:extLst>
              </p:cNvPr>
              <p:cNvPicPr>
                <a:picLocks noChangeAspect="1" noChangeArrowheads="1"/>
              </p:cNvPicPr>
              <p:nvPr/>
            </p:nvPicPr>
            <p:blipFill rotWithShape="1">
              <a:blip r:embed="rId7">
                <a:clrChange>
                  <a:clrFrom>
                    <a:srgbClr val="FFFFFF"/>
                  </a:clrFrom>
                  <a:clrTo>
                    <a:srgbClr val="FFFFFF">
                      <a:alpha val="0"/>
                    </a:srgbClr>
                  </a:clrTo>
                </a:clrChange>
                <a:duotone>
                  <a:srgbClr val="991B1E">
                    <a:shade val="45000"/>
                    <a:satMod val="135000"/>
                  </a:srgbClr>
                  <a:prstClr val="white"/>
                </a:duotone>
                <a:extLst>
                  <a:ext uri="{28A0092B-C50C-407E-A947-70E740481C1C}">
                    <a14:useLocalDpi xmlns:a14="http://schemas.microsoft.com/office/drawing/2010/main" val="0"/>
                  </a:ext>
                </a:extLst>
              </a:blip>
              <a:srcRect t="-610" b="78374"/>
              <a:stretch/>
            </p:blipFill>
            <p:spPr bwMode="auto">
              <a:xfrm>
                <a:off x="7268880" y="244082"/>
                <a:ext cx="1762125" cy="39191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5" name="Group 24">
            <a:extLst>
              <a:ext uri="{FF2B5EF4-FFF2-40B4-BE49-F238E27FC236}">
                <a16:creationId xmlns:a16="http://schemas.microsoft.com/office/drawing/2014/main" id="{C7B73668-D6E2-0AEB-2557-3B72EB80AA9F}"/>
              </a:ext>
            </a:extLst>
          </p:cNvPr>
          <p:cNvGrpSpPr/>
          <p:nvPr/>
        </p:nvGrpSpPr>
        <p:grpSpPr>
          <a:xfrm>
            <a:off x="9035016" y="1165622"/>
            <a:ext cx="2318784" cy="2448671"/>
            <a:chOff x="8599232" y="1119113"/>
            <a:chExt cx="2318784" cy="2448671"/>
          </a:xfrm>
        </p:grpSpPr>
        <p:sp>
          <p:nvSpPr>
            <p:cNvPr id="26" name="TextBox 25">
              <a:extLst>
                <a:ext uri="{FF2B5EF4-FFF2-40B4-BE49-F238E27FC236}">
                  <a16:creationId xmlns:a16="http://schemas.microsoft.com/office/drawing/2014/main" id="{1A97E25A-9345-A8B1-396B-22F543D44AE5}"/>
                </a:ext>
              </a:extLst>
            </p:cNvPr>
            <p:cNvSpPr txBox="1"/>
            <p:nvPr/>
          </p:nvSpPr>
          <p:spPr>
            <a:xfrm>
              <a:off x="8599232" y="2829120"/>
              <a:ext cx="2318784" cy="738664"/>
            </a:xfrm>
            <a:prstGeom prst="rect">
              <a:avLst/>
            </a:prstGeom>
            <a:noFill/>
            <a:ln>
              <a:noFill/>
            </a:ln>
          </p:spPr>
          <p:txBody>
            <a:bodyPr wrap="square" rtlCol="0">
              <a:spAutoFit/>
            </a:bodyPr>
            <a:lstStyle/>
            <a:p>
              <a:pPr algn="ctr"/>
              <a:r>
                <a:rPr lang="en-US" sz="2400" b="1" dirty="0">
                  <a:solidFill>
                    <a:srgbClr val="92D050"/>
                  </a:solidFill>
                </a:rPr>
                <a:t>3000+</a:t>
              </a:r>
              <a:r>
                <a:rPr lang="en-US" sz="2400" dirty="0">
                  <a:solidFill>
                    <a:srgbClr val="92D050"/>
                  </a:solidFill>
                </a:rPr>
                <a:t> </a:t>
              </a:r>
            </a:p>
            <a:p>
              <a:pPr algn="ctr"/>
              <a:r>
                <a:rPr lang="en-US" dirty="0">
                  <a:solidFill>
                    <a:srgbClr val="75666B"/>
                  </a:solidFill>
                </a:rPr>
                <a:t>Participating Surgeons</a:t>
              </a:r>
            </a:p>
          </p:txBody>
        </p:sp>
        <p:grpSp>
          <p:nvGrpSpPr>
            <p:cNvPr id="27" name="Group 26">
              <a:extLst>
                <a:ext uri="{FF2B5EF4-FFF2-40B4-BE49-F238E27FC236}">
                  <a16:creationId xmlns:a16="http://schemas.microsoft.com/office/drawing/2014/main" id="{43A4FDB1-EF92-76A9-D852-F488356A0B0B}"/>
                </a:ext>
              </a:extLst>
            </p:cNvPr>
            <p:cNvGrpSpPr/>
            <p:nvPr/>
          </p:nvGrpSpPr>
          <p:grpSpPr>
            <a:xfrm>
              <a:off x="8855008" y="1119113"/>
              <a:ext cx="1805763" cy="1751086"/>
              <a:chOff x="6988108" y="592063"/>
              <a:chExt cx="1805763" cy="1751086"/>
            </a:xfrm>
          </p:grpSpPr>
          <p:pic>
            <p:nvPicPr>
              <p:cNvPr id="28" name="Picture 10" descr="Free Surgeon Icon, Symbol. PNG, SVG Download.">
                <a:extLst>
                  <a:ext uri="{FF2B5EF4-FFF2-40B4-BE49-F238E27FC236}">
                    <a16:creationId xmlns:a16="http://schemas.microsoft.com/office/drawing/2014/main" id="{470BB858-D0D2-A9C0-FD20-7577FACADE03}"/>
                  </a:ext>
                </a:extLst>
              </p:cNvPr>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b="52703"/>
              <a:stretch/>
            </p:blipFill>
            <p:spPr bwMode="auto">
              <a:xfrm>
                <a:off x="6988108" y="592063"/>
                <a:ext cx="1805763" cy="85407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Free Surgeon Icon, Symbol. PNG, SVG Download.">
                <a:extLst>
                  <a:ext uri="{FF2B5EF4-FFF2-40B4-BE49-F238E27FC236}">
                    <a16:creationId xmlns:a16="http://schemas.microsoft.com/office/drawing/2014/main" id="{86B21143-6870-0917-5D3C-320AABA6EF06}"/>
                  </a:ext>
                </a:extLst>
              </p:cNvPr>
              <p:cNvPicPr>
                <a:picLocks noChangeAspect="1" noChangeArrowheads="1"/>
              </p:cNvPicPr>
              <p:nvPr/>
            </p:nvPicPr>
            <p:blipFill rotWithShape="1">
              <a:blip r:embed="rId8">
                <a:duotone>
                  <a:schemeClr val="accent2">
                    <a:shade val="45000"/>
                    <a:satMod val="135000"/>
                  </a:schemeClr>
                  <a:prstClr val="white"/>
                </a:duotone>
                <a:extLst>
                  <a:ext uri="{28A0092B-C50C-407E-A947-70E740481C1C}">
                    <a14:useLocalDpi xmlns:a14="http://schemas.microsoft.com/office/drawing/2010/main" val="0"/>
                  </a:ext>
                </a:extLst>
              </a:blip>
              <a:srcRect t="47639" b="2686"/>
              <a:stretch/>
            </p:blipFill>
            <p:spPr bwMode="auto">
              <a:xfrm>
                <a:off x="6988108" y="1446137"/>
                <a:ext cx="1805763" cy="89701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Free Surgeon Icon, Symbol. PNG, SVG Download.">
                <a:extLst>
                  <a:ext uri="{FF2B5EF4-FFF2-40B4-BE49-F238E27FC236}">
                    <a16:creationId xmlns:a16="http://schemas.microsoft.com/office/drawing/2014/main" id="{78DC2450-73C5-15BA-2819-DC9B055F73ED}"/>
                  </a:ext>
                </a:extLst>
              </p:cNvPr>
              <p:cNvPicPr>
                <a:picLocks noChangeAspect="1" noChangeArrowheads="1"/>
              </p:cNvPicPr>
              <p:nvPr/>
            </p:nvPicPr>
            <p:blipFill rotWithShape="1">
              <a:blip r:embed="rId8">
                <a:duotone>
                  <a:schemeClr val="accent3">
                    <a:shade val="45000"/>
                    <a:satMod val="135000"/>
                  </a:schemeClr>
                  <a:prstClr val="white"/>
                </a:duotone>
                <a:extLst>
                  <a:ext uri="{28A0092B-C50C-407E-A947-70E740481C1C}">
                    <a14:useLocalDpi xmlns:a14="http://schemas.microsoft.com/office/drawing/2010/main" val="0"/>
                  </a:ext>
                </a:extLst>
              </a:blip>
              <a:srcRect l="45368" t="15285" r="45842" b="76452"/>
              <a:stretch/>
            </p:blipFill>
            <p:spPr bwMode="auto">
              <a:xfrm>
                <a:off x="7804150" y="860425"/>
                <a:ext cx="171450" cy="16116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1" name="Group 30">
            <a:extLst>
              <a:ext uri="{FF2B5EF4-FFF2-40B4-BE49-F238E27FC236}">
                <a16:creationId xmlns:a16="http://schemas.microsoft.com/office/drawing/2014/main" id="{8F55831A-3DA0-6C28-C694-C2CD06F6D13E}"/>
              </a:ext>
            </a:extLst>
          </p:cNvPr>
          <p:cNvGrpSpPr/>
          <p:nvPr/>
        </p:nvGrpSpPr>
        <p:grpSpPr>
          <a:xfrm>
            <a:off x="2512927" y="3394455"/>
            <a:ext cx="3597780" cy="2592196"/>
            <a:chOff x="1415912" y="4217012"/>
            <a:chExt cx="3597780" cy="2592196"/>
          </a:xfrm>
        </p:grpSpPr>
        <p:grpSp>
          <p:nvGrpSpPr>
            <p:cNvPr id="32" name="Group 31">
              <a:extLst>
                <a:ext uri="{FF2B5EF4-FFF2-40B4-BE49-F238E27FC236}">
                  <a16:creationId xmlns:a16="http://schemas.microsoft.com/office/drawing/2014/main" id="{BA9F6C6A-4BC2-E585-065C-DCF81C98111F}"/>
                </a:ext>
              </a:extLst>
            </p:cNvPr>
            <p:cNvGrpSpPr/>
            <p:nvPr/>
          </p:nvGrpSpPr>
          <p:grpSpPr>
            <a:xfrm>
              <a:off x="1415912" y="4217012"/>
              <a:ext cx="3597780" cy="2592196"/>
              <a:chOff x="1415912" y="4217012"/>
              <a:chExt cx="3597780" cy="2592196"/>
            </a:xfrm>
          </p:grpSpPr>
          <p:sp>
            <p:nvSpPr>
              <p:cNvPr id="37" name="TextBox 36">
                <a:extLst>
                  <a:ext uri="{FF2B5EF4-FFF2-40B4-BE49-F238E27FC236}">
                    <a16:creationId xmlns:a16="http://schemas.microsoft.com/office/drawing/2014/main" id="{DE99DC0B-D086-0688-C7B2-7D91AA43B60D}"/>
                  </a:ext>
                </a:extLst>
              </p:cNvPr>
              <p:cNvSpPr txBox="1"/>
              <p:nvPr/>
            </p:nvSpPr>
            <p:spPr>
              <a:xfrm>
                <a:off x="1415912" y="5608879"/>
                <a:ext cx="3597780" cy="1200329"/>
              </a:xfrm>
              <a:prstGeom prst="rect">
                <a:avLst/>
              </a:prstGeom>
              <a:noFill/>
            </p:spPr>
            <p:txBody>
              <a:bodyPr wrap="square" rtlCol="0">
                <a:spAutoFit/>
              </a:bodyPr>
              <a:lstStyle/>
              <a:p>
                <a:pPr algn="ctr"/>
                <a:r>
                  <a:rPr lang="en-US" b="1" dirty="0">
                    <a:solidFill>
                      <a:srgbClr val="92D050"/>
                    </a:solidFill>
                  </a:rPr>
                  <a:t>69%</a:t>
                </a:r>
                <a:r>
                  <a:rPr lang="en-US" dirty="0">
                    <a:solidFill>
                      <a:srgbClr val="92D050"/>
                    </a:solidFill>
                  </a:rPr>
                  <a:t> </a:t>
                </a:r>
                <a:r>
                  <a:rPr lang="en-US" dirty="0">
                    <a:solidFill>
                      <a:srgbClr val="75666B"/>
                    </a:solidFill>
                  </a:rPr>
                  <a:t>decrease in opioid prescribing</a:t>
                </a:r>
              </a:p>
              <a:p>
                <a:pPr algn="ctr"/>
                <a:r>
                  <a:rPr lang="en-US" b="1" dirty="0">
                    <a:solidFill>
                      <a:srgbClr val="92D050"/>
                    </a:solidFill>
                  </a:rPr>
                  <a:t>42% </a:t>
                </a:r>
                <a:r>
                  <a:rPr lang="en-US" dirty="0">
                    <a:solidFill>
                      <a:srgbClr val="75666B"/>
                    </a:solidFill>
                  </a:rPr>
                  <a:t>reduction in colectomy SSI</a:t>
                </a:r>
              </a:p>
              <a:p>
                <a:pPr algn="ctr"/>
                <a:r>
                  <a:rPr lang="en-US" b="1" dirty="0">
                    <a:solidFill>
                      <a:srgbClr val="92D050"/>
                    </a:solidFill>
                  </a:rPr>
                  <a:t>10% </a:t>
                </a:r>
                <a:r>
                  <a:rPr lang="en-US" dirty="0">
                    <a:solidFill>
                      <a:srgbClr val="75666B"/>
                    </a:solidFill>
                  </a:rPr>
                  <a:t>reduction in readmissions</a:t>
                </a:r>
              </a:p>
              <a:p>
                <a:pPr algn="ctr"/>
                <a:r>
                  <a:rPr lang="en-US" b="1" dirty="0">
                    <a:solidFill>
                      <a:srgbClr val="92D050"/>
                    </a:solidFill>
                  </a:rPr>
                  <a:t>17% </a:t>
                </a:r>
                <a:r>
                  <a:rPr lang="en-US" dirty="0">
                    <a:solidFill>
                      <a:srgbClr val="75666B"/>
                    </a:solidFill>
                  </a:rPr>
                  <a:t>decrease in length of stay</a:t>
                </a:r>
              </a:p>
            </p:txBody>
          </p:sp>
          <p:pic>
            <p:nvPicPr>
              <p:cNvPr id="38" name="Picture 12" descr="Free icon &amp;quot;Decreasing icon&amp;quot;">
                <a:extLst>
                  <a:ext uri="{FF2B5EF4-FFF2-40B4-BE49-F238E27FC236}">
                    <a16:creationId xmlns:a16="http://schemas.microsoft.com/office/drawing/2014/main" id="{FBDC4BFE-CF6B-2419-86D5-87BE88894CD2}"/>
                  </a:ext>
                </a:extLst>
              </p:cNvPr>
              <p:cNvPicPr>
                <a:picLocks noChangeAspect="1" noChangeArrowheads="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3400" y="4217012"/>
                <a:ext cx="1342804" cy="1342804"/>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ectangle 32">
              <a:extLst>
                <a:ext uri="{FF2B5EF4-FFF2-40B4-BE49-F238E27FC236}">
                  <a16:creationId xmlns:a16="http://schemas.microsoft.com/office/drawing/2014/main" id="{450C4523-2218-7329-A2AD-740A12380B8C}"/>
                </a:ext>
              </a:extLst>
            </p:cNvPr>
            <p:cNvSpPr/>
            <p:nvPr/>
          </p:nvSpPr>
          <p:spPr>
            <a:xfrm>
              <a:off x="2632075" y="4498975"/>
              <a:ext cx="190500" cy="952499"/>
            </a:xfrm>
            <a:prstGeom prst="rect">
              <a:avLst/>
            </a:prstGeom>
            <a:solidFill>
              <a:srgbClr val="991B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6027A6E-7770-CF3A-EC86-36F50AB9BC1D}"/>
                </a:ext>
              </a:extLst>
            </p:cNvPr>
            <p:cNvSpPr/>
            <p:nvPr/>
          </p:nvSpPr>
          <p:spPr>
            <a:xfrm>
              <a:off x="2971800" y="4683125"/>
              <a:ext cx="190500" cy="768349"/>
            </a:xfrm>
            <a:prstGeom prst="rect">
              <a:avLst/>
            </a:prstGeom>
            <a:solidFill>
              <a:srgbClr val="C66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08C3F93-F7ED-2B9D-83D4-462F6CBC7A37}"/>
                </a:ext>
              </a:extLst>
            </p:cNvPr>
            <p:cNvSpPr/>
            <p:nvPr/>
          </p:nvSpPr>
          <p:spPr>
            <a:xfrm>
              <a:off x="3292475" y="4841875"/>
              <a:ext cx="190500" cy="609599"/>
            </a:xfrm>
            <a:prstGeom prst="rect">
              <a:avLst/>
            </a:prstGeom>
            <a:solidFill>
              <a:srgbClr val="9683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71530E4-309C-752E-7730-4CA7DA9D6F87}"/>
                </a:ext>
              </a:extLst>
            </p:cNvPr>
            <p:cNvSpPr/>
            <p:nvPr/>
          </p:nvSpPr>
          <p:spPr>
            <a:xfrm>
              <a:off x="3606800" y="5006975"/>
              <a:ext cx="190500" cy="444499"/>
            </a:xfrm>
            <a:prstGeom prst="rect">
              <a:avLst/>
            </a:prstGeom>
            <a:solidFill>
              <a:srgbClr val="548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5218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402E77-BFDE-41F9-8744-BA5C3B38CFAA}"/>
              </a:ext>
            </a:extLst>
          </p:cNvPr>
          <p:cNvSpPr>
            <a:spLocks noGrp="1"/>
          </p:cNvSpPr>
          <p:nvPr>
            <p:ph type="title"/>
          </p:nvPr>
        </p:nvSpPr>
        <p:spPr>
          <a:xfrm>
            <a:off x="838200" y="0"/>
            <a:ext cx="10515600" cy="1280796"/>
          </a:xfrm>
        </p:spPr>
        <p:txBody>
          <a:bodyPr/>
          <a:lstStyle/>
          <a:p>
            <a:r>
              <a:rPr lang="en-US" dirty="0"/>
              <a:t>FAQs</a:t>
            </a:r>
          </a:p>
        </p:txBody>
      </p:sp>
      <p:sp>
        <p:nvSpPr>
          <p:cNvPr id="3" name="Content Placeholder 2">
            <a:extLst>
              <a:ext uri="{FF2B5EF4-FFF2-40B4-BE49-F238E27FC236}">
                <a16:creationId xmlns:a16="http://schemas.microsoft.com/office/drawing/2014/main" id="{ACAAA583-2A14-4919-A2D7-638B6BD442AE}"/>
              </a:ext>
            </a:extLst>
          </p:cNvPr>
          <p:cNvSpPr>
            <a:spLocks noGrp="1"/>
          </p:cNvSpPr>
          <p:nvPr>
            <p:ph idx="1"/>
          </p:nvPr>
        </p:nvSpPr>
        <p:spPr>
          <a:xfrm>
            <a:off x="838200" y="1527913"/>
            <a:ext cx="10515600" cy="4351338"/>
          </a:xfrm>
        </p:spPr>
        <p:txBody>
          <a:bodyPr>
            <a:normAutofit lnSpcReduction="10000"/>
          </a:bodyPr>
          <a:lstStyle/>
          <a:p>
            <a:r>
              <a:rPr lang="en-US" dirty="0"/>
              <a:t>What is the “MSQC”?</a:t>
            </a:r>
          </a:p>
          <a:p>
            <a:pPr lvl="1"/>
            <a:r>
              <a:rPr lang="en-US" dirty="0"/>
              <a:t>The Michigan Surgical Quality Collaborative (MSQC) is an alliance of 69 Michigan hospitals whose mission is collaboration for the improvement of surgical care in the state. The goal of the MSQC is to connect and help Michigan hospitals capture, analyze and understand their surgical outcomes. It is through sharing information that we learn and identify best practices with one another.</a:t>
            </a:r>
          </a:p>
          <a:p>
            <a:pPr lvl="1"/>
            <a:r>
              <a:rPr lang="en-US" dirty="0"/>
              <a:t>The MSQC is funded by Blue Cross Blue Shield of Michigan (BCBSM). This funding supports the coordinating center, annual hospital incentive  programs, and supports the employment of a data abstractor at each hospital. BCBSM’s philosophy is that participation in this robust quality improvement effort will result in significant, overall improvement of care for all surgical patients.</a:t>
            </a:r>
          </a:p>
        </p:txBody>
      </p:sp>
      <p:pic>
        <p:nvPicPr>
          <p:cNvPr id="4" name="Picture 3">
            <a:extLst>
              <a:ext uri="{FF2B5EF4-FFF2-40B4-BE49-F238E27FC236}">
                <a16:creationId xmlns:a16="http://schemas.microsoft.com/office/drawing/2014/main" id="{91CE69C6-FE3A-4E15-A126-67689D7AABD2}"/>
              </a:ext>
            </a:extLst>
          </p:cNvPr>
          <p:cNvPicPr>
            <a:picLocks noChangeAspect="1"/>
          </p:cNvPicPr>
          <p:nvPr/>
        </p:nvPicPr>
        <p:blipFill>
          <a:blip r:embed="rId3"/>
          <a:stretch>
            <a:fillRect/>
          </a:stretch>
        </p:blipFill>
        <p:spPr>
          <a:xfrm>
            <a:off x="9881110" y="383895"/>
            <a:ext cx="1828959" cy="652329"/>
          </a:xfrm>
          <a:prstGeom prst="rect">
            <a:avLst/>
          </a:prstGeom>
        </p:spPr>
      </p:pic>
    </p:spTree>
    <p:extLst>
      <p:ext uri="{BB962C8B-B14F-4D97-AF65-F5344CB8AC3E}">
        <p14:creationId xmlns:p14="http://schemas.microsoft.com/office/powerpoint/2010/main" val="3958684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04ACB0-0E0B-4E67-81E2-02013DFDE8E0}"/>
              </a:ext>
            </a:extLst>
          </p:cNvPr>
          <p:cNvSpPr>
            <a:spLocks noGrp="1"/>
          </p:cNvSpPr>
          <p:nvPr>
            <p:ph type="title"/>
          </p:nvPr>
        </p:nvSpPr>
        <p:spPr>
          <a:xfrm>
            <a:off x="838200" y="365126"/>
            <a:ext cx="10515600" cy="911850"/>
          </a:xfrm>
        </p:spPr>
        <p:txBody>
          <a:bodyPr/>
          <a:lstStyle/>
          <a:p>
            <a:r>
              <a:rPr lang="en-US" dirty="0"/>
              <a:t>FAQ’s continued</a:t>
            </a:r>
          </a:p>
        </p:txBody>
      </p:sp>
      <p:sp>
        <p:nvSpPr>
          <p:cNvPr id="3" name="Content Placeholder 2">
            <a:extLst>
              <a:ext uri="{FF2B5EF4-FFF2-40B4-BE49-F238E27FC236}">
                <a16:creationId xmlns:a16="http://schemas.microsoft.com/office/drawing/2014/main" id="{C7530AFD-3B7F-4CA4-AC9C-600957C1E4DE}"/>
              </a:ext>
            </a:extLst>
          </p:cNvPr>
          <p:cNvSpPr>
            <a:spLocks noGrp="1"/>
          </p:cNvSpPr>
          <p:nvPr>
            <p:ph idx="1"/>
          </p:nvPr>
        </p:nvSpPr>
        <p:spPr>
          <a:xfrm>
            <a:off x="614916" y="1443306"/>
            <a:ext cx="10515600" cy="4351338"/>
          </a:xfrm>
        </p:spPr>
        <p:txBody>
          <a:bodyPr/>
          <a:lstStyle/>
          <a:p>
            <a:r>
              <a:rPr lang="en-US" dirty="0"/>
              <a:t>What is a “Surgeon Champion/Alternate Surgeon Champion”?</a:t>
            </a:r>
          </a:p>
          <a:p>
            <a:pPr lvl="1"/>
            <a:r>
              <a:rPr lang="en-US" dirty="0"/>
              <a:t>Responsibilities of the surgeon champion include initial and ongoing support of the Surgical Clinical Quality Reviewer (SCQR) and the promotion and advancement of the program at one’s institution. Also, regular attendance at the MSQC Quarterly Meetings and action regarding MSQC data and shared “best practice” information is expected.</a:t>
            </a:r>
          </a:p>
        </p:txBody>
      </p:sp>
      <p:pic>
        <p:nvPicPr>
          <p:cNvPr id="4" name="Picture 3">
            <a:extLst>
              <a:ext uri="{FF2B5EF4-FFF2-40B4-BE49-F238E27FC236}">
                <a16:creationId xmlns:a16="http://schemas.microsoft.com/office/drawing/2014/main" id="{FFD5693D-02D2-4054-B0C5-C36A930C34CD}"/>
              </a:ext>
            </a:extLst>
          </p:cNvPr>
          <p:cNvPicPr>
            <a:picLocks noChangeAspect="1"/>
          </p:cNvPicPr>
          <p:nvPr/>
        </p:nvPicPr>
        <p:blipFill>
          <a:blip r:embed="rId3"/>
          <a:stretch>
            <a:fillRect/>
          </a:stretch>
        </p:blipFill>
        <p:spPr>
          <a:xfrm>
            <a:off x="9934273" y="297697"/>
            <a:ext cx="1828959" cy="652329"/>
          </a:xfrm>
          <a:prstGeom prst="rect">
            <a:avLst/>
          </a:prstGeom>
        </p:spPr>
      </p:pic>
    </p:spTree>
    <p:extLst>
      <p:ext uri="{BB962C8B-B14F-4D97-AF65-F5344CB8AC3E}">
        <p14:creationId xmlns:p14="http://schemas.microsoft.com/office/powerpoint/2010/main" val="973685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C50BEA-EB98-416E-A733-4DA09A93C4F3}"/>
              </a:ext>
            </a:extLst>
          </p:cNvPr>
          <p:cNvSpPr>
            <a:spLocks noGrp="1"/>
          </p:cNvSpPr>
          <p:nvPr>
            <p:ph type="title"/>
          </p:nvPr>
        </p:nvSpPr>
        <p:spPr>
          <a:xfrm>
            <a:off x="838200" y="365126"/>
            <a:ext cx="10515600" cy="1110682"/>
          </a:xfrm>
        </p:spPr>
        <p:txBody>
          <a:bodyPr/>
          <a:lstStyle/>
          <a:p>
            <a:r>
              <a:rPr lang="en-US" dirty="0"/>
              <a:t>FAQ’s continued</a:t>
            </a:r>
          </a:p>
        </p:txBody>
      </p:sp>
      <p:sp>
        <p:nvSpPr>
          <p:cNvPr id="3" name="Content Placeholder 2">
            <a:extLst>
              <a:ext uri="{FF2B5EF4-FFF2-40B4-BE49-F238E27FC236}">
                <a16:creationId xmlns:a16="http://schemas.microsoft.com/office/drawing/2014/main" id="{E9EE1A0E-B339-44DC-B71B-D2C7C26A4884}"/>
              </a:ext>
            </a:extLst>
          </p:cNvPr>
          <p:cNvSpPr>
            <a:spLocks noGrp="1"/>
          </p:cNvSpPr>
          <p:nvPr>
            <p:ph idx="1"/>
          </p:nvPr>
        </p:nvSpPr>
        <p:spPr>
          <a:xfrm>
            <a:off x="838200" y="1594131"/>
            <a:ext cx="10515600" cy="4582832"/>
          </a:xfrm>
        </p:spPr>
        <p:txBody>
          <a:bodyPr/>
          <a:lstStyle/>
          <a:p>
            <a:r>
              <a:rPr lang="en-US" dirty="0"/>
              <a:t>What is an SCQR?</a:t>
            </a:r>
          </a:p>
          <a:p>
            <a:pPr lvl="1"/>
            <a:r>
              <a:rPr lang="en-US" dirty="0"/>
              <a:t>A dedicated Surgical Clinical Quality Reviewer (SCQR) is responsible for all MSQC data collection at the participating site. The SCQR captures the required pre-, intra-, and post-operative data using a variety of methods, including abstracting the medical record. SCQRs are trained by MSQC personnel on the intricacies of the program and on the systems used to capture and transmit the data to the central servers. One SCQR role is to collect data on each surgical case and transmit that data. They also promote and provide education regarding the program at their institution, analyze the data collected to identify quality improvement opportunities, and participate in quality improvement initiatives developed as a result of MSQC data.</a:t>
            </a:r>
          </a:p>
        </p:txBody>
      </p:sp>
      <p:pic>
        <p:nvPicPr>
          <p:cNvPr id="4" name="Picture 3">
            <a:extLst>
              <a:ext uri="{FF2B5EF4-FFF2-40B4-BE49-F238E27FC236}">
                <a16:creationId xmlns:a16="http://schemas.microsoft.com/office/drawing/2014/main" id="{67426726-6883-42FA-A189-41D605E2B65D}"/>
              </a:ext>
            </a:extLst>
          </p:cNvPr>
          <p:cNvPicPr>
            <a:picLocks noChangeAspect="1"/>
          </p:cNvPicPr>
          <p:nvPr/>
        </p:nvPicPr>
        <p:blipFill>
          <a:blip r:embed="rId3"/>
          <a:stretch>
            <a:fillRect/>
          </a:stretch>
        </p:blipFill>
        <p:spPr>
          <a:xfrm>
            <a:off x="9753520" y="354872"/>
            <a:ext cx="1828959" cy="652329"/>
          </a:xfrm>
          <a:prstGeom prst="rect">
            <a:avLst/>
          </a:prstGeom>
        </p:spPr>
      </p:pic>
    </p:spTree>
    <p:extLst>
      <p:ext uri="{BB962C8B-B14F-4D97-AF65-F5344CB8AC3E}">
        <p14:creationId xmlns:p14="http://schemas.microsoft.com/office/powerpoint/2010/main" val="1210484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F56696F-9532-4C91-9E3F-1455FCF08E6E}"/>
              </a:ext>
            </a:extLst>
          </p:cNvPr>
          <p:cNvSpPr>
            <a:spLocks noGrp="1"/>
          </p:cNvSpPr>
          <p:nvPr>
            <p:ph type="title"/>
          </p:nvPr>
        </p:nvSpPr>
        <p:spPr>
          <a:xfrm>
            <a:off x="838200" y="365126"/>
            <a:ext cx="10515600" cy="984160"/>
          </a:xfrm>
        </p:spPr>
        <p:txBody>
          <a:bodyPr/>
          <a:lstStyle/>
          <a:p>
            <a:r>
              <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rPr>
              <a:t>FAQ’s continued</a:t>
            </a:r>
            <a:endParaRPr lang="en-US" dirty="0"/>
          </a:p>
        </p:txBody>
      </p:sp>
      <p:sp>
        <p:nvSpPr>
          <p:cNvPr id="5" name="Content Placeholder 4">
            <a:extLst>
              <a:ext uri="{FF2B5EF4-FFF2-40B4-BE49-F238E27FC236}">
                <a16:creationId xmlns:a16="http://schemas.microsoft.com/office/drawing/2014/main" id="{894F34A7-5CD4-4252-8BAE-91965498633B}"/>
              </a:ext>
            </a:extLst>
          </p:cNvPr>
          <p:cNvSpPr>
            <a:spLocks noGrp="1"/>
          </p:cNvSpPr>
          <p:nvPr>
            <p:ph idx="1"/>
          </p:nvPr>
        </p:nvSpPr>
        <p:spPr/>
        <p:txBody>
          <a:bodyPr>
            <a:normAutofit lnSpcReduction="10000"/>
          </a:bodyPr>
          <a:lstStyle/>
          <a:p>
            <a:r>
              <a:rPr lang="en-US" dirty="0"/>
              <a:t>What will the data collected at our hospital tell us? How can it be used?</a:t>
            </a:r>
          </a:p>
          <a:p>
            <a:pPr lvl="1"/>
            <a:r>
              <a:rPr lang="en-US" dirty="0"/>
              <a:t>MSQC has developed a set of reports for use by the hospitals participating in this program to support their clinical performance improvement efforts. These state-of-the-art reports will allow participating sites to view their surgical data in summary and detail and benchmark their results against other participating sites. </a:t>
            </a:r>
          </a:p>
          <a:p>
            <a:pPr lvl="1"/>
            <a:r>
              <a:rPr lang="en-US" dirty="0"/>
              <a:t>MSQC data can be used in many ways by physicians including:</a:t>
            </a:r>
          </a:p>
          <a:p>
            <a:pPr lvl="2"/>
            <a:r>
              <a:rPr lang="en-US" dirty="0"/>
              <a:t>Standardizing definitions for institutional practice</a:t>
            </a:r>
          </a:p>
          <a:p>
            <a:pPr lvl="2"/>
            <a:r>
              <a:rPr lang="en-US" dirty="0"/>
              <a:t>Education of staff, fellows, residents</a:t>
            </a:r>
          </a:p>
          <a:p>
            <a:pPr lvl="2"/>
            <a:r>
              <a:rPr lang="en-US" dirty="0"/>
              <a:t>Case mix and patient profile-How sick are your patients?</a:t>
            </a:r>
          </a:p>
          <a:p>
            <a:pPr lvl="2"/>
            <a:r>
              <a:rPr lang="en-US" dirty="0"/>
              <a:t>Outcomes tracking</a:t>
            </a:r>
          </a:p>
          <a:p>
            <a:pPr lvl="2"/>
            <a:r>
              <a:rPr lang="en-US" dirty="0"/>
              <a:t>Quality improvement</a:t>
            </a:r>
          </a:p>
        </p:txBody>
      </p:sp>
      <p:pic>
        <p:nvPicPr>
          <p:cNvPr id="10" name="Picture 9">
            <a:extLst>
              <a:ext uri="{FF2B5EF4-FFF2-40B4-BE49-F238E27FC236}">
                <a16:creationId xmlns:a16="http://schemas.microsoft.com/office/drawing/2014/main" id="{45413427-EA90-4BC9-BC2D-25FD12E2C9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4172" y="291784"/>
            <a:ext cx="1828800" cy="655320"/>
          </a:xfrm>
          <a:prstGeom prst="rect">
            <a:avLst/>
          </a:prstGeom>
        </p:spPr>
      </p:pic>
    </p:spTree>
    <p:extLst>
      <p:ext uri="{BB962C8B-B14F-4D97-AF65-F5344CB8AC3E}">
        <p14:creationId xmlns:p14="http://schemas.microsoft.com/office/powerpoint/2010/main" val="1001166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B1A621-4840-45EC-AA39-8912C38BA650}"/>
              </a:ext>
            </a:extLst>
          </p:cNvPr>
          <p:cNvSpPr>
            <a:spLocks noGrp="1"/>
          </p:cNvSpPr>
          <p:nvPr>
            <p:ph type="title"/>
          </p:nvPr>
        </p:nvSpPr>
        <p:spPr>
          <a:xfrm>
            <a:off x="838200" y="365126"/>
            <a:ext cx="10515600" cy="997980"/>
          </a:xfrm>
        </p:spPr>
        <p:txBody>
          <a:bodyPr/>
          <a:lstStyle/>
          <a:p>
            <a:r>
              <a:rPr lang="en-US" dirty="0"/>
              <a:t>FAQs continued</a:t>
            </a:r>
          </a:p>
        </p:txBody>
      </p:sp>
      <p:sp>
        <p:nvSpPr>
          <p:cNvPr id="3" name="Content Placeholder 2">
            <a:extLst>
              <a:ext uri="{FF2B5EF4-FFF2-40B4-BE49-F238E27FC236}">
                <a16:creationId xmlns:a16="http://schemas.microsoft.com/office/drawing/2014/main" id="{2B869E79-840B-4032-B164-D926CE34FD2F}"/>
              </a:ext>
            </a:extLst>
          </p:cNvPr>
          <p:cNvSpPr>
            <a:spLocks noGrp="1"/>
          </p:cNvSpPr>
          <p:nvPr>
            <p:ph idx="1"/>
          </p:nvPr>
        </p:nvSpPr>
        <p:spPr>
          <a:xfrm>
            <a:off x="838200" y="1493853"/>
            <a:ext cx="10515600" cy="4351338"/>
          </a:xfrm>
        </p:spPr>
        <p:txBody>
          <a:bodyPr/>
          <a:lstStyle/>
          <a:p>
            <a:r>
              <a:rPr lang="en-US" dirty="0"/>
              <a:t>Continuously available and Updated Online Benchmarking and Site-Specific Reports Including:</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Pre-operative Risk Factors-summary analysis and detailed pre-operative patient demographics, risk factors, and laboratory data</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Post-operative Occurrence Reports-Inpatient, outpatient and 30-day morbidity analysis and details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Mortality Report-Deaths occurring up to and including 30 days post-op, summary and detail reports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Surgical Site Infection-Surgical site infection outcomes stratified by wound classification</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Patient Variable Statistics-Data-point analysis and annual trends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Occurrences-</a:t>
            </a:r>
            <a:r>
              <a:rPr lang="en-US" dirty="0">
                <a:solidFill>
                  <a:prstClr val="black"/>
                </a:solidFill>
                <a:latin typeface="Calibri" panose="020F0502020204030204"/>
              </a:rPr>
              <a:t>Comparison of patient populations with and without specific occurrences</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Physician</a:t>
            </a:r>
            <a:r>
              <a:rPr lang="en-US" dirty="0">
                <a:solidFill>
                  <a:prstClr val="black"/>
                </a:solidFill>
                <a:latin typeface="Calibri" panose="020F0502020204030204"/>
              </a:rPr>
              <a:t>-specific-Blinded site-specific physician outcomes </a:t>
            </a: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endParaRPr lang="en-US" dirty="0"/>
          </a:p>
        </p:txBody>
      </p:sp>
      <p:pic>
        <p:nvPicPr>
          <p:cNvPr id="8" name="Picture 7">
            <a:extLst>
              <a:ext uri="{FF2B5EF4-FFF2-40B4-BE49-F238E27FC236}">
                <a16:creationId xmlns:a16="http://schemas.microsoft.com/office/drawing/2014/main" id="{40725F7B-93BB-4D7D-BE83-31277AE0DF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4172" y="291784"/>
            <a:ext cx="1828800" cy="655320"/>
          </a:xfrm>
          <a:prstGeom prst="rect">
            <a:avLst/>
          </a:prstGeom>
        </p:spPr>
      </p:pic>
    </p:spTree>
    <p:extLst>
      <p:ext uri="{BB962C8B-B14F-4D97-AF65-F5344CB8AC3E}">
        <p14:creationId xmlns:p14="http://schemas.microsoft.com/office/powerpoint/2010/main" val="3350145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2399F9-7F2A-4BB5-AF3B-C9BA964D8C06}"/>
              </a:ext>
            </a:extLst>
          </p:cNvPr>
          <p:cNvSpPr>
            <a:spLocks noGrp="1"/>
          </p:cNvSpPr>
          <p:nvPr>
            <p:ph type="title"/>
          </p:nvPr>
        </p:nvSpPr>
        <p:spPr>
          <a:xfrm>
            <a:off x="838200" y="365126"/>
            <a:ext cx="10515600" cy="1043698"/>
          </a:xfrm>
        </p:spPr>
        <p:txBody>
          <a:bodyPr/>
          <a:lstStyle/>
          <a:p>
            <a:r>
              <a:rPr lang="en-US" dirty="0"/>
              <a:t>FAQs continued</a:t>
            </a:r>
          </a:p>
        </p:txBody>
      </p:sp>
      <p:sp>
        <p:nvSpPr>
          <p:cNvPr id="3" name="Content Placeholder 2">
            <a:extLst>
              <a:ext uri="{FF2B5EF4-FFF2-40B4-BE49-F238E27FC236}">
                <a16:creationId xmlns:a16="http://schemas.microsoft.com/office/drawing/2014/main" id="{F722E2CC-15C6-427C-B0AC-81721AA7E359}"/>
              </a:ext>
            </a:extLst>
          </p:cNvPr>
          <p:cNvSpPr>
            <a:spLocks noGrp="1"/>
          </p:cNvSpPr>
          <p:nvPr>
            <p:ph idx="1"/>
          </p:nvPr>
        </p:nvSpPr>
        <p:spPr>
          <a:xfrm>
            <a:off x="838200" y="1825625"/>
            <a:ext cx="10515600" cy="3879186"/>
          </a:xfrm>
        </p:spPr>
        <p:txBody>
          <a:bodyPr/>
          <a:lstStyle/>
          <a:p>
            <a:r>
              <a:rPr lang="en-US" dirty="0"/>
              <a:t>How do I get data specific to our hospital?</a:t>
            </a:r>
          </a:p>
          <a:p>
            <a:pPr lvl="1"/>
            <a:r>
              <a:rPr lang="en-US" dirty="0"/>
              <a:t>MSQC Surgeon Champions are authorized to access their own de-identified data for the purposes of quality improvement initiatives. This can be done with assistance from their SCQR via the MSQC Workstation. The MSQC Workstation is the platform used by the SCQR for the entry and transmission of patient data. If a site chooses to review and report surgeon-specific data, they may do so using the online reports.</a:t>
            </a:r>
          </a:p>
        </p:txBody>
      </p:sp>
      <p:pic>
        <p:nvPicPr>
          <p:cNvPr id="8" name="Picture 7">
            <a:extLst>
              <a:ext uri="{FF2B5EF4-FFF2-40B4-BE49-F238E27FC236}">
                <a16:creationId xmlns:a16="http://schemas.microsoft.com/office/drawing/2014/main" id="{01733A37-E47D-4533-8639-4C3A8EAC94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24172" y="291784"/>
            <a:ext cx="1828800" cy="655320"/>
          </a:xfrm>
          <a:prstGeom prst="rect">
            <a:avLst/>
          </a:prstGeom>
        </p:spPr>
      </p:pic>
    </p:spTree>
    <p:extLst>
      <p:ext uri="{BB962C8B-B14F-4D97-AF65-F5344CB8AC3E}">
        <p14:creationId xmlns:p14="http://schemas.microsoft.com/office/powerpoint/2010/main" val="699878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642173-7E4C-423C-AE7A-DB980B387072}"/>
              </a:ext>
            </a:extLst>
          </p:cNvPr>
          <p:cNvSpPr>
            <a:spLocks noGrp="1"/>
          </p:cNvSpPr>
          <p:nvPr>
            <p:ph type="title"/>
          </p:nvPr>
        </p:nvSpPr>
        <p:spPr>
          <a:xfrm>
            <a:off x="838200" y="365126"/>
            <a:ext cx="10515600" cy="915669"/>
          </a:xfrm>
        </p:spPr>
        <p:txBody>
          <a:bodyPr/>
          <a:lstStyle/>
          <a:p>
            <a:r>
              <a:rPr lang="en-US" dirty="0"/>
              <a:t>What is MSQC?</a:t>
            </a:r>
          </a:p>
        </p:txBody>
      </p:sp>
      <p:sp>
        <p:nvSpPr>
          <p:cNvPr id="3" name="Content Placeholder 2">
            <a:extLst>
              <a:ext uri="{FF2B5EF4-FFF2-40B4-BE49-F238E27FC236}">
                <a16:creationId xmlns:a16="http://schemas.microsoft.com/office/drawing/2014/main" id="{DF26A488-91D4-4947-9720-92B11EC1B16C}"/>
              </a:ext>
            </a:extLst>
          </p:cNvPr>
          <p:cNvSpPr>
            <a:spLocks noGrp="1"/>
          </p:cNvSpPr>
          <p:nvPr>
            <p:ph idx="1"/>
          </p:nvPr>
        </p:nvSpPr>
        <p:spPr>
          <a:xfrm>
            <a:off x="625549" y="1443306"/>
            <a:ext cx="10515600" cy="4351338"/>
          </a:xfrm>
        </p:spPr>
        <p:txBody>
          <a:bodyPr/>
          <a:lstStyle/>
          <a:p>
            <a:r>
              <a:rPr lang="en-US" dirty="0"/>
              <a:t>An established CQI</a:t>
            </a:r>
          </a:p>
          <a:p>
            <a:pPr lvl="1"/>
            <a:r>
              <a:rPr lang="en-US" dirty="0"/>
              <a:t>Under the support of BCBSM/BCN, MSQC has been collecting and analyzing surgical data since 2005 for the purpose of improving patient outcomes and lowering cost</a:t>
            </a:r>
          </a:p>
          <a:p>
            <a:pPr lvl="1"/>
            <a:endParaRPr lang="en-US" dirty="0"/>
          </a:p>
          <a:p>
            <a:r>
              <a:rPr lang="en-US" dirty="0"/>
              <a:t>A high quality, clinically collected data registry</a:t>
            </a:r>
          </a:p>
          <a:p>
            <a:pPr lvl="1"/>
            <a:r>
              <a:rPr lang="en-US" dirty="0"/>
              <a:t>MSQC data is collected by a dedicated SCQR employed at each hospital</a:t>
            </a:r>
          </a:p>
          <a:p>
            <a:pPr lvl="1"/>
            <a:r>
              <a:rPr lang="en-US" dirty="0"/>
              <a:t>All SCQRs are required to complete a certification exam. Inter-rater Reliability (IRR) auditing is also performed on data collected by MSQC</a:t>
            </a:r>
          </a:p>
        </p:txBody>
      </p:sp>
      <p:pic>
        <p:nvPicPr>
          <p:cNvPr id="8" name="Picture 7">
            <a:extLst>
              <a:ext uri="{FF2B5EF4-FFF2-40B4-BE49-F238E27FC236}">
                <a16:creationId xmlns:a16="http://schemas.microsoft.com/office/drawing/2014/main" id="{122E7AA5-5D31-463F-9305-D317F1B86E0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7804" y="293211"/>
            <a:ext cx="1828800" cy="655320"/>
          </a:xfrm>
          <a:prstGeom prst="rect">
            <a:avLst/>
          </a:prstGeom>
        </p:spPr>
      </p:pic>
    </p:spTree>
    <p:extLst>
      <p:ext uri="{BB962C8B-B14F-4D97-AF65-F5344CB8AC3E}">
        <p14:creationId xmlns:p14="http://schemas.microsoft.com/office/powerpoint/2010/main" val="1414451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2F0CBCA-AB0D-41C9-A63C-9979982B1FC4}"/>
              </a:ext>
            </a:extLst>
          </p:cNvPr>
          <p:cNvSpPr>
            <a:spLocks noGrp="1"/>
          </p:cNvSpPr>
          <p:nvPr>
            <p:ph type="title"/>
          </p:nvPr>
        </p:nvSpPr>
        <p:spPr>
          <a:xfrm>
            <a:off x="838200" y="365125"/>
            <a:ext cx="10266947" cy="1031147"/>
          </a:xfrm>
        </p:spPr>
        <p:txBody>
          <a:bodyPr/>
          <a:lstStyle/>
          <a:p>
            <a:r>
              <a:rPr lang="en-US" dirty="0"/>
              <a:t>A Collaborative Quality Initiative (CQI)</a:t>
            </a:r>
          </a:p>
        </p:txBody>
      </p:sp>
      <p:sp>
        <p:nvSpPr>
          <p:cNvPr id="7" name="Content Placeholder 6">
            <a:extLst>
              <a:ext uri="{FF2B5EF4-FFF2-40B4-BE49-F238E27FC236}">
                <a16:creationId xmlns:a16="http://schemas.microsoft.com/office/drawing/2014/main" id="{9BF151BF-A891-4814-8F58-566138881BE6}"/>
              </a:ext>
            </a:extLst>
          </p:cNvPr>
          <p:cNvSpPr>
            <a:spLocks noGrp="1"/>
          </p:cNvSpPr>
          <p:nvPr>
            <p:ph sz="half" idx="2"/>
          </p:nvPr>
        </p:nvSpPr>
        <p:spPr>
          <a:xfrm>
            <a:off x="6163184" y="1918464"/>
            <a:ext cx="4883118" cy="3021069"/>
          </a:xfrm>
        </p:spPr>
        <p:txBody>
          <a:bodyPr>
            <a:normAutofit/>
          </a:bodyPr>
          <a:lstStyle/>
          <a:p>
            <a:pPr marL="0" indent="0">
              <a:buNone/>
            </a:pPr>
            <a:r>
              <a:rPr lang="en-US" dirty="0"/>
              <a:t>Collaborative Quality Initiatives, or CQIs, are built upon a unique partnership between hospitals and physicians, the Coordinating Centers, and Blue Cross Blue Shield of Michigan/Blue Care Network (BCBSM/BCN)</a:t>
            </a:r>
          </a:p>
          <a:p>
            <a:pPr marL="0" indent="0">
              <a:buNone/>
            </a:pPr>
            <a:endParaRPr lang="en-US" dirty="0"/>
          </a:p>
        </p:txBody>
      </p:sp>
      <p:graphicFrame>
        <p:nvGraphicFramePr>
          <p:cNvPr id="12" name="Content Placeholder 11">
            <a:extLst>
              <a:ext uri="{FF2B5EF4-FFF2-40B4-BE49-F238E27FC236}">
                <a16:creationId xmlns:a16="http://schemas.microsoft.com/office/drawing/2014/main" id="{440C7349-6654-44D2-8ED7-20EFD4F09A79}"/>
              </a:ext>
            </a:extLst>
          </p:cNvPr>
          <p:cNvGraphicFramePr>
            <a:graphicFrameLocks noGrp="1"/>
          </p:cNvGraphicFramePr>
          <p:nvPr>
            <p:ph sz="half" idx="1"/>
            <p:extLst>
              <p:ext uri="{D42A27DB-BD31-4B8C-83A1-F6EECF244321}">
                <p14:modId xmlns:p14="http://schemas.microsoft.com/office/powerpoint/2010/main" val="4115903198"/>
              </p:ext>
            </p:extLst>
          </p:nvPr>
        </p:nvGraphicFramePr>
        <p:xfrm>
          <a:off x="838200" y="1496346"/>
          <a:ext cx="4883118" cy="3865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a:extLst>
              <a:ext uri="{FF2B5EF4-FFF2-40B4-BE49-F238E27FC236}">
                <a16:creationId xmlns:a16="http://schemas.microsoft.com/office/drawing/2014/main" id="{D0B9CFAB-D813-47D9-94EB-63BCA376DD4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063156" y="365125"/>
            <a:ext cx="1828800" cy="655320"/>
          </a:xfrm>
          <a:prstGeom prst="rect">
            <a:avLst/>
          </a:prstGeom>
        </p:spPr>
      </p:pic>
    </p:spTree>
    <p:extLst>
      <p:ext uri="{BB962C8B-B14F-4D97-AF65-F5344CB8AC3E}">
        <p14:creationId xmlns:p14="http://schemas.microsoft.com/office/powerpoint/2010/main" val="280822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9254A-F773-4F01-98A3-79AC25336BC2}"/>
              </a:ext>
            </a:extLst>
          </p:cNvPr>
          <p:cNvSpPr>
            <a:spLocks noGrp="1"/>
          </p:cNvSpPr>
          <p:nvPr>
            <p:ph type="title"/>
          </p:nvPr>
        </p:nvSpPr>
        <p:spPr>
          <a:xfrm>
            <a:off x="838200" y="365126"/>
            <a:ext cx="10515600" cy="1003313"/>
          </a:xfrm>
        </p:spPr>
        <p:txBody>
          <a:bodyPr/>
          <a:lstStyle/>
          <a:p>
            <a:r>
              <a:rPr lang="en-US" dirty="0"/>
              <a:t>Member Hospitals</a:t>
            </a:r>
          </a:p>
        </p:txBody>
      </p:sp>
      <p:sp>
        <p:nvSpPr>
          <p:cNvPr id="3" name="Content Placeholder 2">
            <a:extLst>
              <a:ext uri="{FF2B5EF4-FFF2-40B4-BE49-F238E27FC236}">
                <a16:creationId xmlns:a16="http://schemas.microsoft.com/office/drawing/2014/main" id="{380FAC15-ECFD-409A-98A0-8F7842301760}"/>
              </a:ext>
            </a:extLst>
          </p:cNvPr>
          <p:cNvSpPr>
            <a:spLocks noGrp="1"/>
          </p:cNvSpPr>
          <p:nvPr>
            <p:ph idx="1"/>
          </p:nvPr>
        </p:nvSpPr>
        <p:spPr>
          <a:xfrm>
            <a:off x="523087" y="1410349"/>
            <a:ext cx="10515600" cy="4194319"/>
          </a:xfrm>
        </p:spPr>
        <p:txBody>
          <a:bodyPr/>
          <a:lstStyle/>
          <a:p>
            <a:r>
              <a:rPr lang="en-US" dirty="0"/>
              <a:t>Contribute hospital data to the all-payer registry</a:t>
            </a:r>
          </a:p>
          <a:p>
            <a:endParaRPr lang="en-US" dirty="0"/>
          </a:p>
          <a:p>
            <a:r>
              <a:rPr lang="en-US" dirty="0"/>
              <a:t>Share and learn from best practices</a:t>
            </a:r>
          </a:p>
          <a:p>
            <a:endParaRPr lang="en-US" dirty="0"/>
          </a:p>
          <a:p>
            <a:r>
              <a:rPr lang="en-US" dirty="0"/>
              <a:t>Implement quality improvement (QI) to address opportunities for improvement in clinical outcomes</a:t>
            </a:r>
          </a:p>
          <a:p>
            <a:endParaRPr lang="en-US" dirty="0"/>
          </a:p>
          <a:p>
            <a:r>
              <a:rPr lang="en-US" dirty="0"/>
              <a:t>Eligible for performance incentives based on annual score card ratings</a:t>
            </a:r>
          </a:p>
        </p:txBody>
      </p:sp>
      <p:pic>
        <p:nvPicPr>
          <p:cNvPr id="8" name="Picture 7">
            <a:extLst>
              <a:ext uri="{FF2B5EF4-FFF2-40B4-BE49-F238E27FC236}">
                <a16:creationId xmlns:a16="http://schemas.microsoft.com/office/drawing/2014/main" id="{8DF63215-3CC2-4FAC-BB23-98C49C027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4287" y="255777"/>
            <a:ext cx="1828800" cy="655320"/>
          </a:xfrm>
          <a:prstGeom prst="rect">
            <a:avLst/>
          </a:prstGeom>
        </p:spPr>
      </p:pic>
    </p:spTree>
    <p:extLst>
      <p:ext uri="{BB962C8B-B14F-4D97-AF65-F5344CB8AC3E}">
        <p14:creationId xmlns:p14="http://schemas.microsoft.com/office/powerpoint/2010/main" val="1837720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9254A-F773-4F01-98A3-79AC25336BC2}"/>
              </a:ext>
            </a:extLst>
          </p:cNvPr>
          <p:cNvSpPr>
            <a:spLocks noGrp="1"/>
          </p:cNvSpPr>
          <p:nvPr>
            <p:ph type="title"/>
          </p:nvPr>
        </p:nvSpPr>
        <p:spPr>
          <a:xfrm>
            <a:off x="838200" y="365126"/>
            <a:ext cx="10515600" cy="1003313"/>
          </a:xfrm>
        </p:spPr>
        <p:txBody>
          <a:bodyPr/>
          <a:lstStyle/>
          <a:p>
            <a:r>
              <a:rPr lang="en-US" dirty="0"/>
              <a:t>68 Member Hospitals</a:t>
            </a:r>
          </a:p>
        </p:txBody>
      </p:sp>
      <p:pic>
        <p:nvPicPr>
          <p:cNvPr id="8" name="Picture 7">
            <a:extLst>
              <a:ext uri="{FF2B5EF4-FFF2-40B4-BE49-F238E27FC236}">
                <a16:creationId xmlns:a16="http://schemas.microsoft.com/office/drawing/2014/main" id="{8DF63215-3CC2-4FAC-BB23-98C49C027D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24287" y="255777"/>
            <a:ext cx="1828800" cy="655320"/>
          </a:xfrm>
          <a:prstGeom prst="rect">
            <a:avLst/>
          </a:prstGeom>
        </p:spPr>
      </p:pic>
      <p:pic>
        <p:nvPicPr>
          <p:cNvPr id="4" name="Picture 3">
            <a:extLst>
              <a:ext uri="{FF2B5EF4-FFF2-40B4-BE49-F238E27FC236}">
                <a16:creationId xmlns:a16="http://schemas.microsoft.com/office/drawing/2014/main" id="{00840AD5-30C8-5DB0-3944-BA3997A629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9505" y="264389"/>
            <a:ext cx="6141591" cy="5747933"/>
          </a:xfrm>
          <a:prstGeom prst="rect">
            <a:avLst/>
          </a:prstGeom>
        </p:spPr>
      </p:pic>
      <p:sp>
        <p:nvSpPr>
          <p:cNvPr id="7" name="TextBox 6">
            <a:extLst>
              <a:ext uri="{FF2B5EF4-FFF2-40B4-BE49-F238E27FC236}">
                <a16:creationId xmlns:a16="http://schemas.microsoft.com/office/drawing/2014/main" id="{C27FB053-583F-E905-CCAD-68EE049103BB}"/>
              </a:ext>
            </a:extLst>
          </p:cNvPr>
          <p:cNvSpPr txBox="1"/>
          <p:nvPr/>
        </p:nvSpPr>
        <p:spPr>
          <a:xfrm>
            <a:off x="732974" y="3011557"/>
            <a:ext cx="6631923" cy="954107"/>
          </a:xfrm>
          <a:prstGeom prst="rect">
            <a:avLst/>
          </a:prstGeom>
          <a:noFill/>
        </p:spPr>
        <p:txBody>
          <a:bodyPr wrap="square">
            <a:spAutoFit/>
          </a:bodyPr>
          <a:lstStyle/>
          <a:p>
            <a:r>
              <a:rPr lang="en-US" sz="2800" u="sng" dirty="0">
                <a:hlinkClick r:id="rId5">
                  <a:extLst>
                    <a:ext uri="{A12FA001-AC4F-418D-AE19-62706E023703}">
                      <ahyp:hlinkClr xmlns:ahyp="http://schemas.microsoft.com/office/drawing/2018/hyperlinkcolor" val="tx"/>
                    </a:ext>
                  </a:extLst>
                </a:hlinkClick>
              </a:rPr>
              <a:t>List of Member Hospitals:</a:t>
            </a:r>
            <a:r>
              <a:rPr lang="en-US" sz="2800" u="sng" dirty="0">
                <a:solidFill>
                  <a:srgbClr val="0563C1"/>
                </a:solidFill>
                <a:hlinkClick r:id="rId5">
                  <a:extLst>
                    <a:ext uri="{A12FA001-AC4F-418D-AE19-62706E023703}">
                      <ahyp:hlinkClr xmlns:ahyp="http://schemas.microsoft.com/office/drawing/2018/hyperlinkcolor" val="tx"/>
                    </a:ext>
                  </a:extLst>
                </a:hlinkClick>
              </a:rPr>
              <a:t> </a:t>
            </a:r>
            <a:r>
              <a:rPr lang="en-US" sz="2800" dirty="0">
                <a:solidFill>
                  <a:srgbClr val="0563C1"/>
                </a:solidFill>
                <a:hlinkClick r:id="rId5">
                  <a:extLst>
                    <a:ext uri="{A12FA001-AC4F-418D-AE19-62706E023703}">
                      <ahyp:hlinkClr xmlns:ahyp="http://schemas.microsoft.com/office/drawing/2018/hyperlinkcolor" val="tx"/>
                    </a:ext>
                  </a:extLst>
                </a:hlinkClick>
              </a:rPr>
              <a:t>https://msqc.org/about/member-hospitals/</a:t>
            </a:r>
            <a:r>
              <a:rPr lang="en-US" sz="2800" dirty="0"/>
              <a:t> </a:t>
            </a:r>
          </a:p>
        </p:txBody>
      </p:sp>
    </p:spTree>
    <p:extLst>
      <p:ext uri="{BB962C8B-B14F-4D97-AF65-F5344CB8AC3E}">
        <p14:creationId xmlns:p14="http://schemas.microsoft.com/office/powerpoint/2010/main" val="2556003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D32806-EC77-4DFC-89B6-6F5896DE6764}"/>
              </a:ext>
            </a:extLst>
          </p:cNvPr>
          <p:cNvSpPr>
            <a:spLocks noGrp="1"/>
          </p:cNvSpPr>
          <p:nvPr>
            <p:ph type="title"/>
          </p:nvPr>
        </p:nvSpPr>
        <p:spPr>
          <a:xfrm>
            <a:off x="838200" y="141787"/>
            <a:ext cx="10515600" cy="1325563"/>
          </a:xfrm>
        </p:spPr>
        <p:txBody>
          <a:bodyPr/>
          <a:lstStyle/>
          <a:p>
            <a:r>
              <a:rPr lang="en-US" dirty="0"/>
              <a:t>Common Terms and Abbreviations</a:t>
            </a:r>
          </a:p>
        </p:txBody>
      </p:sp>
      <p:sp>
        <p:nvSpPr>
          <p:cNvPr id="3" name="Content Placeholder 2">
            <a:extLst>
              <a:ext uri="{FF2B5EF4-FFF2-40B4-BE49-F238E27FC236}">
                <a16:creationId xmlns:a16="http://schemas.microsoft.com/office/drawing/2014/main" id="{7C052783-FBB0-475E-B8AC-13EB24648E83}"/>
              </a:ext>
            </a:extLst>
          </p:cNvPr>
          <p:cNvSpPr>
            <a:spLocks noGrp="1"/>
          </p:cNvSpPr>
          <p:nvPr>
            <p:ph idx="1"/>
          </p:nvPr>
        </p:nvSpPr>
        <p:spPr/>
        <p:txBody>
          <a:bodyPr>
            <a:normAutofit fontScale="92500" lnSpcReduction="20000"/>
          </a:bodyPr>
          <a:lstStyle/>
          <a:p>
            <a:r>
              <a:rPr lang="en-US" dirty="0"/>
              <a:t>CQI: Collaborative Quality Initiative</a:t>
            </a:r>
          </a:p>
          <a:p>
            <a:r>
              <a:rPr lang="en-US" dirty="0"/>
              <a:t>P4P: Pay for Performance</a:t>
            </a:r>
          </a:p>
          <a:p>
            <a:r>
              <a:rPr lang="en-US" dirty="0"/>
              <a:t>VBR: Value-Based Reimbursement</a:t>
            </a:r>
          </a:p>
          <a:p>
            <a:r>
              <a:rPr lang="en-US" dirty="0"/>
              <a:t>SC: Surgeon Champion</a:t>
            </a:r>
          </a:p>
          <a:p>
            <a:r>
              <a:rPr lang="en-US" dirty="0"/>
              <a:t>SCQR: Surgical Clinical Quality Reviewer</a:t>
            </a:r>
          </a:p>
          <a:p>
            <a:r>
              <a:rPr lang="en-US" dirty="0"/>
              <a:t>CSC: Clinical Site Coordinators</a:t>
            </a:r>
          </a:p>
          <a:p>
            <a:r>
              <a:rPr lang="en-US" dirty="0"/>
              <a:t>M-OPEN: Michigan Opioid Prescribing Engagement Network</a:t>
            </a:r>
          </a:p>
          <a:p>
            <a:r>
              <a:rPr lang="en-US" dirty="0"/>
              <a:t>ERP: Enhanced Recovery Program</a:t>
            </a:r>
          </a:p>
          <a:p>
            <a:r>
              <a:rPr lang="en-US" dirty="0"/>
              <a:t>OME: Oral Morphine Equivalent</a:t>
            </a:r>
          </a:p>
          <a:p>
            <a:r>
              <a:rPr lang="en-US" dirty="0"/>
              <a:t>PRO: Patient Reported Outcome</a:t>
            </a:r>
          </a:p>
        </p:txBody>
      </p:sp>
      <p:pic>
        <p:nvPicPr>
          <p:cNvPr id="8" name="Picture 7">
            <a:extLst>
              <a:ext uri="{FF2B5EF4-FFF2-40B4-BE49-F238E27FC236}">
                <a16:creationId xmlns:a16="http://schemas.microsoft.com/office/drawing/2014/main" id="{BA18080A-0F7D-4A63-8B94-887EC751CE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4871" y="217170"/>
            <a:ext cx="1828800" cy="655320"/>
          </a:xfrm>
          <a:prstGeom prst="rect">
            <a:avLst/>
          </a:prstGeom>
        </p:spPr>
      </p:pic>
    </p:spTree>
    <p:extLst>
      <p:ext uri="{BB962C8B-B14F-4D97-AF65-F5344CB8AC3E}">
        <p14:creationId xmlns:p14="http://schemas.microsoft.com/office/powerpoint/2010/main" val="1810177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201E7C-5A54-41EA-AC4D-33076199ADDC}"/>
              </a:ext>
            </a:extLst>
          </p:cNvPr>
          <p:cNvSpPr>
            <a:spLocks noGrp="1"/>
          </p:cNvSpPr>
          <p:nvPr>
            <p:ph type="title"/>
          </p:nvPr>
        </p:nvSpPr>
        <p:spPr>
          <a:xfrm>
            <a:off x="838200" y="365126"/>
            <a:ext cx="10515600" cy="965582"/>
          </a:xfrm>
        </p:spPr>
        <p:txBody>
          <a:bodyPr/>
          <a:lstStyle/>
          <a:p>
            <a:r>
              <a:rPr lang="en-US" dirty="0"/>
              <a:t>Blue Cross Blue Shield</a:t>
            </a:r>
          </a:p>
        </p:txBody>
      </p:sp>
      <p:sp>
        <p:nvSpPr>
          <p:cNvPr id="3" name="Content Placeholder 2">
            <a:extLst>
              <a:ext uri="{FF2B5EF4-FFF2-40B4-BE49-F238E27FC236}">
                <a16:creationId xmlns:a16="http://schemas.microsoft.com/office/drawing/2014/main" id="{5D41D749-D39B-42C3-A9B3-466B020634E3}"/>
              </a:ext>
            </a:extLst>
          </p:cNvPr>
          <p:cNvSpPr>
            <a:spLocks noGrp="1"/>
          </p:cNvSpPr>
          <p:nvPr>
            <p:ph idx="1"/>
          </p:nvPr>
        </p:nvSpPr>
        <p:spPr>
          <a:xfrm>
            <a:off x="535118" y="1497965"/>
            <a:ext cx="10515600" cy="4351338"/>
          </a:xfrm>
        </p:spPr>
        <p:txBody>
          <a:bodyPr/>
          <a:lstStyle/>
          <a:p>
            <a:pPr>
              <a:lnSpc>
                <a:spcPct val="150000"/>
              </a:lnSpc>
            </a:pPr>
            <a:r>
              <a:rPr lang="en-US" dirty="0"/>
              <a:t>Provide financial support to the coordinating centers</a:t>
            </a:r>
          </a:p>
          <a:p>
            <a:pPr>
              <a:lnSpc>
                <a:spcPct val="150000"/>
              </a:lnSpc>
            </a:pPr>
            <a:r>
              <a:rPr lang="en-US" dirty="0"/>
              <a:t>Offer an incentive payment design for participating member hospitals  (P4P) and </a:t>
            </a:r>
            <a:r>
              <a:rPr lang="en-US"/>
              <a:t>physician organizations (VBR)</a:t>
            </a:r>
            <a:endParaRPr lang="en-US" dirty="0"/>
          </a:p>
          <a:p>
            <a:pPr>
              <a:lnSpc>
                <a:spcPct val="150000"/>
              </a:lnSpc>
            </a:pPr>
            <a:r>
              <a:rPr lang="en-US" dirty="0"/>
              <a:t>Provide salary funding for the SCQR, annual payment based on case volume abstracted</a:t>
            </a:r>
          </a:p>
          <a:p>
            <a:pPr>
              <a:lnSpc>
                <a:spcPct val="150000"/>
              </a:lnSpc>
            </a:pPr>
            <a:r>
              <a:rPr lang="en-US" dirty="0"/>
              <a:t>Financial support for collaborative-wide meetings</a:t>
            </a:r>
          </a:p>
        </p:txBody>
      </p:sp>
      <p:pic>
        <p:nvPicPr>
          <p:cNvPr id="8" name="Picture 7">
            <a:extLst>
              <a:ext uri="{FF2B5EF4-FFF2-40B4-BE49-F238E27FC236}">
                <a16:creationId xmlns:a16="http://schemas.microsoft.com/office/drawing/2014/main" id="{6E0322E6-D0D5-4A2B-9BD4-A18D26F41C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6318" y="312583"/>
            <a:ext cx="1828800" cy="655320"/>
          </a:xfrm>
          <a:prstGeom prst="rect">
            <a:avLst/>
          </a:prstGeom>
        </p:spPr>
      </p:pic>
    </p:spTree>
    <p:extLst>
      <p:ext uri="{BB962C8B-B14F-4D97-AF65-F5344CB8AC3E}">
        <p14:creationId xmlns:p14="http://schemas.microsoft.com/office/powerpoint/2010/main" val="308568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CA80778-9196-4189-9263-4D8C1E9A0C3A}"/>
              </a:ext>
            </a:extLst>
          </p:cNvPr>
          <p:cNvSpPr/>
          <p:nvPr/>
        </p:nvSpPr>
        <p:spPr>
          <a:xfrm>
            <a:off x="0" y="6252210"/>
            <a:ext cx="12192000" cy="605790"/>
          </a:xfrm>
          <a:prstGeom prst="rect">
            <a:avLst/>
          </a:prstGeom>
          <a:gradFill flip="none" rotWithShape="1">
            <a:gsLst>
              <a:gs pos="1700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Logo&#10;&#10;Description automatically generated">
            <a:extLst>
              <a:ext uri="{FF2B5EF4-FFF2-40B4-BE49-F238E27FC236}">
                <a16:creationId xmlns:a16="http://schemas.microsoft.com/office/drawing/2014/main" id="{C9CE1C32-6879-4095-9DBE-B0E33B587171}"/>
              </a:ext>
            </a:extLst>
          </p:cNvPr>
          <p:cNvPicPr>
            <a:picLocks noChangeAspect="1"/>
          </p:cNvPicPr>
          <p:nvPr/>
        </p:nvPicPr>
        <p:blipFill rotWithShape="1">
          <a:blip r:embed="rId2">
            <a:extLst>
              <a:ext uri="{28A0092B-C50C-407E-A947-70E740481C1C}">
                <a14:useLocalDpi xmlns:a14="http://schemas.microsoft.com/office/drawing/2010/main" val="0"/>
              </a:ext>
            </a:extLst>
          </a:blip>
          <a:srcRect b="31158"/>
          <a:stretch/>
        </p:blipFill>
        <p:spPr>
          <a:xfrm>
            <a:off x="92708" y="6358890"/>
            <a:ext cx="1800241" cy="476250"/>
          </a:xfrm>
          <a:prstGeom prst="rect">
            <a:avLst/>
          </a:prstGeom>
        </p:spPr>
      </p:pic>
      <p:sp>
        <p:nvSpPr>
          <p:cNvPr id="18" name="Rectangle 17">
            <a:extLst>
              <a:ext uri="{FF2B5EF4-FFF2-40B4-BE49-F238E27FC236}">
                <a16:creationId xmlns:a16="http://schemas.microsoft.com/office/drawing/2014/main" id="{54D502FC-8BEB-4BA9-9459-393F3ABCB550}"/>
              </a:ext>
            </a:extLst>
          </p:cNvPr>
          <p:cNvSpPr/>
          <p:nvPr/>
        </p:nvSpPr>
        <p:spPr>
          <a:xfrm>
            <a:off x="0" y="6210300"/>
            <a:ext cx="12192000" cy="102870"/>
          </a:xfrm>
          <a:prstGeom prst="rect">
            <a:avLst/>
          </a:prstGeom>
          <a:pattFill prst="dkDn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889C8A-60DE-4740-A5D4-F99A5C639939}"/>
              </a:ext>
            </a:extLst>
          </p:cNvPr>
          <p:cNvSpPr/>
          <p:nvPr/>
        </p:nvSpPr>
        <p:spPr>
          <a:xfrm flipH="1">
            <a:off x="732974" y="1063356"/>
            <a:ext cx="8265886" cy="45719"/>
          </a:xfrm>
          <a:prstGeom prst="rect">
            <a:avLst/>
          </a:prstGeom>
          <a:gradFill flip="none" rotWithShape="1">
            <a:gsLst>
              <a:gs pos="0">
                <a:schemeClr val="accent1">
                  <a:lumMod val="5000"/>
                  <a:lumOff val="95000"/>
                </a:schemeClr>
              </a:gs>
              <a:gs pos="7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879275-0322-443A-AE7D-DFC650D13FCF}"/>
              </a:ext>
            </a:extLst>
          </p:cNvPr>
          <p:cNvSpPr>
            <a:spLocks noGrp="1"/>
          </p:cNvSpPr>
          <p:nvPr>
            <p:ph type="title"/>
          </p:nvPr>
        </p:nvSpPr>
        <p:spPr>
          <a:xfrm>
            <a:off x="838200" y="365126"/>
            <a:ext cx="10515600" cy="999270"/>
          </a:xfrm>
        </p:spPr>
        <p:txBody>
          <a:bodyPr/>
          <a:lstStyle/>
          <a:p>
            <a:r>
              <a:rPr lang="en-US" dirty="0"/>
              <a:t>Coordinating Center</a:t>
            </a:r>
          </a:p>
        </p:txBody>
      </p:sp>
      <p:sp>
        <p:nvSpPr>
          <p:cNvPr id="3" name="Content Placeholder 2">
            <a:extLst>
              <a:ext uri="{FF2B5EF4-FFF2-40B4-BE49-F238E27FC236}">
                <a16:creationId xmlns:a16="http://schemas.microsoft.com/office/drawing/2014/main" id="{8ADBF00D-976C-4E24-94CD-C0B0363E8F41}"/>
              </a:ext>
            </a:extLst>
          </p:cNvPr>
          <p:cNvSpPr>
            <a:spLocks noGrp="1"/>
          </p:cNvSpPr>
          <p:nvPr>
            <p:ph idx="1"/>
          </p:nvPr>
        </p:nvSpPr>
        <p:spPr>
          <a:xfrm>
            <a:off x="551121" y="1342965"/>
            <a:ext cx="10515600" cy="4530627"/>
          </a:xfrm>
        </p:spPr>
        <p:txBody>
          <a:bodyPr/>
          <a:lstStyle/>
          <a:p>
            <a:pPr>
              <a:lnSpc>
                <a:spcPct val="150000"/>
              </a:lnSpc>
            </a:pPr>
            <a:r>
              <a:rPr lang="en-US" dirty="0"/>
              <a:t>Organize and share clinical leadership resources and knowledge of best practices</a:t>
            </a:r>
          </a:p>
          <a:p>
            <a:pPr>
              <a:lnSpc>
                <a:spcPct val="150000"/>
              </a:lnSpc>
            </a:pPr>
            <a:r>
              <a:rPr lang="en-US" dirty="0"/>
              <a:t>Develop and execute collaborative-wide quality improvement initiatives, based upon registry data collected at member hospitals</a:t>
            </a:r>
          </a:p>
          <a:p>
            <a:pPr>
              <a:lnSpc>
                <a:spcPct val="150000"/>
              </a:lnSpc>
            </a:pPr>
            <a:r>
              <a:rPr lang="en-US" dirty="0"/>
              <a:t>Provide analytic and quality improvement support</a:t>
            </a:r>
          </a:p>
          <a:p>
            <a:pPr>
              <a:lnSpc>
                <a:spcPct val="150000"/>
              </a:lnSpc>
            </a:pPr>
            <a:r>
              <a:rPr lang="en-US" dirty="0"/>
              <a:t>Host opportunities for cross collaboration among member hospitals</a:t>
            </a:r>
          </a:p>
        </p:txBody>
      </p:sp>
      <p:pic>
        <p:nvPicPr>
          <p:cNvPr id="8" name="Picture 7">
            <a:extLst>
              <a:ext uri="{FF2B5EF4-FFF2-40B4-BE49-F238E27FC236}">
                <a16:creationId xmlns:a16="http://schemas.microsoft.com/office/drawing/2014/main" id="{451DB06B-F995-4BDE-90A7-6F0FDD28A4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2321" y="319406"/>
            <a:ext cx="1828800" cy="655320"/>
          </a:xfrm>
          <a:prstGeom prst="rect">
            <a:avLst/>
          </a:prstGeom>
        </p:spPr>
      </p:pic>
    </p:spTree>
    <p:extLst>
      <p:ext uri="{BB962C8B-B14F-4D97-AF65-F5344CB8AC3E}">
        <p14:creationId xmlns:p14="http://schemas.microsoft.com/office/powerpoint/2010/main" val="3633025805"/>
      </p:ext>
    </p:extLst>
  </p:cSld>
  <p:clrMapOvr>
    <a:masterClrMapping/>
  </p:clrMapOvr>
</p:sld>
</file>

<file path=ppt/theme/theme1.xml><?xml version="1.0" encoding="utf-8"?>
<a:theme xmlns:a="http://schemas.openxmlformats.org/drawingml/2006/main" name="Office Theme">
  <a:themeElements>
    <a:clrScheme name="MSQC">
      <a:dk1>
        <a:sysClr val="windowText" lastClr="000000"/>
      </a:dk1>
      <a:lt1>
        <a:sysClr val="window" lastClr="FFFFFF"/>
      </a:lt1>
      <a:dk2>
        <a:srgbClr val="162F56"/>
      </a:dk2>
      <a:lt2>
        <a:srgbClr val="E7E6E6"/>
      </a:lt2>
      <a:accent1>
        <a:srgbClr val="ACC4EA"/>
      </a:accent1>
      <a:accent2>
        <a:srgbClr val="8BC53F"/>
      </a:accent2>
      <a:accent3>
        <a:srgbClr val="A5A5A5"/>
      </a:accent3>
      <a:accent4>
        <a:srgbClr val="FFC000"/>
      </a:accent4>
      <a:accent5>
        <a:srgbClr val="E54BCF"/>
      </a:accent5>
      <a:accent6>
        <a:srgbClr val="E4F2D2"/>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12355</TotalTime>
  <Words>1462</Words>
  <Application>Microsoft Office PowerPoint</Application>
  <PresentationFormat>Widescreen</PresentationFormat>
  <Paragraphs>161</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Roboto Condensed</vt:lpstr>
      <vt:lpstr>Office Theme</vt:lpstr>
      <vt:lpstr>About MSQC</vt:lpstr>
      <vt:lpstr>Overview of MSQC</vt:lpstr>
      <vt:lpstr>What is MSQC?</vt:lpstr>
      <vt:lpstr>A Collaborative Quality Initiative (CQI)</vt:lpstr>
      <vt:lpstr>Member Hospitals</vt:lpstr>
      <vt:lpstr>68 Member Hospitals</vt:lpstr>
      <vt:lpstr>Common Terms and Abbreviations</vt:lpstr>
      <vt:lpstr>Blue Cross Blue Shield</vt:lpstr>
      <vt:lpstr>Coordinating Center</vt:lpstr>
      <vt:lpstr>Coordinating Center QI Framework</vt:lpstr>
      <vt:lpstr>Why is the CQI model successful?</vt:lpstr>
      <vt:lpstr>MSQC Procedures</vt:lpstr>
      <vt:lpstr>MSQC On-Demand Reports</vt:lpstr>
      <vt:lpstr>Quality Improvement</vt:lpstr>
      <vt:lpstr>MSQC Performance Measures (P4P)</vt:lpstr>
      <vt:lpstr>Providing Value to Member Hospitals</vt:lpstr>
      <vt:lpstr>MSQC PSO</vt:lpstr>
      <vt:lpstr>What is a Patient Safety Organization?</vt:lpstr>
      <vt:lpstr>Resources</vt:lpstr>
      <vt:lpstr>FAQs</vt:lpstr>
      <vt:lpstr>FAQ’s continued</vt:lpstr>
      <vt:lpstr>FAQ’s continued</vt:lpstr>
      <vt:lpstr>FAQ’s continued</vt:lpstr>
      <vt:lpstr>FAQs continued</vt:lpstr>
      <vt:lpstr>FAQs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MSQC</dc:creator>
  <cp:lastModifiedBy>Charbeneau, Erin</cp:lastModifiedBy>
  <cp:revision>27</cp:revision>
  <dcterms:created xsi:type="dcterms:W3CDTF">2022-03-18T17:54:40Z</dcterms:created>
  <dcterms:modified xsi:type="dcterms:W3CDTF">2024-09-03T23:04:05Z</dcterms:modified>
</cp:coreProperties>
</file>